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638" r:id="rId3"/>
    <p:sldId id="639" r:id="rId4"/>
    <p:sldId id="644" r:id="rId5"/>
    <p:sldId id="640" r:id="rId6"/>
    <p:sldId id="641" r:id="rId7"/>
    <p:sldId id="642" r:id="rId8"/>
    <p:sldId id="643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j2+NbJKD/FCAwHjmCObNs5e3iF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62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218" name="Google Shape;218;p1:notes"/>
          <p:cNvSpPr txBox="1">
            <a:spLocks noGrp="1"/>
          </p:cNvSpPr>
          <p:nvPr>
            <p:ph type="sldNum" idx="12"/>
          </p:nvPr>
        </p:nvSpPr>
        <p:spPr>
          <a:xfrm>
            <a:off x="3970938" y="8772668"/>
            <a:ext cx="303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218" name="Google Shape;218;p1:notes"/>
          <p:cNvSpPr txBox="1">
            <a:spLocks noGrp="1"/>
          </p:cNvSpPr>
          <p:nvPr>
            <p:ph type="sldNum" idx="12"/>
          </p:nvPr>
        </p:nvSpPr>
        <p:spPr>
          <a:xfrm>
            <a:off x="3970938" y="8772668"/>
            <a:ext cx="303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069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218" name="Google Shape;218;p1:notes"/>
          <p:cNvSpPr txBox="1">
            <a:spLocks noGrp="1"/>
          </p:cNvSpPr>
          <p:nvPr>
            <p:ph type="sldNum" idx="12"/>
          </p:nvPr>
        </p:nvSpPr>
        <p:spPr>
          <a:xfrm>
            <a:off x="3970938" y="8772668"/>
            <a:ext cx="303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8059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218" name="Google Shape;218;p1:notes"/>
          <p:cNvSpPr txBox="1">
            <a:spLocks noGrp="1"/>
          </p:cNvSpPr>
          <p:nvPr>
            <p:ph type="sldNum" idx="12"/>
          </p:nvPr>
        </p:nvSpPr>
        <p:spPr>
          <a:xfrm>
            <a:off x="3970938" y="8772668"/>
            <a:ext cx="303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708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218" name="Google Shape;218;p1:notes"/>
          <p:cNvSpPr txBox="1">
            <a:spLocks noGrp="1"/>
          </p:cNvSpPr>
          <p:nvPr>
            <p:ph type="sldNum" idx="12"/>
          </p:nvPr>
        </p:nvSpPr>
        <p:spPr>
          <a:xfrm>
            <a:off x="3970938" y="8772668"/>
            <a:ext cx="303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8325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218" name="Google Shape;218;p1:notes"/>
          <p:cNvSpPr txBox="1">
            <a:spLocks noGrp="1"/>
          </p:cNvSpPr>
          <p:nvPr>
            <p:ph type="sldNum" idx="12"/>
          </p:nvPr>
        </p:nvSpPr>
        <p:spPr>
          <a:xfrm>
            <a:off x="3970938" y="8772668"/>
            <a:ext cx="303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37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218" name="Google Shape;218;p1:notes"/>
          <p:cNvSpPr txBox="1">
            <a:spLocks noGrp="1"/>
          </p:cNvSpPr>
          <p:nvPr>
            <p:ph type="sldNum" idx="12"/>
          </p:nvPr>
        </p:nvSpPr>
        <p:spPr>
          <a:xfrm>
            <a:off x="3970938" y="8772668"/>
            <a:ext cx="303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0534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218" name="Google Shape;218;p1:notes"/>
          <p:cNvSpPr txBox="1">
            <a:spLocks noGrp="1"/>
          </p:cNvSpPr>
          <p:nvPr>
            <p:ph type="sldNum" idx="12"/>
          </p:nvPr>
        </p:nvSpPr>
        <p:spPr>
          <a:xfrm>
            <a:off x="3970938" y="8772668"/>
            <a:ext cx="303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4549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Centered Text">
  <p:cSld name="SBU Centered 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>
            <a:spLocks noGrp="1"/>
          </p:cNvSpPr>
          <p:nvPr>
            <p:ph type="title"/>
          </p:nvPr>
        </p:nvSpPr>
        <p:spPr>
          <a:xfrm>
            <a:off x="2045777" y="1023929"/>
            <a:ext cx="85576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body" idx="1"/>
          </p:nvPr>
        </p:nvSpPr>
        <p:spPr>
          <a:xfrm>
            <a:off x="2045777" y="2555888"/>
            <a:ext cx="8557600" cy="3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Left Bulleted Text">
  <p:cSld name="SBU Left Bulleted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1"/>
          <p:cNvSpPr txBox="1">
            <a:spLocks noGrp="1"/>
          </p:cNvSpPr>
          <p:nvPr>
            <p:ph type="title"/>
          </p:nvPr>
        </p:nvSpPr>
        <p:spPr>
          <a:xfrm>
            <a:off x="684337" y="1050563"/>
            <a:ext cx="2956400" cy="33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3855213" y="1050561"/>
            <a:ext cx="6930000" cy="4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Text 1 Photo">
  <p:cSld name="SBU Text 1 Phot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2"/>
          <p:cNvSpPr txBox="1">
            <a:spLocks noGrp="1"/>
          </p:cNvSpPr>
          <p:nvPr>
            <p:ph type="title"/>
          </p:nvPr>
        </p:nvSpPr>
        <p:spPr>
          <a:xfrm>
            <a:off x="703792" y="1023792"/>
            <a:ext cx="4179600" cy="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42"/>
          <p:cNvSpPr txBox="1">
            <a:spLocks noGrp="1"/>
          </p:cNvSpPr>
          <p:nvPr>
            <p:ph type="body" idx="1"/>
          </p:nvPr>
        </p:nvSpPr>
        <p:spPr>
          <a:xfrm>
            <a:off x="703791" y="2278505"/>
            <a:ext cx="4179600" cy="3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42"/>
          <p:cNvSpPr>
            <a:spLocks noGrp="1"/>
          </p:cNvSpPr>
          <p:nvPr>
            <p:ph type="pic" idx="2"/>
          </p:nvPr>
        </p:nvSpPr>
        <p:spPr>
          <a:xfrm>
            <a:off x="4967933" y="1100869"/>
            <a:ext cx="6388400" cy="4438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3" name="Google Shape;93;p42"/>
          <p:cNvSpPr txBox="1">
            <a:spLocks noGrp="1"/>
          </p:cNvSpPr>
          <p:nvPr>
            <p:ph type="body" idx="3"/>
          </p:nvPr>
        </p:nvSpPr>
        <p:spPr>
          <a:xfrm>
            <a:off x="4967932" y="5591683"/>
            <a:ext cx="6388400" cy="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4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Text-2 Photos">
  <p:cSld name="SBU Text-2 Photo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3"/>
          <p:cNvSpPr txBox="1">
            <a:spLocks noGrp="1"/>
          </p:cNvSpPr>
          <p:nvPr>
            <p:ph type="title"/>
          </p:nvPr>
        </p:nvSpPr>
        <p:spPr>
          <a:xfrm>
            <a:off x="703792" y="1023792"/>
            <a:ext cx="4179600" cy="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43"/>
          <p:cNvSpPr txBox="1">
            <a:spLocks noGrp="1"/>
          </p:cNvSpPr>
          <p:nvPr>
            <p:ph type="body" idx="1"/>
          </p:nvPr>
        </p:nvSpPr>
        <p:spPr>
          <a:xfrm>
            <a:off x="703792" y="2278505"/>
            <a:ext cx="4179600" cy="3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43"/>
          <p:cNvSpPr>
            <a:spLocks noGrp="1"/>
          </p:cNvSpPr>
          <p:nvPr>
            <p:ph type="pic" idx="2"/>
          </p:nvPr>
        </p:nvSpPr>
        <p:spPr>
          <a:xfrm>
            <a:off x="4966988" y="1098128"/>
            <a:ext cx="3104800" cy="4445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9" name="Google Shape;99;p43"/>
          <p:cNvSpPr>
            <a:spLocks noGrp="1"/>
          </p:cNvSpPr>
          <p:nvPr>
            <p:ph type="pic" idx="3"/>
          </p:nvPr>
        </p:nvSpPr>
        <p:spPr>
          <a:xfrm>
            <a:off x="8250148" y="1098127"/>
            <a:ext cx="3104800" cy="4445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0" name="Google Shape;100;p43"/>
          <p:cNvSpPr txBox="1">
            <a:spLocks noGrp="1"/>
          </p:cNvSpPr>
          <p:nvPr>
            <p:ph type="body" idx="4"/>
          </p:nvPr>
        </p:nvSpPr>
        <p:spPr>
          <a:xfrm>
            <a:off x="4967932" y="5591683"/>
            <a:ext cx="3104000" cy="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43"/>
          <p:cNvSpPr txBox="1">
            <a:spLocks noGrp="1"/>
          </p:cNvSpPr>
          <p:nvPr>
            <p:ph type="body" idx="5"/>
          </p:nvPr>
        </p:nvSpPr>
        <p:spPr>
          <a:xfrm>
            <a:off x="8250148" y="5591683"/>
            <a:ext cx="3106400" cy="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4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Text-3 Photos">
  <p:cSld name="SBU Text-3 Photo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4"/>
          <p:cNvSpPr txBox="1">
            <a:spLocks noGrp="1"/>
          </p:cNvSpPr>
          <p:nvPr>
            <p:ph type="body" idx="1"/>
          </p:nvPr>
        </p:nvSpPr>
        <p:spPr>
          <a:xfrm>
            <a:off x="703792" y="2278505"/>
            <a:ext cx="4179600" cy="3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44"/>
          <p:cNvSpPr>
            <a:spLocks noGrp="1"/>
          </p:cNvSpPr>
          <p:nvPr>
            <p:ph type="pic" idx="2"/>
          </p:nvPr>
        </p:nvSpPr>
        <p:spPr>
          <a:xfrm>
            <a:off x="4964113" y="1112111"/>
            <a:ext cx="3098400" cy="442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6" name="Google Shape;106;p44"/>
          <p:cNvSpPr>
            <a:spLocks noGrp="1"/>
          </p:cNvSpPr>
          <p:nvPr>
            <p:ph type="pic" idx="3"/>
          </p:nvPr>
        </p:nvSpPr>
        <p:spPr>
          <a:xfrm>
            <a:off x="8252848" y="1112111"/>
            <a:ext cx="3112800" cy="210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7" name="Google Shape;107;p44"/>
          <p:cNvSpPr>
            <a:spLocks noGrp="1"/>
          </p:cNvSpPr>
          <p:nvPr>
            <p:ph type="pic" idx="4"/>
          </p:nvPr>
        </p:nvSpPr>
        <p:spPr>
          <a:xfrm>
            <a:off x="8252848" y="3438287"/>
            <a:ext cx="3104800" cy="2098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8" name="Google Shape;108;p44"/>
          <p:cNvSpPr txBox="1">
            <a:spLocks noGrp="1"/>
          </p:cNvSpPr>
          <p:nvPr>
            <p:ph type="title"/>
          </p:nvPr>
        </p:nvSpPr>
        <p:spPr>
          <a:xfrm>
            <a:off x="703792" y="1023792"/>
            <a:ext cx="4179600" cy="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44"/>
          <p:cNvSpPr txBox="1">
            <a:spLocks noGrp="1"/>
          </p:cNvSpPr>
          <p:nvPr>
            <p:ph type="body" idx="5"/>
          </p:nvPr>
        </p:nvSpPr>
        <p:spPr>
          <a:xfrm>
            <a:off x="4967932" y="5591683"/>
            <a:ext cx="6388400" cy="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4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Text 1 Chart">
  <p:cSld name="SBU Text 1 Char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5"/>
          <p:cNvSpPr txBox="1">
            <a:spLocks noGrp="1"/>
          </p:cNvSpPr>
          <p:nvPr>
            <p:ph type="title"/>
          </p:nvPr>
        </p:nvSpPr>
        <p:spPr>
          <a:xfrm>
            <a:off x="695736" y="1023792"/>
            <a:ext cx="4179600" cy="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45"/>
          <p:cNvSpPr txBox="1">
            <a:spLocks noGrp="1"/>
          </p:cNvSpPr>
          <p:nvPr>
            <p:ph type="body" idx="1"/>
          </p:nvPr>
        </p:nvSpPr>
        <p:spPr>
          <a:xfrm>
            <a:off x="703792" y="2278505"/>
            <a:ext cx="4179600" cy="3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45"/>
          <p:cNvSpPr>
            <a:spLocks noGrp="1"/>
          </p:cNvSpPr>
          <p:nvPr>
            <p:ph type="chart" idx="2"/>
          </p:nvPr>
        </p:nvSpPr>
        <p:spPr>
          <a:xfrm>
            <a:off x="4967932" y="1141672"/>
            <a:ext cx="6387200" cy="434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45"/>
          <p:cNvSpPr txBox="1">
            <a:spLocks noGrp="1"/>
          </p:cNvSpPr>
          <p:nvPr>
            <p:ph type="body" idx="3"/>
          </p:nvPr>
        </p:nvSpPr>
        <p:spPr>
          <a:xfrm>
            <a:off x="4967932" y="5591683"/>
            <a:ext cx="6388400" cy="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4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s and Contents Layout">
  <p:cSld name="1_Images and Contents Layou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6"/>
          <p:cNvSpPr/>
          <p:nvPr/>
        </p:nvSpPr>
        <p:spPr>
          <a:xfrm>
            <a:off x="5229584" y="2269136"/>
            <a:ext cx="4416000" cy="480000"/>
          </a:xfrm>
          <a:prstGeom prst="homePlate">
            <a:avLst>
              <a:gd name="adj" fmla="val 58282"/>
            </a:avLst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6"/>
          <p:cNvSpPr/>
          <p:nvPr/>
        </p:nvSpPr>
        <p:spPr>
          <a:xfrm>
            <a:off x="5229584" y="2941355"/>
            <a:ext cx="4896000" cy="480000"/>
          </a:xfrm>
          <a:prstGeom prst="homePlate">
            <a:avLst>
              <a:gd name="adj" fmla="val 58282"/>
            </a:avLst>
          </a:prstGeom>
          <a:solidFill>
            <a:srgbClr val="D520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6"/>
          <p:cNvSpPr/>
          <p:nvPr/>
        </p:nvSpPr>
        <p:spPr>
          <a:xfrm>
            <a:off x="5229584" y="3613573"/>
            <a:ext cx="5376000" cy="480000"/>
          </a:xfrm>
          <a:prstGeom prst="homePlate">
            <a:avLst>
              <a:gd name="adj" fmla="val 58282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46"/>
          <p:cNvSpPr/>
          <p:nvPr/>
        </p:nvSpPr>
        <p:spPr>
          <a:xfrm>
            <a:off x="5229584" y="4253377"/>
            <a:ext cx="5856000" cy="480000"/>
          </a:xfrm>
          <a:prstGeom prst="homePlate">
            <a:avLst>
              <a:gd name="adj" fmla="val 58282"/>
            </a:avLst>
          </a:prstGeom>
          <a:solidFill>
            <a:srgbClr val="6B00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46" descr="D:\Fullppt\005-PNG이미지\노트북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1003" y="1832087"/>
            <a:ext cx="6957600" cy="35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6"/>
          <p:cNvSpPr>
            <a:spLocks noGrp="1"/>
          </p:cNvSpPr>
          <p:nvPr>
            <p:ph type="pic" idx="2"/>
          </p:nvPr>
        </p:nvSpPr>
        <p:spPr>
          <a:xfrm>
            <a:off x="1839075" y="2300992"/>
            <a:ext cx="3335600" cy="246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4" name="Google Shape;124;p46"/>
          <p:cNvSpPr txBox="1">
            <a:spLocks noGrp="1"/>
          </p:cNvSpPr>
          <p:nvPr>
            <p:ph type="subTitle" idx="1"/>
          </p:nvPr>
        </p:nvSpPr>
        <p:spPr>
          <a:xfrm>
            <a:off x="1500" y="975504"/>
            <a:ext cx="121876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46"/>
          <p:cNvSpPr txBox="1">
            <a:spLocks noGrp="1"/>
          </p:cNvSpPr>
          <p:nvPr>
            <p:ph type="title"/>
          </p:nvPr>
        </p:nvSpPr>
        <p:spPr>
          <a:xfrm>
            <a:off x="1500" y="283771"/>
            <a:ext cx="12192000" cy="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4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Code Layout">
  <p:cSld name="Color Code Layou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7"/>
          <p:cNvSpPr txBox="1">
            <a:spLocks noGrp="1"/>
          </p:cNvSpPr>
          <p:nvPr>
            <p:ph type="title"/>
          </p:nvPr>
        </p:nvSpPr>
        <p:spPr>
          <a:xfrm>
            <a:off x="0" y="283771"/>
            <a:ext cx="12192000" cy="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4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3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Bulleted Text 1 Photo">
  <p:cSld name="SBU Bulleted Text 1 Photo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4"/>
          <p:cNvSpPr txBox="1">
            <a:spLocks noGrp="1"/>
          </p:cNvSpPr>
          <p:nvPr>
            <p:ph type="title"/>
          </p:nvPr>
        </p:nvSpPr>
        <p:spPr>
          <a:xfrm>
            <a:off x="703792" y="1023792"/>
            <a:ext cx="4179600" cy="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34"/>
          <p:cNvSpPr>
            <a:spLocks noGrp="1"/>
          </p:cNvSpPr>
          <p:nvPr>
            <p:ph type="pic" idx="2"/>
          </p:nvPr>
        </p:nvSpPr>
        <p:spPr>
          <a:xfrm>
            <a:off x="4967932" y="1100869"/>
            <a:ext cx="6388400" cy="4438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1" name="Google Shape;41;p34"/>
          <p:cNvSpPr txBox="1">
            <a:spLocks noGrp="1"/>
          </p:cNvSpPr>
          <p:nvPr>
            <p:ph type="body" idx="1"/>
          </p:nvPr>
        </p:nvSpPr>
        <p:spPr>
          <a:xfrm>
            <a:off x="703792" y="2278505"/>
            <a:ext cx="4179600" cy="3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3"/>
          </p:nvPr>
        </p:nvSpPr>
        <p:spPr>
          <a:xfrm>
            <a:off x="4967932" y="5591683"/>
            <a:ext cx="6388400" cy="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Centered Text-2 Column">
  <p:cSld name="SBU Centered Text-2 Colum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5"/>
          <p:cNvSpPr txBox="1">
            <a:spLocks noGrp="1"/>
          </p:cNvSpPr>
          <p:nvPr>
            <p:ph type="title"/>
          </p:nvPr>
        </p:nvSpPr>
        <p:spPr>
          <a:xfrm>
            <a:off x="2045777" y="1023792"/>
            <a:ext cx="8557600" cy="1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1"/>
          </p:nvPr>
        </p:nvSpPr>
        <p:spPr>
          <a:xfrm>
            <a:off x="2045777" y="2559191"/>
            <a:ext cx="4179600" cy="3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body" idx="2"/>
          </p:nvPr>
        </p:nvSpPr>
        <p:spPr>
          <a:xfrm>
            <a:off x="6423781" y="2559191"/>
            <a:ext cx="4179600" cy="3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Title Slide">
  <p:cSld name="SBU Title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2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6"/>
          <p:cNvSpPr txBox="1"/>
          <p:nvPr/>
        </p:nvSpPr>
        <p:spPr>
          <a:xfrm>
            <a:off x="8738884" y="6366263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965" y="6236904"/>
            <a:ext cx="1040967" cy="38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65" y="263980"/>
            <a:ext cx="1976153" cy="3379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36"/>
          <p:cNvCxnSpPr/>
          <p:nvPr/>
        </p:nvCxnSpPr>
        <p:spPr>
          <a:xfrm>
            <a:off x="830963" y="6089388"/>
            <a:ext cx="10528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55" name="Google Shape;55;p36"/>
          <p:cNvSpPr txBox="1">
            <a:spLocks noGrp="1"/>
          </p:cNvSpPr>
          <p:nvPr>
            <p:ph type="body" idx="1"/>
          </p:nvPr>
        </p:nvSpPr>
        <p:spPr>
          <a:xfrm>
            <a:off x="694389" y="1820597"/>
            <a:ext cx="10515600" cy="37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Logo">
  <p:cSld name="SBU Logo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2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499" y="1439756"/>
            <a:ext cx="4481383" cy="766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" name="Google Shape;60;p37"/>
          <p:cNvCxnSpPr/>
          <p:nvPr/>
        </p:nvCxnSpPr>
        <p:spPr>
          <a:xfrm rot="10800000" flipH="1">
            <a:off x="2199468" y="5158533"/>
            <a:ext cx="10126800" cy="10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61" name="Google Shape;61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9470" y="2524450"/>
            <a:ext cx="6107281" cy="228214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37"/>
          <p:cNvSpPr txBox="1">
            <a:spLocks noGrp="1"/>
          </p:cNvSpPr>
          <p:nvPr>
            <p:ph type="body" idx="1"/>
          </p:nvPr>
        </p:nvSpPr>
        <p:spPr>
          <a:xfrm>
            <a:off x="2066981" y="5356823"/>
            <a:ext cx="5774400" cy="3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Layout">
  <p:cSld name="Section Break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38"/>
          <p:cNvGrpSpPr/>
          <p:nvPr/>
        </p:nvGrpSpPr>
        <p:grpSpPr>
          <a:xfrm>
            <a:off x="0" y="1796819"/>
            <a:ext cx="12192000" cy="3264400"/>
            <a:chOff x="0" y="1347614"/>
            <a:chExt cx="9144000" cy="2448300"/>
          </a:xfrm>
        </p:grpSpPr>
        <p:sp>
          <p:nvSpPr>
            <p:cNvPr id="66" name="Google Shape;66;p38"/>
            <p:cNvSpPr/>
            <p:nvPr/>
          </p:nvSpPr>
          <p:spPr>
            <a:xfrm>
              <a:off x="0" y="1347614"/>
              <a:ext cx="9144000" cy="24483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784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38"/>
            <p:cNvSpPr/>
            <p:nvPr/>
          </p:nvSpPr>
          <p:spPr>
            <a:xfrm>
              <a:off x="0" y="1923678"/>
              <a:ext cx="9144000" cy="1224000"/>
            </a:xfrm>
            <a:prstGeom prst="rect">
              <a:avLst/>
            </a:prstGeom>
            <a:solidFill>
              <a:srgbClr val="6B00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8" name="Google Shape;68;p38" descr="G:\002-KIMS BUSINESS\007-02-Googleslidesppt\02-GSppt-Contents-Kim\20170429\07-\item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3553" y="2147580"/>
            <a:ext cx="5044800" cy="25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38"/>
          <p:cNvSpPr txBox="1">
            <a:spLocks noGrp="1"/>
          </p:cNvSpPr>
          <p:nvPr>
            <p:ph type="subTitle" idx="1"/>
          </p:nvPr>
        </p:nvSpPr>
        <p:spPr>
          <a:xfrm>
            <a:off x="5687767" y="3487233"/>
            <a:ext cx="65056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title"/>
          </p:nvPr>
        </p:nvSpPr>
        <p:spPr>
          <a:xfrm>
            <a:off x="5687767" y="2874133"/>
            <a:ext cx="5444000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Centered Bulleted Text">
  <p:cSld name="SBU Centered Bulleted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2045777" y="1023792"/>
            <a:ext cx="8557600" cy="1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>
            <a:off x="2045777" y="2555888"/>
            <a:ext cx="8557600" cy="3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Full Page Photo">
  <p:cSld name="SBU Full Page Phot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2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965" y="6236904"/>
            <a:ext cx="1040967" cy="38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65" y="263980"/>
            <a:ext cx="1976153" cy="33792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0"/>
          <p:cNvSpPr txBox="1"/>
          <p:nvPr/>
        </p:nvSpPr>
        <p:spPr>
          <a:xfrm>
            <a:off x="8738884" y="6366263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40"/>
          <p:cNvSpPr>
            <a:spLocks noGrp="1"/>
          </p:cNvSpPr>
          <p:nvPr>
            <p:ph type="pic" idx="2"/>
          </p:nvPr>
        </p:nvSpPr>
        <p:spPr>
          <a:xfrm>
            <a:off x="830963" y="803717"/>
            <a:ext cx="10528000" cy="4483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cxnSp>
        <p:nvCxnSpPr>
          <p:cNvPr id="82" name="Google Shape;82;p40"/>
          <p:cNvCxnSpPr/>
          <p:nvPr/>
        </p:nvCxnSpPr>
        <p:spPr>
          <a:xfrm>
            <a:off x="830963" y="6089388"/>
            <a:ext cx="10528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83" name="Google Shape;83;p40"/>
          <p:cNvSpPr txBox="1">
            <a:spLocks noGrp="1"/>
          </p:cNvSpPr>
          <p:nvPr>
            <p:ph type="body" idx="1"/>
          </p:nvPr>
        </p:nvSpPr>
        <p:spPr>
          <a:xfrm>
            <a:off x="7419073" y="5443192"/>
            <a:ext cx="3940000" cy="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4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" y="2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7"/>
          <p:cNvSpPr/>
          <p:nvPr/>
        </p:nvSpPr>
        <p:spPr>
          <a:xfrm>
            <a:off x="268637" y="0"/>
            <a:ext cx="116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057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‘-</a:t>
            </a: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2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38202" y="271863"/>
            <a:ext cx="1992807" cy="33690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7"/>
          <p:cNvSpPr txBox="1"/>
          <p:nvPr/>
        </p:nvSpPr>
        <p:spPr>
          <a:xfrm>
            <a:off x="2045777" y="1023929"/>
            <a:ext cx="85576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7"/>
          <p:cNvSpPr txBox="1"/>
          <p:nvPr/>
        </p:nvSpPr>
        <p:spPr>
          <a:xfrm>
            <a:off x="2045777" y="2555888"/>
            <a:ext cx="8557600" cy="3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8283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5;p27"/>
          <p:cNvCxnSpPr/>
          <p:nvPr/>
        </p:nvCxnSpPr>
        <p:spPr>
          <a:xfrm>
            <a:off x="838200" y="6089387"/>
            <a:ext cx="10520800" cy="0"/>
          </a:xfrm>
          <a:prstGeom prst="straightConnector1">
            <a:avLst/>
          </a:prstGeom>
          <a:noFill/>
          <a:ln w="19050" cap="flat" cmpd="sng">
            <a:solidFill>
              <a:srgbClr val="C0C0C0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16" name="Google Shape;16;p2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38200" y="6236881"/>
            <a:ext cx="1040968" cy="38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7"/>
          <p:cNvSpPr txBox="1"/>
          <p:nvPr/>
        </p:nvSpPr>
        <p:spPr>
          <a:xfrm>
            <a:off x="8738884" y="6366263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 strike="noStrike" cap="non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1" i="0" u="none" strike="noStrike" cap="none">
              <a:solidFill>
                <a:srgbClr val="8283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"/>
          <p:cNvSpPr/>
          <p:nvPr/>
        </p:nvSpPr>
        <p:spPr>
          <a:xfrm>
            <a:off x="771861" y="182880"/>
            <a:ext cx="1302114" cy="5655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"/>
          <p:cNvSpPr/>
          <p:nvPr/>
        </p:nvSpPr>
        <p:spPr>
          <a:xfrm>
            <a:off x="2073975" y="198875"/>
            <a:ext cx="2352000" cy="54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1056" y="198875"/>
            <a:ext cx="7865096" cy="242969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23" name="Google Shape;223;p1"/>
          <p:cNvSpPr/>
          <p:nvPr/>
        </p:nvSpPr>
        <p:spPr>
          <a:xfrm>
            <a:off x="679284" y="6052029"/>
            <a:ext cx="1261772" cy="6400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771861" y="5945349"/>
            <a:ext cx="10648277" cy="213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11225349" y="6372069"/>
            <a:ext cx="287367" cy="320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"/>
          <p:cNvSpPr txBox="1"/>
          <p:nvPr/>
        </p:nvSpPr>
        <p:spPr>
          <a:xfrm>
            <a:off x="1523593" y="2969238"/>
            <a:ext cx="914481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PERiLS Instrument/Data </a:t>
            </a:r>
            <a:endParaRPr sz="60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2022-2023</a:t>
            </a:r>
            <a:endParaRPr sz="36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"/>
          <p:cNvSpPr/>
          <p:nvPr/>
        </p:nvSpPr>
        <p:spPr>
          <a:xfrm>
            <a:off x="771861" y="182880"/>
            <a:ext cx="1302114" cy="5655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"/>
          <p:cNvSpPr/>
          <p:nvPr/>
        </p:nvSpPr>
        <p:spPr>
          <a:xfrm>
            <a:off x="2073975" y="198875"/>
            <a:ext cx="2352000" cy="54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"/>
          <p:cNvSpPr/>
          <p:nvPr/>
        </p:nvSpPr>
        <p:spPr>
          <a:xfrm>
            <a:off x="679284" y="6052029"/>
            <a:ext cx="1261772" cy="6400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771861" y="5945349"/>
            <a:ext cx="10648277" cy="213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11225349" y="6372069"/>
            <a:ext cx="287367" cy="320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26;p10">
            <a:extLst>
              <a:ext uri="{FF2B5EF4-FFF2-40B4-BE49-F238E27FC236}">
                <a16:creationId xmlns:a16="http://schemas.microsoft.com/office/drawing/2014/main" id="{C73BD799-23F7-E05C-A8F9-195C14B40B09}"/>
              </a:ext>
            </a:extLst>
          </p:cNvPr>
          <p:cNvSpPr txBox="1"/>
          <p:nvPr/>
        </p:nvSpPr>
        <p:spPr>
          <a:xfrm>
            <a:off x="317634" y="0"/>
            <a:ext cx="1159844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Goals</a:t>
            </a:r>
            <a:endParaRPr sz="6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393893-291A-D3B4-A53D-CA247CD023ED}"/>
              </a:ext>
            </a:extLst>
          </p:cNvPr>
          <p:cNvSpPr txBox="1">
            <a:spLocks/>
          </p:cNvSpPr>
          <p:nvPr/>
        </p:nvSpPr>
        <p:spPr>
          <a:xfrm>
            <a:off x="500512" y="855155"/>
            <a:ext cx="11415563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 SKYLER-II dual-pol </a:t>
            </a:r>
            <a:r>
              <a:rPr lang="en-US" sz="2400" dirty="0">
                <a:solidFill>
                  <a:srgbClr val="FF0000"/>
                </a:solidFill>
                <a:latin typeface="Arial"/>
              </a:rPr>
              <a:t>phased-array radar to obtain rapid-scan data of QLCS mesovortices and/or tornadoes within C/X dual-Doppler lobes</a:t>
            </a:r>
          </a:p>
          <a:p>
            <a:pPr lvl="1" indent="-342900">
              <a:buClrTx/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/>
              </a:rPr>
              <a:t>would be one of few roving radars and would target “areas of interest” within QLCS</a:t>
            </a:r>
          </a:p>
          <a:p>
            <a:pPr lvl="1" indent="-342900">
              <a:buClrTx/>
              <a:buFont typeface="Arial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/>
              </a:rPr>
              <a:t>also launch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/>
              </a:rPr>
              <a:t>Windsonds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/>
              </a:rPr>
              <a:t> from deployment location of truck </a:t>
            </a:r>
            <a:endParaRPr lang="en-US" sz="2000" dirty="0">
              <a:solidFill>
                <a:srgbClr val="FF0000"/>
              </a:solidFill>
              <a:latin typeface="Arial"/>
              <a:sym typeface="Wingdings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Arial"/>
                <a:sym typeface="Wingdings"/>
              </a:rPr>
              <a:t>2023 </a:t>
            </a:r>
            <a:r>
              <a:rPr lang="en-US" sz="2400" dirty="0">
                <a:solidFill>
                  <a:srgbClr val="FF0000"/>
                </a:solidFill>
                <a:latin typeface="Arial"/>
                <a:sym typeface="Wingdings" pitchFamily="2" charset="2"/>
              </a:rPr>
              <a:t> with availability of RaXPol, added possibility of collecting rapid-scan dual-Doppler </a:t>
            </a:r>
            <a:endParaRPr lang="en-US" sz="2400" dirty="0">
              <a:solidFill>
                <a:srgbClr val="FF0000"/>
              </a:solidFill>
              <a:latin typeface="Arial"/>
              <a:sym typeface="Wingdings"/>
            </a:endParaRPr>
          </a:p>
        </p:txBody>
      </p:sp>
      <p:pic>
        <p:nvPicPr>
          <p:cNvPr id="8" name="Picture 7" descr="A person standing in a field&#10;&#10;Description automatically generated">
            <a:extLst>
              <a:ext uri="{FF2B5EF4-FFF2-40B4-BE49-F238E27FC236}">
                <a16:creationId xmlns:a16="http://schemas.microsoft.com/office/drawing/2014/main" id="{53A6320D-85C4-4BA9-1559-BA09BD5C9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69"/>
          <a:stretch/>
        </p:blipFill>
        <p:spPr>
          <a:xfrm rot="5400000">
            <a:off x="8206580" y="3195026"/>
            <a:ext cx="3429000" cy="354081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C573F6B-F53D-90F6-8C32-27DB41F48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4" y="3158290"/>
            <a:ext cx="2539204" cy="36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4DBB01B-E6D6-6019-E51A-25E17B42D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527" y="3781052"/>
            <a:ext cx="4942455" cy="23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70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"/>
          <p:cNvSpPr/>
          <p:nvPr/>
        </p:nvSpPr>
        <p:spPr>
          <a:xfrm>
            <a:off x="771861" y="182880"/>
            <a:ext cx="1302114" cy="5655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"/>
          <p:cNvSpPr/>
          <p:nvPr/>
        </p:nvSpPr>
        <p:spPr>
          <a:xfrm>
            <a:off x="2073975" y="198875"/>
            <a:ext cx="2352000" cy="54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"/>
          <p:cNvSpPr/>
          <p:nvPr/>
        </p:nvSpPr>
        <p:spPr>
          <a:xfrm>
            <a:off x="679284" y="6052029"/>
            <a:ext cx="1261772" cy="6400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771861" y="5945349"/>
            <a:ext cx="10648277" cy="213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11225349" y="6372069"/>
            <a:ext cx="287367" cy="320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26;p10">
            <a:extLst>
              <a:ext uri="{FF2B5EF4-FFF2-40B4-BE49-F238E27FC236}">
                <a16:creationId xmlns:a16="http://schemas.microsoft.com/office/drawing/2014/main" id="{C73BD799-23F7-E05C-A8F9-195C14B40B09}"/>
              </a:ext>
            </a:extLst>
          </p:cNvPr>
          <p:cNvSpPr txBox="1"/>
          <p:nvPr/>
        </p:nvSpPr>
        <p:spPr>
          <a:xfrm>
            <a:off x="296778" y="-34136"/>
            <a:ext cx="1159844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C00000"/>
                </a:solidFill>
              </a:rPr>
              <a:t>2022</a:t>
            </a:r>
            <a:endParaRPr sz="6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393893-291A-D3B4-A53D-CA247CD023ED}"/>
              </a:ext>
            </a:extLst>
          </p:cNvPr>
          <p:cNvSpPr txBox="1">
            <a:spLocks/>
          </p:cNvSpPr>
          <p:nvPr/>
        </p:nvSpPr>
        <p:spPr>
          <a:xfrm>
            <a:off x="500512" y="855155"/>
            <a:ext cx="11415563" cy="171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/>
                <a:sym typeface="Wingdings"/>
              </a:rPr>
              <a:t>SKYLER-II not available owing to safety concerns from repairs made to the radar and truck internally at SBU </a:t>
            </a:r>
          </a:p>
          <a:p>
            <a:pPr lvl="1" indent="-342900">
              <a:buClrTx/>
              <a:buFont typeface="Arial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Arial"/>
                <a:sym typeface="Wingdings"/>
              </a:rPr>
              <a:t>still launched </a:t>
            </a:r>
            <a:r>
              <a:rPr lang="en-US" sz="2000" dirty="0" err="1">
                <a:solidFill>
                  <a:srgbClr val="FF0000"/>
                </a:solidFill>
                <a:latin typeface="Arial"/>
                <a:sym typeface="Wingdings"/>
              </a:rPr>
              <a:t>windsonds</a:t>
            </a:r>
            <a:r>
              <a:rPr lang="en-US" sz="2000" dirty="0">
                <a:solidFill>
                  <a:srgbClr val="FF0000"/>
                </a:solidFill>
                <a:latin typeface="Arial"/>
                <a:sym typeface="Wingdings"/>
              </a:rPr>
              <a:t> in IOPs 1, 2, and 4 </a:t>
            </a:r>
            <a:r>
              <a:rPr lang="en-US" sz="2000" dirty="0">
                <a:solidFill>
                  <a:srgbClr val="FF0000"/>
                </a:solidFill>
                <a:latin typeface="Arial"/>
                <a:sym typeface="Wingdings" pitchFamily="2" charset="2"/>
              </a:rPr>
              <a:t> stuck with “area of interest” approach to prepare for 2023 with radar  6-12 launches per IOP spaced 5-10 min as line approached</a:t>
            </a:r>
            <a:endParaRPr lang="en-US" sz="2000" dirty="0">
              <a:solidFill>
                <a:srgbClr val="FF0000"/>
              </a:solidFill>
              <a:latin typeface="Arial"/>
              <a:sym typeface="Wingdings"/>
            </a:endParaRPr>
          </a:p>
        </p:txBody>
      </p:sp>
      <p:pic>
        <p:nvPicPr>
          <p:cNvPr id="9" name="Picture 8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9C500D28-7253-7F92-9138-77E138276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5961" y="2972207"/>
            <a:ext cx="4251317" cy="3188488"/>
          </a:xfrm>
          <a:prstGeom prst="rect">
            <a:avLst/>
          </a:prstGeom>
        </p:spPr>
      </p:pic>
      <p:pic>
        <p:nvPicPr>
          <p:cNvPr id="11" name="Picture 10" descr="A field of grass and a cloudy sky&#10;&#10;Description automatically generated">
            <a:extLst>
              <a:ext uri="{FF2B5EF4-FFF2-40B4-BE49-F238E27FC236}">
                <a16:creationId xmlns:a16="http://schemas.microsoft.com/office/drawing/2014/main" id="{6A551B67-4252-E700-08D9-9FFCD736D9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439"/>
          <a:stretch/>
        </p:blipFill>
        <p:spPr>
          <a:xfrm rot="5400000">
            <a:off x="6076751" y="1994701"/>
            <a:ext cx="44276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92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"/>
          <p:cNvSpPr/>
          <p:nvPr/>
        </p:nvSpPr>
        <p:spPr>
          <a:xfrm>
            <a:off x="771861" y="182880"/>
            <a:ext cx="1302114" cy="5655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"/>
          <p:cNvSpPr/>
          <p:nvPr/>
        </p:nvSpPr>
        <p:spPr>
          <a:xfrm>
            <a:off x="2073975" y="198875"/>
            <a:ext cx="2352000" cy="54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"/>
          <p:cNvSpPr/>
          <p:nvPr/>
        </p:nvSpPr>
        <p:spPr>
          <a:xfrm>
            <a:off x="679284" y="6052029"/>
            <a:ext cx="1261772" cy="6400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771861" y="5945349"/>
            <a:ext cx="10648277" cy="213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11225349" y="6372069"/>
            <a:ext cx="287367" cy="320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26;p10">
            <a:extLst>
              <a:ext uri="{FF2B5EF4-FFF2-40B4-BE49-F238E27FC236}">
                <a16:creationId xmlns:a16="http://schemas.microsoft.com/office/drawing/2014/main" id="{C73BD799-23F7-E05C-A8F9-195C14B40B09}"/>
              </a:ext>
            </a:extLst>
          </p:cNvPr>
          <p:cNvSpPr txBox="1"/>
          <p:nvPr/>
        </p:nvSpPr>
        <p:spPr>
          <a:xfrm>
            <a:off x="296778" y="-34136"/>
            <a:ext cx="1159844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C00000"/>
                </a:solidFill>
              </a:rPr>
              <a:t>2022</a:t>
            </a:r>
            <a:endParaRPr sz="6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DAA52-CDBF-9F54-489F-2D9B130C0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78" y="837509"/>
            <a:ext cx="6318936" cy="5152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574EB0-67B1-4EEE-8B52-4B5461541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714" y="1085791"/>
            <a:ext cx="5213323" cy="501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21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"/>
          <p:cNvSpPr/>
          <p:nvPr/>
        </p:nvSpPr>
        <p:spPr>
          <a:xfrm>
            <a:off x="771861" y="182880"/>
            <a:ext cx="1302114" cy="5655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"/>
          <p:cNvSpPr/>
          <p:nvPr/>
        </p:nvSpPr>
        <p:spPr>
          <a:xfrm>
            <a:off x="2073975" y="198875"/>
            <a:ext cx="2352000" cy="54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"/>
          <p:cNvSpPr/>
          <p:nvPr/>
        </p:nvSpPr>
        <p:spPr>
          <a:xfrm>
            <a:off x="679284" y="6052029"/>
            <a:ext cx="1261772" cy="6400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771861" y="5945349"/>
            <a:ext cx="10648277" cy="213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11225349" y="6372069"/>
            <a:ext cx="287367" cy="320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26;p10">
            <a:extLst>
              <a:ext uri="{FF2B5EF4-FFF2-40B4-BE49-F238E27FC236}">
                <a16:creationId xmlns:a16="http://schemas.microsoft.com/office/drawing/2014/main" id="{C73BD799-23F7-E05C-A8F9-195C14B40B09}"/>
              </a:ext>
            </a:extLst>
          </p:cNvPr>
          <p:cNvSpPr txBox="1"/>
          <p:nvPr/>
        </p:nvSpPr>
        <p:spPr>
          <a:xfrm>
            <a:off x="296778" y="-34136"/>
            <a:ext cx="1159844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C00000"/>
                </a:solidFill>
              </a:rPr>
              <a:t>2023</a:t>
            </a:r>
            <a:endParaRPr sz="6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393893-291A-D3B4-A53D-CA247CD023ED}"/>
              </a:ext>
            </a:extLst>
          </p:cNvPr>
          <p:cNvSpPr txBox="1">
            <a:spLocks/>
          </p:cNvSpPr>
          <p:nvPr/>
        </p:nvSpPr>
        <p:spPr>
          <a:xfrm>
            <a:off x="500512" y="855155"/>
            <a:ext cx="11415563" cy="171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/>
                <a:sym typeface="Wingdings"/>
              </a:rPr>
              <a:t>SKYLER-II underwent modifications and improvements at ProSensing in Nov./Dec. of 2022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/>
                <a:sym typeface="Wingdings"/>
              </a:rPr>
              <a:t>Was used in NASA IMPACTS snowstorm project Jan-Feb. 2023 to obtain data in winter storms on Long Island and upstate NY</a:t>
            </a:r>
          </a:p>
        </p:txBody>
      </p:sp>
      <p:pic>
        <p:nvPicPr>
          <p:cNvPr id="6" name="Picture 5" descr="A snow covered road with a machine on it&#10;&#10;Description automatically generated">
            <a:extLst>
              <a:ext uri="{FF2B5EF4-FFF2-40B4-BE49-F238E27FC236}">
                <a16:creationId xmlns:a16="http://schemas.microsoft.com/office/drawing/2014/main" id="{7A2CEF59-3293-4927-C020-2EB7D3032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56" y="2799067"/>
            <a:ext cx="4630884" cy="3473163"/>
          </a:xfrm>
          <a:prstGeom prst="rect">
            <a:avLst/>
          </a:prstGeom>
        </p:spPr>
      </p:pic>
      <p:pic>
        <p:nvPicPr>
          <p:cNvPr id="7" name="IMG_2491_540427FF-3584-42FD-A422-A4E069A2EA7B.mp4">
            <a:hlinkClick r:id="" action="ppaction://media"/>
            <a:extLst>
              <a:ext uri="{FF2B5EF4-FFF2-40B4-BE49-F238E27FC236}">
                <a16:creationId xmlns:a16="http://schemas.microsoft.com/office/drawing/2014/main" id="{4F422349-C986-54C5-3BCA-38F524AE1A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3038" y="2673161"/>
            <a:ext cx="6622181" cy="37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4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"/>
          <p:cNvSpPr/>
          <p:nvPr/>
        </p:nvSpPr>
        <p:spPr>
          <a:xfrm>
            <a:off x="771861" y="182880"/>
            <a:ext cx="1302114" cy="5655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"/>
          <p:cNvSpPr/>
          <p:nvPr/>
        </p:nvSpPr>
        <p:spPr>
          <a:xfrm>
            <a:off x="2073975" y="198875"/>
            <a:ext cx="2352000" cy="54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"/>
          <p:cNvSpPr/>
          <p:nvPr/>
        </p:nvSpPr>
        <p:spPr>
          <a:xfrm>
            <a:off x="679284" y="6052029"/>
            <a:ext cx="1261772" cy="6400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771861" y="5945349"/>
            <a:ext cx="10648277" cy="213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11225349" y="6372069"/>
            <a:ext cx="287367" cy="320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26;p10">
            <a:extLst>
              <a:ext uri="{FF2B5EF4-FFF2-40B4-BE49-F238E27FC236}">
                <a16:creationId xmlns:a16="http://schemas.microsoft.com/office/drawing/2014/main" id="{C73BD799-23F7-E05C-A8F9-195C14B40B09}"/>
              </a:ext>
            </a:extLst>
          </p:cNvPr>
          <p:cNvSpPr txBox="1"/>
          <p:nvPr/>
        </p:nvSpPr>
        <p:spPr>
          <a:xfrm>
            <a:off x="296778" y="-34136"/>
            <a:ext cx="1159844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C00000"/>
                </a:solidFill>
              </a:rPr>
              <a:t>2023: IOP3</a:t>
            </a:r>
            <a:endParaRPr sz="6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393893-291A-D3B4-A53D-CA247CD023ED}"/>
              </a:ext>
            </a:extLst>
          </p:cNvPr>
          <p:cNvSpPr txBox="1">
            <a:spLocks/>
          </p:cNvSpPr>
          <p:nvPr/>
        </p:nvSpPr>
        <p:spPr>
          <a:xfrm>
            <a:off x="500512" y="855155"/>
            <a:ext cx="11415563" cy="171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/>
                <a:sym typeface="Wingdings"/>
              </a:rPr>
              <a:t>Setup N-S dual-Doppler lobe with RaXPol on Highway 65 in 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/>
                <a:sym typeface="Wingdings"/>
              </a:rPr>
              <a:t>Repeated failures in radiating and 90 min of troubleshooting, also intermittent but serious generator failures </a:t>
            </a:r>
            <a:r>
              <a:rPr lang="en-US" sz="2400" dirty="0">
                <a:solidFill>
                  <a:srgbClr val="FF0000"/>
                </a:solidFill>
                <a:latin typeface="Arial"/>
                <a:sym typeface="Wingdings" pitchFamily="2" charset="2"/>
              </a:rPr>
              <a:t> serviced in Little Rock</a:t>
            </a:r>
            <a:endParaRPr lang="en-US" sz="2400" dirty="0">
              <a:solidFill>
                <a:srgbClr val="FF0000"/>
              </a:solidFill>
              <a:latin typeface="Arial"/>
              <a:sym typeface="Wingdings"/>
            </a:endParaRPr>
          </a:p>
        </p:txBody>
      </p:sp>
      <p:pic>
        <p:nvPicPr>
          <p:cNvPr id="5" name="Picture 4" descr="A green pole in a dirt field&#10;&#10;Description automatically generated">
            <a:extLst>
              <a:ext uri="{FF2B5EF4-FFF2-40B4-BE49-F238E27FC236}">
                <a16:creationId xmlns:a16="http://schemas.microsoft.com/office/drawing/2014/main" id="{113A059F-3342-EFAA-D767-46D8E41B1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75412" y="2665895"/>
            <a:ext cx="4736829" cy="3552622"/>
          </a:xfrm>
          <a:prstGeom prst="rect">
            <a:avLst/>
          </a:prstGeom>
        </p:spPr>
      </p:pic>
      <p:pic>
        <p:nvPicPr>
          <p:cNvPr id="9" name="Picture 8" descr="A white truck parked in a parking lot&#10;&#10;Description automatically generated">
            <a:extLst>
              <a:ext uri="{FF2B5EF4-FFF2-40B4-BE49-F238E27FC236}">
                <a16:creationId xmlns:a16="http://schemas.microsoft.com/office/drawing/2014/main" id="{B0C29D48-36B6-5D7B-7608-EF0595BCF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02" y="2127930"/>
            <a:ext cx="6243587" cy="468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1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"/>
          <p:cNvSpPr/>
          <p:nvPr/>
        </p:nvSpPr>
        <p:spPr>
          <a:xfrm>
            <a:off x="771861" y="182880"/>
            <a:ext cx="1302114" cy="5655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"/>
          <p:cNvSpPr/>
          <p:nvPr/>
        </p:nvSpPr>
        <p:spPr>
          <a:xfrm>
            <a:off x="2073975" y="198875"/>
            <a:ext cx="2352000" cy="54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"/>
          <p:cNvSpPr/>
          <p:nvPr/>
        </p:nvSpPr>
        <p:spPr>
          <a:xfrm>
            <a:off x="679284" y="6052029"/>
            <a:ext cx="1261772" cy="6400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771861" y="5945349"/>
            <a:ext cx="10648277" cy="213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11225349" y="6372069"/>
            <a:ext cx="287367" cy="320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26;p10">
            <a:extLst>
              <a:ext uri="{FF2B5EF4-FFF2-40B4-BE49-F238E27FC236}">
                <a16:creationId xmlns:a16="http://schemas.microsoft.com/office/drawing/2014/main" id="{C73BD799-23F7-E05C-A8F9-195C14B40B09}"/>
              </a:ext>
            </a:extLst>
          </p:cNvPr>
          <p:cNvSpPr txBox="1"/>
          <p:nvPr/>
        </p:nvSpPr>
        <p:spPr>
          <a:xfrm>
            <a:off x="296778" y="-34136"/>
            <a:ext cx="1159844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C00000"/>
                </a:solidFill>
              </a:rPr>
              <a:t>2023: IOP5</a:t>
            </a:r>
            <a:endParaRPr sz="6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393893-291A-D3B4-A53D-CA247CD023ED}"/>
              </a:ext>
            </a:extLst>
          </p:cNvPr>
          <p:cNvSpPr txBox="1">
            <a:spLocks/>
          </p:cNvSpPr>
          <p:nvPr/>
        </p:nvSpPr>
        <p:spPr>
          <a:xfrm>
            <a:off x="500512" y="855155"/>
            <a:ext cx="11415563" cy="17113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/>
                <a:sym typeface="Wingdings"/>
              </a:rPr>
              <a:t>Both generator and antenna issues fixed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/>
                <a:sym typeface="Wingdings"/>
              </a:rPr>
              <a:t>Goal: dual-Doppler with RaXPol </a:t>
            </a:r>
            <a:r>
              <a:rPr lang="en-US" sz="2400" dirty="0">
                <a:solidFill>
                  <a:srgbClr val="FF0000"/>
                </a:solidFill>
                <a:latin typeface="Arial"/>
                <a:sym typeface="Wingdings" pitchFamily="2" charset="2"/>
              </a:rPr>
              <a:t> setup NW-SE baseline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/>
                <a:sym typeface="Wingdings" pitchFamily="2" charset="2"/>
              </a:rPr>
              <a:t>1512-1757 UTC on warned cell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/>
                <a:sym typeface="Wingdings" pitchFamily="2" charset="2"/>
              </a:rPr>
              <a:t>    and line segment  </a:t>
            </a:r>
            <a:endParaRPr lang="en-US" sz="2400" dirty="0">
              <a:solidFill>
                <a:srgbClr val="FF0000"/>
              </a:solidFill>
              <a:latin typeface="Arial"/>
              <a:sym typeface="Wingdings"/>
            </a:endParaRPr>
          </a:p>
        </p:txBody>
      </p:sp>
      <p:pic>
        <p:nvPicPr>
          <p:cNvPr id="6" name="Picture 5" descr="A truck on a dirt road&#10;&#10;Description automatically generated">
            <a:extLst>
              <a:ext uri="{FF2B5EF4-FFF2-40B4-BE49-F238E27FC236}">
                <a16:creationId xmlns:a16="http://schemas.microsoft.com/office/drawing/2014/main" id="{F1C0234F-88F5-B0E5-FEEB-9D036E580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78" y="2673161"/>
            <a:ext cx="5066098" cy="3799573"/>
          </a:xfrm>
          <a:prstGeom prst="rect">
            <a:avLst/>
          </a:prstGeom>
        </p:spPr>
      </p:pic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5F1AFDA-C321-081A-B478-DC6BA1810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876" y="2073880"/>
            <a:ext cx="6529292" cy="47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21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"/>
          <p:cNvSpPr/>
          <p:nvPr/>
        </p:nvSpPr>
        <p:spPr>
          <a:xfrm>
            <a:off x="771861" y="182880"/>
            <a:ext cx="1302114" cy="5655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"/>
          <p:cNvSpPr/>
          <p:nvPr/>
        </p:nvSpPr>
        <p:spPr>
          <a:xfrm>
            <a:off x="2073975" y="198875"/>
            <a:ext cx="2352000" cy="54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"/>
          <p:cNvSpPr/>
          <p:nvPr/>
        </p:nvSpPr>
        <p:spPr>
          <a:xfrm>
            <a:off x="679284" y="6052029"/>
            <a:ext cx="1261772" cy="6400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11225349" y="6372069"/>
            <a:ext cx="287367" cy="320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26;p10">
            <a:extLst>
              <a:ext uri="{FF2B5EF4-FFF2-40B4-BE49-F238E27FC236}">
                <a16:creationId xmlns:a16="http://schemas.microsoft.com/office/drawing/2014/main" id="{C73BD799-23F7-E05C-A8F9-195C14B40B09}"/>
              </a:ext>
            </a:extLst>
          </p:cNvPr>
          <p:cNvSpPr txBox="1"/>
          <p:nvPr/>
        </p:nvSpPr>
        <p:spPr>
          <a:xfrm>
            <a:off x="296778" y="-34136"/>
            <a:ext cx="1159844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C00000"/>
                </a:solidFill>
              </a:rPr>
              <a:t>2023: IOP5</a:t>
            </a:r>
            <a:endParaRPr sz="6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393893-291A-D3B4-A53D-CA247CD023ED}"/>
              </a:ext>
            </a:extLst>
          </p:cNvPr>
          <p:cNvSpPr txBox="1">
            <a:spLocks/>
          </p:cNvSpPr>
          <p:nvPr/>
        </p:nvSpPr>
        <p:spPr>
          <a:xfrm>
            <a:off x="500512" y="855155"/>
            <a:ext cx="11415563" cy="599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/>
                <a:sym typeface="Wingdings"/>
              </a:rPr>
              <a:t>31 second volumes from 1-30˚ with 45˚ sector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A1247-234F-097E-0DBE-BA6430C3B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78" y="1487889"/>
            <a:ext cx="7772400" cy="51712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2812DD-708B-54F4-28BA-C1879A065C5D}"/>
              </a:ext>
            </a:extLst>
          </p:cNvPr>
          <p:cNvSpPr txBox="1">
            <a:spLocks/>
          </p:cNvSpPr>
          <p:nvPr/>
        </p:nvSpPr>
        <p:spPr>
          <a:xfrm>
            <a:off x="7968798" y="1870777"/>
            <a:ext cx="3947277" cy="3949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/>
                <a:sym typeface="Wingdings"/>
              </a:rPr>
              <a:t>DDA challenges: not perfectly level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/>
                <a:sym typeface="Wingdings"/>
              </a:rPr>
              <a:t>Evaluate quality of dual-pol data with intercomparisons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/>
                <a:sym typeface="Wingdings"/>
              </a:rPr>
              <a:t>Dataset processed and QCing Windsond data</a:t>
            </a:r>
          </a:p>
        </p:txBody>
      </p:sp>
    </p:spTree>
    <p:extLst>
      <p:ext uri="{BB962C8B-B14F-4D97-AF65-F5344CB8AC3E}">
        <p14:creationId xmlns:p14="http://schemas.microsoft.com/office/powerpoint/2010/main" val="2465801672"/>
      </p:ext>
    </p:extLst>
  </p:cSld>
  <p:clrMapOvr>
    <a:masterClrMapping/>
  </p:clrMapOvr>
</p:sld>
</file>

<file path=ppt/theme/theme1.xml><?xml version="1.0" encoding="utf-8"?>
<a:theme xmlns:a="http://schemas.openxmlformats.org/drawingml/2006/main" name="Stony Brook University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262</Words>
  <Application>Microsoft Macintosh PowerPoint</Application>
  <PresentationFormat>Widescreen</PresentationFormat>
  <Paragraphs>35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Stony Brook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Bretsch</dc:creator>
  <cp:lastModifiedBy>Michael French</cp:lastModifiedBy>
  <cp:revision>16</cp:revision>
  <dcterms:created xsi:type="dcterms:W3CDTF">2023-04-12T13:45:03Z</dcterms:created>
  <dcterms:modified xsi:type="dcterms:W3CDTF">2023-11-16T15:41:09Z</dcterms:modified>
</cp:coreProperties>
</file>