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9" r:id="rId9"/>
  </p:sldIdLst>
  <p:sldSz cx="9144000" cy="5143500" type="screen16x9"/>
  <p:notesSz cx="6858000" cy="9144000"/>
  <p:embeddedFontLst>
    <p:embeddedFont>
      <p:font typeface="Signika" pitchFamily="2" charset="77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>
      <p:cViewPr varScale="1">
        <p:scale>
          <a:sx n="139" d="100"/>
          <a:sy n="139" d="100"/>
        </p:scale>
        <p:origin x="176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1575df41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1575df41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1575df41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1575df41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61575df41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61575df41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1575df41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61575df41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1575df41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1575df41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3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1575df41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1575df41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61575df41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61575df41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-1230496" y="2964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2023 – CLAMPS &amp; </a:t>
            </a:r>
            <a:r>
              <a:rPr lang="en" b="1" dirty="0" err="1"/>
              <a:t>CopterSondes</a:t>
            </a:r>
            <a:endParaRPr b="1"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218125" y="679875"/>
            <a:ext cx="4106987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2"/>
                </a:solidFill>
              </a:rPr>
              <a:t>Lake Village, AR:</a:t>
            </a:r>
            <a:endParaRPr sz="1200" b="1"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CLAMPS2 continuous deployment</a:t>
            </a:r>
            <a:endParaRPr sz="1200" dirty="0">
              <a:solidFill>
                <a:schemeClr val="dk2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Doppler lidar: VADs, vertical stares, backscatter</a:t>
            </a:r>
            <a:endParaRPr sz="1200" dirty="0">
              <a:solidFill>
                <a:schemeClr val="dk2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MWR: </a:t>
            </a:r>
            <a:r>
              <a:rPr lang="en" sz="1200" dirty="0" err="1">
                <a:solidFill>
                  <a:schemeClr val="dk2"/>
                </a:solidFill>
              </a:rPr>
              <a:t>TROPoe</a:t>
            </a:r>
            <a:r>
              <a:rPr lang="en" sz="1200" dirty="0">
                <a:solidFill>
                  <a:schemeClr val="dk2"/>
                </a:solidFill>
              </a:rPr>
              <a:t> temperature and humidity retrievals, </a:t>
            </a:r>
            <a:r>
              <a:rPr lang="en" sz="1200" dirty="0" err="1">
                <a:solidFill>
                  <a:schemeClr val="dk2"/>
                </a:solidFill>
              </a:rPr>
              <a:t>sfc</a:t>
            </a:r>
            <a:r>
              <a:rPr lang="en" sz="1200" dirty="0">
                <a:solidFill>
                  <a:schemeClr val="dk2"/>
                </a:solidFill>
              </a:rPr>
              <a:t> met</a:t>
            </a:r>
            <a:endParaRPr sz="1200" dirty="0">
              <a:solidFill>
                <a:schemeClr val="dk2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i="1" dirty="0">
                <a:solidFill>
                  <a:schemeClr val="dk2"/>
                </a:solidFill>
              </a:rPr>
              <a:t>AERI not on board </a:t>
            </a:r>
            <a:endParaRPr sz="1200" i="1" dirty="0">
              <a:solidFill>
                <a:schemeClr val="dk2"/>
              </a:solidFill>
            </a:endParaRPr>
          </a:p>
          <a:p>
            <a:pPr marL="485775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 err="1">
                <a:solidFill>
                  <a:schemeClr val="dk2"/>
                </a:solidFill>
              </a:rPr>
              <a:t>CopterSonde</a:t>
            </a:r>
            <a:r>
              <a:rPr lang="en" sz="1200" dirty="0">
                <a:solidFill>
                  <a:schemeClr val="dk2"/>
                </a:solidFill>
              </a:rPr>
              <a:t> </a:t>
            </a:r>
            <a:r>
              <a:rPr lang="en" sz="1200" dirty="0" err="1">
                <a:solidFill>
                  <a:schemeClr val="dk2"/>
                </a:solidFill>
              </a:rPr>
              <a:t>WxUAS</a:t>
            </a:r>
            <a:r>
              <a:rPr lang="en" sz="1200" dirty="0">
                <a:solidFill>
                  <a:schemeClr val="dk2"/>
                </a:solidFill>
              </a:rPr>
              <a:t> IOP deployment</a:t>
            </a:r>
            <a:endParaRPr sz="1200" dirty="0">
              <a:solidFill>
                <a:schemeClr val="dk2"/>
              </a:solidFill>
            </a:endParaRP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Pressure, temperature, humidity </a:t>
            </a:r>
            <a:endParaRPr sz="1200" dirty="0">
              <a:solidFill>
                <a:schemeClr val="dk2"/>
              </a:solidFill>
            </a:endParaRP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Wind speed and direction</a:t>
            </a: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chemeClr val="dk2"/>
                </a:solidFill>
              </a:rPr>
              <a:t>Schlater</a:t>
            </a:r>
            <a:r>
              <a:rPr lang="en" sz="1200" b="1" dirty="0">
                <a:solidFill>
                  <a:schemeClr val="dk2"/>
                </a:solidFill>
              </a:rPr>
              <a:t>, MS</a:t>
            </a:r>
            <a:endParaRPr sz="1200" b="1" dirty="0">
              <a:solidFill>
                <a:schemeClr val="dk2"/>
              </a:solidFill>
            </a:endParaRPr>
          </a:p>
          <a:p>
            <a:pPr marL="485775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 err="1">
                <a:solidFill>
                  <a:schemeClr val="dk2"/>
                </a:solidFill>
              </a:rPr>
              <a:t>CopterSonde</a:t>
            </a:r>
            <a:r>
              <a:rPr lang="en" sz="1200" dirty="0">
                <a:solidFill>
                  <a:schemeClr val="dk2"/>
                </a:solidFill>
              </a:rPr>
              <a:t> </a:t>
            </a:r>
            <a:r>
              <a:rPr lang="en" sz="1200" dirty="0" err="1">
                <a:solidFill>
                  <a:schemeClr val="dk2"/>
                </a:solidFill>
              </a:rPr>
              <a:t>WxUAS</a:t>
            </a:r>
            <a:r>
              <a:rPr lang="en" sz="1200" dirty="0">
                <a:solidFill>
                  <a:schemeClr val="dk2"/>
                </a:solidFill>
              </a:rPr>
              <a:t> IOP deployment</a:t>
            </a:r>
            <a:endParaRPr sz="1200" dirty="0">
              <a:solidFill>
                <a:schemeClr val="dk2"/>
              </a:solidFill>
            </a:endParaRP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Pressure, temperature, humidity </a:t>
            </a:r>
            <a:endParaRPr sz="1200" dirty="0">
              <a:solidFill>
                <a:schemeClr val="dk2"/>
              </a:solidFill>
            </a:endParaRP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Wind speed and direction</a:t>
            </a: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chemeClr val="dk2"/>
                </a:solidFill>
              </a:rPr>
              <a:t>Yazoo City, MS</a:t>
            </a:r>
            <a:endParaRPr sz="1200" b="1" dirty="0">
              <a:solidFill>
                <a:schemeClr val="dk2"/>
              </a:solidFill>
            </a:endParaRPr>
          </a:p>
          <a:p>
            <a:pPr marL="485775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 err="1">
                <a:solidFill>
                  <a:schemeClr val="dk2"/>
                </a:solidFill>
              </a:rPr>
              <a:t>CopterSonde</a:t>
            </a:r>
            <a:r>
              <a:rPr lang="en" sz="1200" dirty="0">
                <a:solidFill>
                  <a:schemeClr val="dk2"/>
                </a:solidFill>
              </a:rPr>
              <a:t> </a:t>
            </a:r>
            <a:r>
              <a:rPr lang="en" sz="1200" dirty="0" err="1">
                <a:solidFill>
                  <a:schemeClr val="dk2"/>
                </a:solidFill>
              </a:rPr>
              <a:t>WxUAS</a:t>
            </a:r>
            <a:r>
              <a:rPr lang="en" sz="1200" dirty="0">
                <a:solidFill>
                  <a:schemeClr val="dk2"/>
                </a:solidFill>
              </a:rPr>
              <a:t> IOP deployment</a:t>
            </a: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Pressure, temperature, humidity </a:t>
            </a:r>
            <a:endParaRPr sz="1200" dirty="0">
              <a:solidFill>
                <a:schemeClr val="dk2"/>
              </a:solidFill>
            </a:endParaRPr>
          </a:p>
          <a:p>
            <a:pPr marL="942975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200" dirty="0">
                <a:solidFill>
                  <a:schemeClr val="dk2"/>
                </a:solidFill>
              </a:rPr>
              <a:t>Wind speed and direction</a:t>
            </a: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2"/>
                </a:solidFill>
              </a:rPr>
              <a:t>Note: CLAMPS1 did not deploy</a:t>
            </a:r>
            <a:endParaRPr sz="1200" i="1" dirty="0">
              <a:solidFill>
                <a:schemeClr val="dk2"/>
              </a:solidFill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4462525" y="2348293"/>
            <a:ext cx="4525700" cy="2494976"/>
            <a:chOff x="4462525" y="2394013"/>
            <a:chExt cx="4525700" cy="2494976"/>
          </a:xfrm>
        </p:grpSpPr>
        <p:pic>
          <p:nvPicPr>
            <p:cNvPr id="57" name="Google Shape;57;p13"/>
            <p:cNvPicPr preferRelativeResize="0"/>
            <p:nvPr/>
          </p:nvPicPr>
          <p:blipFill rotWithShape="1">
            <a:blip r:embed="rId3">
              <a:alphaModFix/>
            </a:blip>
            <a:srcRect t="51491"/>
            <a:stretch/>
          </p:blipFill>
          <p:spPr>
            <a:xfrm>
              <a:off x="4462525" y="2394013"/>
              <a:ext cx="4525700" cy="24949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" name="Google Shape;58;p13"/>
            <p:cNvCxnSpPr/>
            <p:nvPr/>
          </p:nvCxnSpPr>
          <p:spPr>
            <a:xfrm>
              <a:off x="8127300" y="4534575"/>
              <a:ext cx="255900" cy="243300"/>
            </a:xfrm>
            <a:prstGeom prst="straightConnector1">
              <a:avLst/>
            </a:prstGeom>
            <a:noFill/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4" descr="A person holding a Coptersonde UAS.">
            <a:extLst>
              <a:ext uri="{FF2B5EF4-FFF2-40B4-BE49-F238E27FC236}">
                <a16:creationId xmlns:a16="http://schemas.microsoft.com/office/drawing/2014/main" id="{C8802523-D4E4-4287-2170-F333B441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40" y="425941"/>
            <a:ext cx="1392719" cy="1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ACBFC-67A7-023A-26F7-DFC894A6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25" y="570638"/>
            <a:ext cx="2566786" cy="17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oogle Shape;58;p13">
            <a:extLst>
              <a:ext uri="{FF2B5EF4-FFF2-40B4-BE49-F238E27FC236}">
                <a16:creationId xmlns:a16="http://schemas.microsoft.com/office/drawing/2014/main" id="{396B90A4-D7F0-2CE3-239B-4A49EAAE3ADD}"/>
              </a:ext>
            </a:extLst>
          </p:cNvPr>
          <p:cNvCxnSpPr>
            <a:cxnSpLocks/>
          </p:cNvCxnSpPr>
          <p:nvPr/>
        </p:nvCxnSpPr>
        <p:spPr>
          <a:xfrm flipV="1">
            <a:off x="8165592" y="4497999"/>
            <a:ext cx="190176" cy="2433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2650"/>
            <a:ext cx="3798575" cy="367084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854538" y="984850"/>
            <a:ext cx="20895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CLAMPS2 VAD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0661" y="-2"/>
            <a:ext cx="2163339" cy="1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2520850" y="0"/>
            <a:ext cx="4459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Lake Village: 33.36354N, 91.262W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-24900"/>
            <a:ext cx="18150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2023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7600" y="1490050"/>
            <a:ext cx="3794090" cy="331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4270B-B308-AEB3-73E1-41759BC1F53F}"/>
              </a:ext>
            </a:extLst>
          </p:cNvPr>
          <p:cNvSpPr/>
          <p:nvPr/>
        </p:nvSpPr>
        <p:spPr>
          <a:xfrm>
            <a:off x="2001641" y="2159534"/>
            <a:ext cx="1763708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24F4A6-6B63-CC32-45ED-9F59A3029598}"/>
              </a:ext>
            </a:extLst>
          </p:cNvPr>
          <p:cNvSpPr/>
          <p:nvPr/>
        </p:nvSpPr>
        <p:spPr>
          <a:xfrm>
            <a:off x="247973" y="3114168"/>
            <a:ext cx="17637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74BB-3CEE-3A3F-B679-990BE448E2E8}"/>
              </a:ext>
            </a:extLst>
          </p:cNvPr>
          <p:cNvSpPr/>
          <p:nvPr/>
        </p:nvSpPr>
        <p:spPr>
          <a:xfrm>
            <a:off x="247973" y="2226880"/>
            <a:ext cx="3921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F543A-23D4-0BB7-E809-C451454F3616}"/>
              </a:ext>
            </a:extLst>
          </p:cNvPr>
          <p:cNvSpPr/>
          <p:nvPr/>
        </p:nvSpPr>
        <p:spPr>
          <a:xfrm>
            <a:off x="2761488" y="4579646"/>
            <a:ext cx="987964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BF9A8-D436-F506-8564-4F4173FA1D10}"/>
              </a:ext>
            </a:extLst>
          </p:cNvPr>
          <p:cNvSpPr/>
          <p:nvPr/>
        </p:nvSpPr>
        <p:spPr>
          <a:xfrm>
            <a:off x="241648" y="4637558"/>
            <a:ext cx="333866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8F699-5B36-519B-D61C-2D7CF64386CC}"/>
              </a:ext>
            </a:extLst>
          </p:cNvPr>
          <p:cNvSpPr/>
          <p:nvPr/>
        </p:nvSpPr>
        <p:spPr>
          <a:xfrm>
            <a:off x="2584858" y="5006366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D2E983-3096-F485-9023-A8CC192F0AEB}"/>
              </a:ext>
            </a:extLst>
          </p:cNvPr>
          <p:cNvSpPr/>
          <p:nvPr/>
        </p:nvSpPr>
        <p:spPr>
          <a:xfrm>
            <a:off x="3989703" y="1537742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09114-406C-DFC8-E913-A831075B02C7}"/>
              </a:ext>
            </a:extLst>
          </p:cNvPr>
          <p:cNvSpPr/>
          <p:nvPr/>
        </p:nvSpPr>
        <p:spPr>
          <a:xfrm>
            <a:off x="5703358" y="1740770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8564D-7188-A60F-65CC-611E8AF78CAD}"/>
              </a:ext>
            </a:extLst>
          </p:cNvPr>
          <p:cNvSpPr txBox="1"/>
          <p:nvPr/>
        </p:nvSpPr>
        <p:spPr>
          <a:xfrm>
            <a:off x="3164168" y="1879978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DBC7E-13B7-C61C-067A-DBCF8C17EED4}"/>
              </a:ext>
            </a:extLst>
          </p:cNvPr>
          <p:cNvSpPr txBox="1"/>
          <p:nvPr/>
        </p:nvSpPr>
        <p:spPr>
          <a:xfrm>
            <a:off x="190366" y="283802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028E3-7709-AD4F-6F43-652DF57CDA73}"/>
              </a:ext>
            </a:extLst>
          </p:cNvPr>
          <p:cNvSpPr txBox="1"/>
          <p:nvPr/>
        </p:nvSpPr>
        <p:spPr>
          <a:xfrm>
            <a:off x="3248277" y="430788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05E7E-486E-030A-61BE-4186839E2784}"/>
              </a:ext>
            </a:extLst>
          </p:cNvPr>
          <p:cNvSpPr txBox="1"/>
          <p:nvPr/>
        </p:nvSpPr>
        <p:spPr>
          <a:xfrm>
            <a:off x="3255470" y="4744382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7169A-1B45-5E44-DA5C-865917EB1F42}"/>
              </a:ext>
            </a:extLst>
          </p:cNvPr>
          <p:cNvSpPr txBox="1"/>
          <p:nvPr/>
        </p:nvSpPr>
        <p:spPr>
          <a:xfrm>
            <a:off x="6178945" y="185175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5" y="1490050"/>
            <a:ext cx="3748651" cy="36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854538" y="984850"/>
            <a:ext cx="20895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CLAMPS2 Stare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0661" y="-2"/>
            <a:ext cx="2163339" cy="1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520850" y="0"/>
            <a:ext cx="4459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Lake Village: 33.36354N, 91.262W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0" y="-24900"/>
            <a:ext cx="18150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2023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4696" y="1490048"/>
            <a:ext cx="3808033" cy="334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D09AF9-57E0-917D-7281-B16D5ECDA3CE}"/>
              </a:ext>
            </a:extLst>
          </p:cNvPr>
          <p:cNvSpPr/>
          <p:nvPr/>
        </p:nvSpPr>
        <p:spPr>
          <a:xfrm>
            <a:off x="2001641" y="2159534"/>
            <a:ext cx="1763708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AA9E9-B473-21E8-9626-1B6E0E0D2AAF}"/>
              </a:ext>
            </a:extLst>
          </p:cNvPr>
          <p:cNvSpPr/>
          <p:nvPr/>
        </p:nvSpPr>
        <p:spPr>
          <a:xfrm>
            <a:off x="247973" y="3114168"/>
            <a:ext cx="17637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7AFDF-5051-1342-02FB-96BE35B3264B}"/>
              </a:ext>
            </a:extLst>
          </p:cNvPr>
          <p:cNvSpPr/>
          <p:nvPr/>
        </p:nvSpPr>
        <p:spPr>
          <a:xfrm>
            <a:off x="247973" y="2226880"/>
            <a:ext cx="3921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64E60-D8B9-4B31-F6F9-7EB2E96F8AD2}"/>
              </a:ext>
            </a:extLst>
          </p:cNvPr>
          <p:cNvSpPr/>
          <p:nvPr/>
        </p:nvSpPr>
        <p:spPr>
          <a:xfrm>
            <a:off x="2761488" y="4579646"/>
            <a:ext cx="987964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1A9A2-3E86-1309-27B6-598EDFB2E734}"/>
              </a:ext>
            </a:extLst>
          </p:cNvPr>
          <p:cNvSpPr/>
          <p:nvPr/>
        </p:nvSpPr>
        <p:spPr>
          <a:xfrm>
            <a:off x="241648" y="4637558"/>
            <a:ext cx="333866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333E7B-BBE5-E00C-430A-C9CE957E9F52}"/>
              </a:ext>
            </a:extLst>
          </p:cNvPr>
          <p:cNvSpPr/>
          <p:nvPr/>
        </p:nvSpPr>
        <p:spPr>
          <a:xfrm>
            <a:off x="2584858" y="5006366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7E7B47-7D38-B0F0-EDC2-AD44CF7EB87D}"/>
              </a:ext>
            </a:extLst>
          </p:cNvPr>
          <p:cNvSpPr/>
          <p:nvPr/>
        </p:nvSpPr>
        <p:spPr>
          <a:xfrm>
            <a:off x="3989703" y="1537742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0C87A-6872-98DB-FA47-08CBDB00891B}"/>
              </a:ext>
            </a:extLst>
          </p:cNvPr>
          <p:cNvSpPr/>
          <p:nvPr/>
        </p:nvSpPr>
        <p:spPr>
          <a:xfrm>
            <a:off x="5703358" y="1740770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BEF48-2A13-B125-5CF4-675E51E793E9}"/>
              </a:ext>
            </a:extLst>
          </p:cNvPr>
          <p:cNvSpPr txBox="1"/>
          <p:nvPr/>
        </p:nvSpPr>
        <p:spPr>
          <a:xfrm>
            <a:off x="3164168" y="1879978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6A2DC-12F6-9206-12B5-577A33D5E39F}"/>
              </a:ext>
            </a:extLst>
          </p:cNvPr>
          <p:cNvSpPr txBox="1"/>
          <p:nvPr/>
        </p:nvSpPr>
        <p:spPr>
          <a:xfrm>
            <a:off x="190366" y="283802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143DE-1960-89EB-6030-9B3AD560CC53}"/>
              </a:ext>
            </a:extLst>
          </p:cNvPr>
          <p:cNvSpPr txBox="1"/>
          <p:nvPr/>
        </p:nvSpPr>
        <p:spPr>
          <a:xfrm>
            <a:off x="3248277" y="430788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7C094-DB5D-EE0F-2CF7-A63E0F507837}"/>
              </a:ext>
            </a:extLst>
          </p:cNvPr>
          <p:cNvSpPr txBox="1"/>
          <p:nvPr/>
        </p:nvSpPr>
        <p:spPr>
          <a:xfrm>
            <a:off x="3255470" y="4744382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9AD2A-AE1B-FDF0-003E-63BCCC8CF48F}"/>
              </a:ext>
            </a:extLst>
          </p:cNvPr>
          <p:cNvSpPr txBox="1"/>
          <p:nvPr/>
        </p:nvSpPr>
        <p:spPr>
          <a:xfrm>
            <a:off x="6178945" y="185175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854557" y="984850"/>
            <a:ext cx="32184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CLAMPS2 MWR TROPoe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0661" y="-2"/>
            <a:ext cx="2163339" cy="1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520850" y="0"/>
            <a:ext cx="4459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Lake Village: 33.36354N, 91.262W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0" y="-24900"/>
            <a:ext cx="18150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2023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" y="1499192"/>
            <a:ext cx="3730752" cy="364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7328" y="1499190"/>
            <a:ext cx="3842050" cy="29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7C5FF9-3E6E-CCC9-90A8-3B92F7934800}"/>
              </a:ext>
            </a:extLst>
          </p:cNvPr>
          <p:cNvSpPr/>
          <p:nvPr/>
        </p:nvSpPr>
        <p:spPr>
          <a:xfrm>
            <a:off x="2001641" y="2150390"/>
            <a:ext cx="1763708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DD883B-5ED4-2AE8-1CC7-FA11EF733369}"/>
              </a:ext>
            </a:extLst>
          </p:cNvPr>
          <p:cNvSpPr/>
          <p:nvPr/>
        </p:nvSpPr>
        <p:spPr>
          <a:xfrm>
            <a:off x="247973" y="3105024"/>
            <a:ext cx="17637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27A3F-260F-FF89-EE04-07C3C643B6AE}"/>
              </a:ext>
            </a:extLst>
          </p:cNvPr>
          <p:cNvSpPr/>
          <p:nvPr/>
        </p:nvSpPr>
        <p:spPr>
          <a:xfrm>
            <a:off x="247973" y="2217736"/>
            <a:ext cx="392107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D03DB-296E-2588-EC95-08F1DDD21C34}"/>
              </a:ext>
            </a:extLst>
          </p:cNvPr>
          <p:cNvSpPr/>
          <p:nvPr/>
        </p:nvSpPr>
        <p:spPr>
          <a:xfrm>
            <a:off x="2761488" y="4570502"/>
            <a:ext cx="987964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45A91-F309-FE2E-E664-24482919A0D5}"/>
              </a:ext>
            </a:extLst>
          </p:cNvPr>
          <p:cNvSpPr/>
          <p:nvPr/>
        </p:nvSpPr>
        <p:spPr>
          <a:xfrm>
            <a:off x="241648" y="4628414"/>
            <a:ext cx="333866" cy="84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941E3-4025-16F5-D2A8-35418A33D566}"/>
              </a:ext>
            </a:extLst>
          </p:cNvPr>
          <p:cNvSpPr/>
          <p:nvPr/>
        </p:nvSpPr>
        <p:spPr>
          <a:xfrm>
            <a:off x="2584858" y="4997222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E9A7D-E786-8065-43A7-60A576E2C1F4}"/>
              </a:ext>
            </a:extLst>
          </p:cNvPr>
          <p:cNvSpPr/>
          <p:nvPr/>
        </p:nvSpPr>
        <p:spPr>
          <a:xfrm>
            <a:off x="3989703" y="1537742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D6BDEE-771E-B021-0FFC-E36CF2FE5964}"/>
              </a:ext>
            </a:extLst>
          </p:cNvPr>
          <p:cNvSpPr/>
          <p:nvPr/>
        </p:nvSpPr>
        <p:spPr>
          <a:xfrm>
            <a:off x="5739934" y="1823066"/>
            <a:ext cx="1164594" cy="109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00EB1-94CE-D238-73BD-58743F26EF3A}"/>
              </a:ext>
            </a:extLst>
          </p:cNvPr>
          <p:cNvSpPr txBox="1"/>
          <p:nvPr/>
        </p:nvSpPr>
        <p:spPr>
          <a:xfrm>
            <a:off x="3164168" y="187083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09AD7-F144-6574-E278-6C122B5F75D4}"/>
              </a:ext>
            </a:extLst>
          </p:cNvPr>
          <p:cNvSpPr txBox="1"/>
          <p:nvPr/>
        </p:nvSpPr>
        <p:spPr>
          <a:xfrm>
            <a:off x="190366" y="282888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F9321-A7E8-820E-2551-7E4478DB444A}"/>
              </a:ext>
            </a:extLst>
          </p:cNvPr>
          <p:cNvSpPr txBox="1"/>
          <p:nvPr/>
        </p:nvSpPr>
        <p:spPr>
          <a:xfrm>
            <a:off x="3248277" y="429874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B1B82-D5B6-1415-09A6-2B3F35F904E0}"/>
              </a:ext>
            </a:extLst>
          </p:cNvPr>
          <p:cNvSpPr txBox="1"/>
          <p:nvPr/>
        </p:nvSpPr>
        <p:spPr>
          <a:xfrm>
            <a:off x="3255470" y="4735238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BBBBA-FD01-F833-6DB1-17123A8FCB53}"/>
              </a:ext>
            </a:extLst>
          </p:cNvPr>
          <p:cNvSpPr txBox="1"/>
          <p:nvPr/>
        </p:nvSpPr>
        <p:spPr>
          <a:xfrm>
            <a:off x="6215521" y="193405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IOP5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03549" cy="38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50122"/>
          <a:stretch/>
        </p:blipFill>
        <p:spPr>
          <a:xfrm>
            <a:off x="0" y="3906029"/>
            <a:ext cx="4103551" cy="123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750" y="1726474"/>
            <a:ext cx="5093250" cy="169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t="50345"/>
          <a:stretch/>
        </p:blipFill>
        <p:spPr>
          <a:xfrm>
            <a:off x="4050750" y="-99800"/>
            <a:ext cx="4201300" cy="13410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5170750" y="1390250"/>
            <a:ext cx="30813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2023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634375" y="3873425"/>
            <a:ext cx="34866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Coming REALLY soon to data archive! </a:t>
            </a:r>
            <a:endParaRPr sz="1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200180" y="269288"/>
            <a:ext cx="2676233" cy="43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dk2"/>
                </a:solidFill>
              </a:rPr>
              <a:t>2023 NSSL lidar Truck</a:t>
            </a:r>
            <a:endParaRPr sz="1800" u="sng" dirty="0">
              <a:solidFill>
                <a:schemeClr val="dk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200180" y="2358774"/>
            <a:ext cx="8157436" cy="259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+mj-lt"/>
              </a:rPr>
              <a:t>8-pt VADs every 5 minutes with vertical stares in between, with 30-m range gates</a:t>
            </a:r>
            <a:endParaRPr lang="en-US" sz="2000" b="1" dirty="0">
              <a:latin typeface="Times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2"/>
                </a:solidFill>
              </a:rPr>
              <a:t>Deployed for all 5 IOPs near center to southeast portion of the radar config.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2"/>
                </a:solidFill>
              </a:rPr>
              <a:t>Started ~t</a:t>
            </a:r>
            <a:r>
              <a:rPr lang="en-US" sz="1600" b="1" baseline="-25000" dirty="0">
                <a:solidFill>
                  <a:schemeClr val="dk2"/>
                </a:solidFill>
              </a:rPr>
              <a:t>0</a:t>
            </a:r>
            <a:r>
              <a:rPr lang="en-US" sz="1600" b="1" dirty="0">
                <a:solidFill>
                  <a:schemeClr val="dk2"/>
                </a:solidFill>
              </a:rPr>
              <a:t> – 4 h and ending as </a:t>
            </a:r>
            <a:r>
              <a:rPr lang="en-US" sz="1600" b="1" dirty="0" err="1">
                <a:solidFill>
                  <a:schemeClr val="dk2"/>
                </a:solidFill>
              </a:rPr>
              <a:t>precip</a:t>
            </a:r>
            <a:r>
              <a:rPr lang="en-US" sz="1600" b="1" dirty="0">
                <a:solidFill>
                  <a:schemeClr val="dk2"/>
                </a:solidFill>
              </a:rPr>
              <a:t>. overtakes location (or </a:t>
            </a:r>
            <a:r>
              <a:rPr lang="en-US" sz="1600" b="1" dirty="0" err="1">
                <a:solidFill>
                  <a:schemeClr val="dk2"/>
                </a:solidFill>
              </a:rPr>
              <a:t>meso</a:t>
            </a:r>
            <a:r>
              <a:rPr lang="en-US" sz="1600" b="1" dirty="0">
                <a:solidFill>
                  <a:schemeClr val="dk2"/>
                </a:solidFill>
              </a:rPr>
              <a:t> approached as in IOP4)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2"/>
                </a:solidFill>
              </a:rPr>
              <a:t>Data mostly complete (outside </a:t>
            </a:r>
            <a:r>
              <a:rPr lang="en-US" sz="1600" b="1" dirty="0" err="1">
                <a:solidFill>
                  <a:schemeClr val="dk2"/>
                </a:solidFill>
              </a:rPr>
              <a:t>precip</a:t>
            </a:r>
            <a:r>
              <a:rPr lang="en-US" sz="1600" b="1" dirty="0">
                <a:solidFill>
                  <a:schemeClr val="dk2"/>
                </a:solidFill>
              </a:rPr>
              <a:t>./fog/etc.) except for last ~2 h of IOP4 (user error </a:t>
            </a:r>
            <a:r>
              <a:rPr lang="en-US" sz="1600" b="1" dirty="0">
                <a:solidFill>
                  <a:schemeClr val="dk2"/>
                </a:solidFill>
                <a:sym typeface="Wingdings" pitchFamily="2" charset="2"/>
              </a:rPr>
              <a:t>)</a:t>
            </a:r>
            <a:r>
              <a:rPr lang="en-US" sz="1600" b="1" dirty="0">
                <a:solidFill>
                  <a:schemeClr val="dk2"/>
                </a:solidFill>
              </a:rPr>
              <a:t>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dk2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Released </a:t>
            </a:r>
            <a:r>
              <a:rPr lang="en-US" sz="1600" b="1" dirty="0" err="1">
                <a:solidFill>
                  <a:schemeClr val="tx1"/>
                </a:solidFill>
              </a:rPr>
              <a:t>Windsonds</a:t>
            </a:r>
            <a:r>
              <a:rPr lang="en-US" sz="1600" b="1" dirty="0">
                <a:solidFill>
                  <a:schemeClr val="tx1"/>
                </a:solidFill>
              </a:rPr>
              <a:t> within 1-h of convection, as frequently as every 3-min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859"/>
                </a:solidFill>
              </a:rPr>
              <a:t>Data still in the queue to be </a:t>
            </a:r>
            <a:r>
              <a:rPr lang="en-US" sz="1600" b="1" dirty="0" err="1">
                <a:solidFill>
                  <a:srgbClr val="595859"/>
                </a:solidFill>
              </a:rPr>
              <a:t>QC’ed</a:t>
            </a:r>
            <a:endParaRPr lang="en-US" sz="1600" b="1" dirty="0">
              <a:solidFill>
                <a:srgbClr val="59585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8B6E33-28AE-46B8-32F8-46D3EA19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445" y="269288"/>
            <a:ext cx="2993375" cy="19955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536702-D473-D08D-9BC3-7FBC9149B8CF}"/>
              </a:ext>
            </a:extLst>
          </p:cNvPr>
          <p:cNvSpPr txBox="1"/>
          <p:nvPr/>
        </p:nvSpPr>
        <p:spPr>
          <a:xfrm>
            <a:off x="200180" y="1055378"/>
            <a:ext cx="5359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Halo Photonics Streamline XR+ Doppler lidar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~ 12 km range (depending on aerosol properties), but typically 1-2 km in vertical (in cloud &amp; </a:t>
            </a:r>
            <a:r>
              <a:rPr lang="en-US" dirty="0" err="1"/>
              <a:t>precip</a:t>
            </a:r>
            <a:r>
              <a:rPr lang="en-US" dirty="0"/>
              <a:t>. free conditions)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Bandwidth +/- 38 m s</a:t>
            </a:r>
            <a:r>
              <a:rPr lang="en-US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84564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130975" y="93550"/>
            <a:ext cx="51396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2023 Lidar Truck </a:t>
            </a:r>
            <a:r>
              <a:rPr lang="en" sz="1800" dirty="0">
                <a:solidFill>
                  <a:schemeClr val="dk2"/>
                </a:solidFill>
              </a:rPr>
              <a:t>… data processing ongoing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74650" y="480275"/>
            <a:ext cx="8021400" cy="3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Issue</a:t>
            </a:r>
            <a:r>
              <a:rPr lang="en" sz="1600" dirty="0">
                <a:solidFill>
                  <a:schemeClr val="dk2"/>
                </a:solidFill>
              </a:rPr>
              <a:t>: Persistent + or - w fields superimposed on reasonable measurements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Source</a:t>
            </a:r>
            <a:r>
              <a:rPr lang="en" sz="1600" dirty="0">
                <a:solidFill>
                  <a:schemeClr val="dk2"/>
                </a:solidFill>
              </a:rPr>
              <a:t>: Likely issues with lidar leveling (mechanical, user-based, or extreme broad-side winds)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Solution</a:t>
            </a:r>
            <a:r>
              <a:rPr lang="en" sz="1600" dirty="0">
                <a:solidFill>
                  <a:schemeClr val="dk2"/>
                </a:solidFill>
              </a:rPr>
              <a:t>: Pitch/roll corrections; different for every deployment. Work ongoing</a:t>
            </a:r>
            <a:endParaRPr sz="1600" dirty="0">
              <a:solidFill>
                <a:schemeClr val="dk2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325" y="2156103"/>
            <a:ext cx="4163775" cy="307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00" y="2087476"/>
            <a:ext cx="4559525" cy="30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2946675" y="2087475"/>
            <a:ext cx="2289300" cy="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Pitch</a:t>
            </a:r>
            <a:r>
              <a:rPr lang="en" sz="1800">
                <a:solidFill>
                  <a:schemeClr val="dk2"/>
                </a:solidFill>
              </a:rPr>
              <a:t>     </a:t>
            </a:r>
            <a:r>
              <a:rPr lang="en" sz="1800">
                <a:solidFill>
                  <a:srgbClr val="0000FF"/>
                </a:solidFill>
              </a:rPr>
              <a:t>Roll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75" y="604100"/>
            <a:ext cx="1149300" cy="11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675" y="703100"/>
            <a:ext cx="1050300" cy="10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 descr="Profile photo for Victor Alejandro Alvare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0100" y="3969600"/>
            <a:ext cx="1173900" cy="117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6"/>
          <p:cNvGrpSpPr/>
          <p:nvPr/>
        </p:nvGrpSpPr>
        <p:grpSpPr>
          <a:xfrm>
            <a:off x="2479091" y="67220"/>
            <a:ext cx="5604574" cy="5086294"/>
            <a:chOff x="649171" y="238145"/>
            <a:chExt cx="6249525" cy="5241981"/>
          </a:xfrm>
        </p:grpSpPr>
        <p:sp>
          <p:nvSpPr>
            <p:cNvPr id="181" name="Google Shape;181;p26"/>
            <p:cNvSpPr/>
            <p:nvPr/>
          </p:nvSpPr>
          <p:spPr>
            <a:xfrm>
              <a:off x="2850275" y="4515119"/>
              <a:ext cx="1849000" cy="810050"/>
            </a:xfrm>
            <a:custGeom>
              <a:avLst/>
              <a:gdLst/>
              <a:ahLst/>
              <a:cxnLst/>
              <a:rect l="l" t="t" r="r" b="b"/>
              <a:pathLst>
                <a:path w="73960" h="32402" extrusionOk="0">
                  <a:moveTo>
                    <a:pt x="7960" y="1"/>
                  </a:moveTo>
                  <a:cubicBezTo>
                    <a:pt x="5284" y="10848"/>
                    <a:pt x="2607" y="21625"/>
                    <a:pt x="1" y="32402"/>
                  </a:cubicBezTo>
                  <a:lnTo>
                    <a:pt x="73960" y="32402"/>
                  </a:lnTo>
                  <a:lnTo>
                    <a:pt x="66071" y="1"/>
                  </a:lnTo>
                  <a:close/>
                </a:path>
              </a:pathLst>
            </a:custGeom>
            <a:noFill/>
            <a:ln w="28575" cap="flat" cmpd="sng">
              <a:solidFill>
                <a:srgbClr val="3F35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6"/>
            <p:cNvSpPr/>
            <p:nvPr/>
          </p:nvSpPr>
          <p:spPr>
            <a:xfrm>
              <a:off x="2638975" y="5325151"/>
              <a:ext cx="2269850" cy="154975"/>
            </a:xfrm>
            <a:custGeom>
              <a:avLst/>
              <a:gdLst/>
              <a:ahLst/>
              <a:cxnLst/>
              <a:rect l="l" t="t" r="r" b="b"/>
              <a:pathLst>
                <a:path w="90794" h="6199" extrusionOk="0">
                  <a:moveTo>
                    <a:pt x="3875" y="0"/>
                  </a:moveTo>
                  <a:cubicBezTo>
                    <a:pt x="1761" y="0"/>
                    <a:pt x="1" y="2043"/>
                    <a:pt x="1" y="4508"/>
                  </a:cubicBezTo>
                  <a:lnTo>
                    <a:pt x="1" y="6199"/>
                  </a:lnTo>
                  <a:lnTo>
                    <a:pt x="90794" y="6199"/>
                  </a:lnTo>
                  <a:lnTo>
                    <a:pt x="90794" y="4508"/>
                  </a:lnTo>
                  <a:cubicBezTo>
                    <a:pt x="90794" y="2043"/>
                    <a:pt x="89103" y="0"/>
                    <a:pt x="86990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3F35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649171" y="238145"/>
              <a:ext cx="6249525" cy="4250923"/>
            </a:xfrm>
            <a:custGeom>
              <a:avLst/>
              <a:gdLst/>
              <a:ahLst/>
              <a:cxnLst/>
              <a:rect l="l" t="t" r="r" b="b"/>
              <a:pathLst>
                <a:path w="249981" h="157427" extrusionOk="0">
                  <a:moveTo>
                    <a:pt x="6198" y="0"/>
                  </a:moveTo>
                  <a:cubicBezTo>
                    <a:pt x="2817" y="0"/>
                    <a:pt x="0" y="2817"/>
                    <a:pt x="0" y="6198"/>
                  </a:cubicBezTo>
                  <a:lnTo>
                    <a:pt x="0" y="157427"/>
                  </a:lnTo>
                  <a:lnTo>
                    <a:pt x="249980" y="157427"/>
                  </a:lnTo>
                  <a:lnTo>
                    <a:pt x="249980" y="6198"/>
                  </a:lnTo>
                  <a:cubicBezTo>
                    <a:pt x="249980" y="2817"/>
                    <a:pt x="247233" y="0"/>
                    <a:pt x="243782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3F35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904475" y="481125"/>
              <a:ext cx="5738850" cy="3435575"/>
            </a:xfrm>
            <a:custGeom>
              <a:avLst/>
              <a:gdLst/>
              <a:ahLst/>
              <a:cxnLst/>
              <a:rect l="l" t="t" r="r" b="b"/>
              <a:pathLst>
                <a:path w="229554" h="137423" extrusionOk="0">
                  <a:moveTo>
                    <a:pt x="0" y="0"/>
                  </a:moveTo>
                  <a:lnTo>
                    <a:pt x="0" y="137423"/>
                  </a:lnTo>
                  <a:lnTo>
                    <a:pt x="229554" y="137423"/>
                  </a:lnTo>
                  <a:lnTo>
                    <a:pt x="229554" y="0"/>
                  </a:lnTo>
                  <a:close/>
                </a:path>
              </a:pathLst>
            </a:custGeom>
            <a:solidFill>
              <a:srgbClr val="3F3533"/>
            </a:solidFill>
            <a:ln w="28575" cap="flat" cmpd="sng">
              <a:solidFill>
                <a:srgbClr val="3F35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6"/>
          <p:cNvSpPr txBox="1"/>
          <p:nvPr/>
        </p:nvSpPr>
        <p:spPr>
          <a:xfrm>
            <a:off x="5923400" y="4313950"/>
            <a:ext cx="214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8761D"/>
                </a:solidFill>
                <a:latin typeface="Courier New"/>
                <a:ea typeface="Courier New"/>
                <a:cs typeface="Courier New"/>
                <a:sym typeface="Courier New"/>
              </a:rPr>
              <a:t>Created by OU UG    Victor Alvarez</a:t>
            </a:r>
            <a:endParaRPr sz="1200" b="1" i="1">
              <a:solidFill>
                <a:srgbClr val="38761D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3455050" y="3693650"/>
            <a:ext cx="420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285F4"/>
                </a:solidFill>
              </a:rPr>
              <a:t>https://apps.nssl.noaa.gov/CLAMPS/data/</a:t>
            </a:r>
            <a:endParaRPr sz="1200" b="1">
              <a:solidFill>
                <a:srgbClr val="4285F4"/>
              </a:solidFill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500" y="1835600"/>
            <a:ext cx="1791050" cy="238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86050" y="0"/>
            <a:ext cx="2666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674EA7"/>
                </a:solidFill>
                <a:latin typeface="Signika"/>
                <a:ea typeface="Signika"/>
                <a:cs typeface="Signika"/>
                <a:sym typeface="Signika"/>
              </a:rPr>
              <a:t>CLAMPS </a:t>
            </a:r>
            <a:endParaRPr sz="2200" b="1">
              <a:solidFill>
                <a:srgbClr val="674EA7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674EA7"/>
                </a:solidFill>
                <a:latin typeface="Signika"/>
                <a:ea typeface="Signika"/>
                <a:cs typeface="Signika"/>
                <a:sym typeface="Signika"/>
              </a:rPr>
              <a:t>Web Access </a:t>
            </a:r>
            <a:endParaRPr sz="2200" b="1">
              <a:solidFill>
                <a:srgbClr val="674EA7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8083688" y="1683900"/>
            <a:ext cx="1050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THREDDS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Access </a:t>
            </a:r>
            <a:endParaRPr/>
          </a:p>
        </p:txBody>
      </p:sp>
      <p:sp>
        <p:nvSpPr>
          <p:cNvPr id="190" name="Google Shape;190;p26"/>
          <p:cNvSpPr txBox="1"/>
          <p:nvPr/>
        </p:nvSpPr>
        <p:spPr>
          <a:xfrm>
            <a:off x="655075" y="1511125"/>
            <a:ext cx="117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Viewer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8302" y="492325"/>
            <a:ext cx="5165418" cy="292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2" name="Google Shape;192;p26"/>
          <p:cNvSpPr/>
          <p:nvPr/>
        </p:nvSpPr>
        <p:spPr>
          <a:xfrm>
            <a:off x="7601000" y="3850650"/>
            <a:ext cx="462600" cy="32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 txBox="1"/>
          <p:nvPr/>
        </p:nvSpPr>
        <p:spPr>
          <a:xfrm>
            <a:off x="817100" y="4478450"/>
            <a:ext cx="3374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rgbClr val="674EA7"/>
                </a:solidFill>
              </a:rPr>
              <a:t>Get started using our data with tools at </a:t>
            </a:r>
            <a:r>
              <a:rPr lang="en" sz="1500" b="1" i="1">
                <a:solidFill>
                  <a:srgbClr val="674EA7"/>
                </a:solidFill>
              </a:rPr>
              <a:t>bliss.science/resources/code</a:t>
            </a:r>
            <a:endParaRPr sz="1500" b="1" i="1">
              <a:solidFill>
                <a:srgbClr val="674EA7"/>
              </a:solidFill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646" y="4447249"/>
            <a:ext cx="687460" cy="68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370</Words>
  <Application>Microsoft Macintosh PowerPoint</Application>
  <PresentationFormat>On-screen Show (16:9)</PresentationFormat>
  <Paragraphs>73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</vt:lpstr>
      <vt:lpstr>Arial</vt:lpstr>
      <vt:lpstr>Courier New</vt:lpstr>
      <vt:lpstr>Signika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16</cp:revision>
  <dcterms:modified xsi:type="dcterms:W3CDTF">2023-11-16T04:22:56Z</dcterms:modified>
</cp:coreProperties>
</file>