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97" r:id="rId3"/>
    <p:sldId id="309" r:id="rId4"/>
    <p:sldId id="310" r:id="rId5"/>
    <p:sldId id="283" r:id="rId6"/>
    <p:sldId id="313" r:id="rId7"/>
    <p:sldId id="315" r:id="rId8"/>
    <p:sldId id="268" r:id="rId9"/>
    <p:sldId id="275" r:id="rId10"/>
    <p:sldId id="312" r:id="rId11"/>
    <p:sldId id="265" r:id="rId12"/>
    <p:sldId id="302" r:id="rId13"/>
    <p:sldId id="262" r:id="rId14"/>
    <p:sldId id="303" r:id="rId15"/>
    <p:sldId id="299" r:id="rId16"/>
    <p:sldId id="293" r:id="rId17"/>
    <p:sldId id="294" r:id="rId18"/>
    <p:sldId id="307" r:id="rId19"/>
    <p:sldId id="289" r:id="rId20"/>
    <p:sldId id="308" r:id="rId21"/>
    <p:sldId id="288" r:id="rId22"/>
    <p:sldId id="29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20" autoAdjust="0"/>
    <p:restoredTop sz="93005" autoAdjust="0"/>
  </p:normalViewPr>
  <p:slideViewPr>
    <p:cSldViewPr snapToGrid="0">
      <p:cViewPr varScale="1">
        <p:scale>
          <a:sx n="154" d="100"/>
          <a:sy n="154" d="100"/>
        </p:scale>
        <p:origin x="174"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8A9B8B-08E5-4304-96B5-F6C2454FCE6F}" type="datetimeFigureOut">
              <a:rPr lang="en-US" smtClean="0"/>
              <a:t>11/20/2023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620E92-AC92-4CB5-BF97-B307B3E64B71}" type="slidenum">
              <a:rPr lang="en-US" smtClean="0"/>
              <a:t>‹#›</a:t>
            </a:fld>
            <a:endParaRPr lang="en-US"/>
          </a:p>
        </p:txBody>
      </p:sp>
    </p:spTree>
    <p:extLst>
      <p:ext uri="{BB962C8B-B14F-4D97-AF65-F5344CB8AC3E}">
        <p14:creationId xmlns:p14="http://schemas.microsoft.com/office/powerpoint/2010/main" val="4273222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20E92-AC92-4CB5-BF97-B307B3E64B71}" type="slidenum">
              <a:rPr lang="en-US" smtClean="0"/>
              <a:t>1</a:t>
            </a:fld>
            <a:endParaRPr lang="en-US"/>
          </a:p>
        </p:txBody>
      </p:sp>
    </p:spTree>
    <p:extLst>
      <p:ext uri="{BB962C8B-B14F-4D97-AF65-F5344CB8AC3E}">
        <p14:creationId xmlns:p14="http://schemas.microsoft.com/office/powerpoint/2010/main" val="820794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Times New Roman" panose="02020603050405020304" pitchFamily="18" charset="0"/>
              <a:ea typeface="Cambria" panose="02040503050406030204" pitchFamily="18" charset="0"/>
            </a:endParaRPr>
          </a:p>
        </p:txBody>
      </p:sp>
      <p:sp>
        <p:nvSpPr>
          <p:cNvPr id="4" name="Slide Number Placeholder 3"/>
          <p:cNvSpPr>
            <a:spLocks noGrp="1"/>
          </p:cNvSpPr>
          <p:nvPr>
            <p:ph type="sldNum" sz="quarter" idx="5"/>
          </p:nvPr>
        </p:nvSpPr>
        <p:spPr/>
        <p:txBody>
          <a:bodyPr/>
          <a:lstStyle/>
          <a:p>
            <a:fld id="{7F068F10-5280-8F47-9274-DBE6EC4A8ACF}" type="slidenum">
              <a:rPr lang="en-US" smtClean="0"/>
              <a:t>10</a:t>
            </a:fld>
            <a:endParaRPr lang="en-US"/>
          </a:p>
        </p:txBody>
      </p:sp>
    </p:spTree>
    <p:extLst>
      <p:ext uri="{BB962C8B-B14F-4D97-AF65-F5344CB8AC3E}">
        <p14:creationId xmlns:p14="http://schemas.microsoft.com/office/powerpoint/2010/main" val="4266423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7c7dc1c49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7c7dc1c49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013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9" name="Google Shape;11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6" name="Google Shape;12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20E92-AC92-4CB5-BF97-B307B3E64B71}" type="slidenum">
              <a:rPr lang="en-US" smtClean="0"/>
              <a:t>15</a:t>
            </a:fld>
            <a:endParaRPr lang="en-US"/>
          </a:p>
        </p:txBody>
      </p:sp>
    </p:spTree>
    <p:extLst>
      <p:ext uri="{BB962C8B-B14F-4D97-AF65-F5344CB8AC3E}">
        <p14:creationId xmlns:p14="http://schemas.microsoft.com/office/powerpoint/2010/main" val="4096973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456" name="Google Shape;45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782529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470" name="Google Shape;47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1509174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20E92-AC92-4CB5-BF97-B307B3E64B71}" type="slidenum">
              <a:rPr lang="en-US" smtClean="0"/>
              <a:t>18</a:t>
            </a:fld>
            <a:endParaRPr lang="en-US"/>
          </a:p>
        </p:txBody>
      </p:sp>
    </p:spTree>
    <p:extLst>
      <p:ext uri="{BB962C8B-B14F-4D97-AF65-F5344CB8AC3E}">
        <p14:creationId xmlns:p14="http://schemas.microsoft.com/office/powerpoint/2010/main" val="4110626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35" name="Google Shape;43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615849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88620E92-AC92-4CB5-BF97-B307B3E64B71}" type="slidenum">
              <a:rPr lang="en-US" smtClean="0"/>
              <a:t>2</a:t>
            </a:fld>
            <a:endParaRPr lang="en-US"/>
          </a:p>
        </p:txBody>
      </p:sp>
    </p:spTree>
    <p:extLst>
      <p:ext uri="{BB962C8B-B14F-4D97-AF65-F5344CB8AC3E}">
        <p14:creationId xmlns:p14="http://schemas.microsoft.com/office/powerpoint/2010/main" val="525624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4253c96584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4253c96584_0_3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apply a minimum noise level we get a few more profiles and some unrealistic patterns disappear, e.g. 18 UTC.</a:t>
            </a:r>
          </a:p>
          <a:p>
            <a:r>
              <a:rPr lang="en-US" dirty="0"/>
              <a:t>The minimum</a:t>
            </a:r>
          </a:p>
          <a:p>
            <a:r>
              <a:rPr lang="en-US" dirty="0"/>
              <a:t>However there are still large gaps in the retrieved data.</a:t>
            </a:r>
          </a:p>
        </p:txBody>
      </p:sp>
      <p:sp>
        <p:nvSpPr>
          <p:cNvPr id="4" name="Slide Number Placeholder 3"/>
          <p:cNvSpPr>
            <a:spLocks noGrp="1"/>
          </p:cNvSpPr>
          <p:nvPr>
            <p:ph type="sldNum" sz="quarter" idx="5"/>
          </p:nvPr>
        </p:nvSpPr>
        <p:spPr/>
        <p:txBody>
          <a:bodyPr/>
          <a:lstStyle/>
          <a:p>
            <a:fld id="{7F068F10-5280-8F47-9274-DBE6EC4A8ACF}" type="slidenum">
              <a:rPr lang="en-US" smtClean="0"/>
              <a:t>22</a:t>
            </a:fld>
            <a:endParaRPr lang="en-US"/>
          </a:p>
        </p:txBody>
      </p:sp>
    </p:spTree>
    <p:extLst>
      <p:ext uri="{BB962C8B-B14F-4D97-AF65-F5344CB8AC3E}">
        <p14:creationId xmlns:p14="http://schemas.microsoft.com/office/powerpoint/2010/main" val="498619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20E92-AC92-4CB5-BF97-B307B3E64B71}" type="slidenum">
              <a:rPr lang="en-US" smtClean="0"/>
              <a:t>3</a:t>
            </a:fld>
            <a:endParaRPr lang="en-US"/>
          </a:p>
        </p:txBody>
      </p:sp>
    </p:spTree>
    <p:extLst>
      <p:ext uri="{BB962C8B-B14F-4D97-AF65-F5344CB8AC3E}">
        <p14:creationId xmlns:p14="http://schemas.microsoft.com/office/powerpoint/2010/main" val="1658212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8620E92-AC92-4CB5-BF97-B307B3E64B71}" type="slidenum">
              <a:rPr lang="en-US" smtClean="0"/>
              <a:t>4</a:t>
            </a:fld>
            <a:endParaRPr lang="en-US"/>
          </a:p>
        </p:txBody>
      </p:sp>
    </p:spTree>
    <p:extLst>
      <p:ext uri="{BB962C8B-B14F-4D97-AF65-F5344CB8AC3E}">
        <p14:creationId xmlns:p14="http://schemas.microsoft.com/office/powerpoint/2010/main" val="2391305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F068F10-5280-8F47-9274-DBE6EC4A8ACF}" type="slidenum">
              <a:rPr lang="en-US" smtClean="0"/>
              <a:t>5</a:t>
            </a:fld>
            <a:endParaRPr lang="en-US"/>
          </a:p>
        </p:txBody>
      </p:sp>
    </p:spTree>
    <p:extLst>
      <p:ext uri="{BB962C8B-B14F-4D97-AF65-F5344CB8AC3E}">
        <p14:creationId xmlns:p14="http://schemas.microsoft.com/office/powerpoint/2010/main" val="465276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
            </a:r>
          </a:p>
        </p:txBody>
      </p:sp>
      <p:sp>
        <p:nvSpPr>
          <p:cNvPr id="4" name="Slide Number Placeholder 3"/>
          <p:cNvSpPr>
            <a:spLocks noGrp="1"/>
          </p:cNvSpPr>
          <p:nvPr>
            <p:ph type="sldNum" sz="quarter" idx="5"/>
          </p:nvPr>
        </p:nvSpPr>
        <p:spPr/>
        <p:txBody>
          <a:bodyPr/>
          <a:lstStyle/>
          <a:p>
            <a:fld id="{7F068F10-5280-8F47-9274-DBE6EC4A8ACF}" type="slidenum">
              <a:rPr lang="en-US" smtClean="0"/>
              <a:t>6</a:t>
            </a:fld>
            <a:endParaRPr lang="en-US"/>
          </a:p>
        </p:txBody>
      </p:sp>
    </p:spTree>
    <p:extLst>
      <p:ext uri="{BB962C8B-B14F-4D97-AF65-F5344CB8AC3E}">
        <p14:creationId xmlns:p14="http://schemas.microsoft.com/office/powerpoint/2010/main" val="857408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pPr>
                  <a:lnSpc>
                    <a:spcPct val="150000"/>
                  </a:lnSpc>
                  <a:spcBef>
                    <a:spcPts val="900"/>
                  </a:spcBef>
                  <a:spcAft>
                    <a:spcPts val="900"/>
                  </a:spcAft>
                </a:pPr>
                <a:r>
                  <a:rPr lang="en-US" sz="1800" dirty="0">
                    <a:effectLst/>
                    <a:latin typeface="Times New Roman" panose="02020603050405020304" pitchFamily="18" charset="0"/>
                    <a:ea typeface="Cambria" panose="02040503050406030204" pitchFamily="18" charset="0"/>
                  </a:rPr>
                  <a:t>The additional water vapor band is only used when the environment is moist. We found that in dry environments with low water vapor values some oxygen and CO2 absorption bands in this band become dominant and degrade the retrieval performance because they are not taken into account in the radiative transfer model. We address this in </a:t>
                </a:r>
                <a:r>
                  <a:rPr lang="en-US" sz="1800" dirty="0" err="1">
                    <a:effectLst/>
                    <a:latin typeface="Times New Roman" panose="02020603050405020304" pitchFamily="18" charset="0"/>
                    <a:ea typeface="Cambria" panose="02040503050406030204" pitchFamily="18" charset="0"/>
                  </a:rPr>
                  <a:t>TROPoe</a:t>
                </a:r>
                <a:r>
                  <a:rPr lang="en-US" sz="1800" dirty="0">
                    <a:effectLst/>
                    <a:latin typeface="Times New Roman" panose="02020603050405020304" pitchFamily="18" charset="0"/>
                    <a:ea typeface="Cambria" panose="02040503050406030204" pitchFamily="18" charset="0"/>
                  </a:rPr>
                  <a:t> by artificially inflating the noise in this band as a function of near-surface water vapor mixing ratio with no inflation for values larger than 12 g kg</a:t>
                </a:r>
                <a:r>
                  <a:rPr lang="en-US" sz="1800" i="0">
                    <a:effectLst/>
                    <a:latin typeface="Cambria Math" panose="02040503050406030204" pitchFamily="18" charset="0"/>
                    <a:ea typeface="Cambria" panose="02040503050406030204" pitchFamily="18" charset="0"/>
                  </a:rPr>
                  <a:t>​^(−1)</a:t>
                </a:r>
                <a:r>
                  <a:rPr lang="en-US" sz="1800" dirty="0">
                    <a:effectLst/>
                    <a:latin typeface="Times New Roman" panose="02020603050405020304" pitchFamily="18" charset="0"/>
                    <a:ea typeface="Cambria" panose="02040503050406030204" pitchFamily="18" charset="0"/>
                  </a:rPr>
                  <a:t> and an inflation factor of 20 for water vapor values of less than 8 g kg</a:t>
                </a:r>
                <a:r>
                  <a:rPr lang="en-US" sz="1800" i="0">
                    <a:effectLst/>
                    <a:latin typeface="Cambria Math" panose="02040503050406030204" pitchFamily="18" charset="0"/>
                    <a:ea typeface="Cambria" panose="02040503050406030204" pitchFamily="18" charset="0"/>
                  </a:rPr>
                  <a:t>​^(−1)</a:t>
                </a:r>
                <a:r>
                  <a:rPr lang="en-US" sz="1800" dirty="0">
                    <a:effectLst/>
                    <a:latin typeface="Times New Roman" panose="02020603050405020304" pitchFamily="18" charset="0"/>
                    <a:ea typeface="Cambria" panose="02040503050406030204" pitchFamily="18" charset="0"/>
                  </a:rPr>
                  <a:t> which basically shuts of the use of any information in this band. In between, the inflation factor changes linearly.</a:t>
                </a:r>
              </a:p>
              <a:p>
                <a:endParaRPr lang="en-US" dirty="0"/>
              </a:p>
              <a:p>
                <a:r>
                  <a:rPr lang="en-US" dirty="0"/>
                  <a:t>A lot more data availability.</a:t>
                </a:r>
              </a:p>
            </p:txBody>
          </p:sp>
        </mc:Fallback>
      </mc:AlternateContent>
      <p:sp>
        <p:nvSpPr>
          <p:cNvPr id="4" name="Slide Number Placeholder 3"/>
          <p:cNvSpPr>
            <a:spLocks noGrp="1"/>
          </p:cNvSpPr>
          <p:nvPr>
            <p:ph type="sldNum" sz="quarter" idx="5"/>
          </p:nvPr>
        </p:nvSpPr>
        <p:spPr/>
        <p:txBody>
          <a:bodyPr/>
          <a:lstStyle/>
          <a:p>
            <a:fld id="{7F068F10-5280-8F47-9274-DBE6EC4A8ACF}" type="slidenum">
              <a:rPr lang="en-US" smtClean="0"/>
              <a:t>7</a:t>
            </a:fld>
            <a:endParaRPr lang="en-US"/>
          </a:p>
        </p:txBody>
      </p:sp>
    </p:spTree>
    <p:extLst>
      <p:ext uri="{BB962C8B-B14F-4D97-AF65-F5344CB8AC3E}">
        <p14:creationId xmlns:p14="http://schemas.microsoft.com/office/powerpoint/2010/main" val="3092570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7F068F10-5280-8F47-9274-DBE6EC4A8ACF}" type="slidenum">
              <a:rPr lang="en-US" smtClean="0"/>
              <a:t>8</a:t>
            </a:fld>
            <a:endParaRPr lang="en-US"/>
          </a:p>
        </p:txBody>
      </p:sp>
    </p:spTree>
    <p:extLst>
      <p:ext uri="{BB962C8B-B14F-4D97-AF65-F5344CB8AC3E}">
        <p14:creationId xmlns:p14="http://schemas.microsoft.com/office/powerpoint/2010/main" val="891503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68F10-5280-8F47-9274-DBE6EC4A8ACF}" type="slidenum">
              <a:rPr lang="en-US" smtClean="0"/>
              <a:t>9</a:t>
            </a:fld>
            <a:endParaRPr lang="en-US"/>
          </a:p>
        </p:txBody>
      </p:sp>
    </p:spTree>
    <p:extLst>
      <p:ext uri="{BB962C8B-B14F-4D97-AF65-F5344CB8AC3E}">
        <p14:creationId xmlns:p14="http://schemas.microsoft.com/office/powerpoint/2010/main" val="2247385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E58E-3FE4-434A-B7BA-7FB90FD925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3AF251-9D25-4591-AE77-1C5644EBA8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21938-7EF4-43C7-AD7B-2F05E1CEBF88}"/>
              </a:ext>
            </a:extLst>
          </p:cNvPr>
          <p:cNvSpPr>
            <a:spLocks noGrp="1"/>
          </p:cNvSpPr>
          <p:nvPr>
            <p:ph type="dt" sz="half" idx="10"/>
          </p:nvPr>
        </p:nvSpPr>
        <p:spPr/>
        <p:txBody>
          <a:bodyPr/>
          <a:lstStyle/>
          <a:p>
            <a:fld id="{88257CE2-E492-4BC2-9422-7CAAF540CAB6}" type="datetimeFigureOut">
              <a:rPr lang="en-US" smtClean="0"/>
              <a:t>11/20/2023</a:t>
            </a:fld>
            <a:endParaRPr lang="en-US"/>
          </a:p>
        </p:txBody>
      </p:sp>
      <p:sp>
        <p:nvSpPr>
          <p:cNvPr id="5" name="Footer Placeholder 4">
            <a:extLst>
              <a:ext uri="{FF2B5EF4-FFF2-40B4-BE49-F238E27FC236}">
                <a16:creationId xmlns:a16="http://schemas.microsoft.com/office/drawing/2014/main" id="{AE9DA4F0-BC76-4363-B7AA-50A21A753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F15B1B-218D-433A-A0AF-42405AD52613}"/>
              </a:ext>
            </a:extLst>
          </p:cNvPr>
          <p:cNvSpPr>
            <a:spLocks noGrp="1"/>
          </p:cNvSpPr>
          <p:nvPr>
            <p:ph type="sldNum" sz="quarter" idx="12"/>
          </p:nvPr>
        </p:nvSpPr>
        <p:spPr/>
        <p:txBody>
          <a:bodyPr/>
          <a:lstStyle/>
          <a:p>
            <a:fld id="{DC4CD49C-DABC-4CB8-B2B0-019BA3DBE99B}" type="slidenum">
              <a:rPr lang="en-US" smtClean="0"/>
              <a:t>‹#›</a:t>
            </a:fld>
            <a:endParaRPr lang="en-US"/>
          </a:p>
        </p:txBody>
      </p:sp>
    </p:spTree>
    <p:extLst>
      <p:ext uri="{BB962C8B-B14F-4D97-AF65-F5344CB8AC3E}">
        <p14:creationId xmlns:p14="http://schemas.microsoft.com/office/powerpoint/2010/main" val="1414287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44854-6E39-421A-B22E-5BE115D5FF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F71AAD-DDB7-4E0C-B50B-7DE842DDE0F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E248D9-7A50-4A2C-8748-33A4FDF3CE3C}"/>
              </a:ext>
            </a:extLst>
          </p:cNvPr>
          <p:cNvSpPr>
            <a:spLocks noGrp="1"/>
          </p:cNvSpPr>
          <p:nvPr>
            <p:ph type="dt" sz="half" idx="10"/>
          </p:nvPr>
        </p:nvSpPr>
        <p:spPr/>
        <p:txBody>
          <a:bodyPr/>
          <a:lstStyle/>
          <a:p>
            <a:fld id="{88257CE2-E492-4BC2-9422-7CAAF540CAB6}" type="datetimeFigureOut">
              <a:rPr lang="en-US" smtClean="0"/>
              <a:t>11/20/2023</a:t>
            </a:fld>
            <a:endParaRPr lang="en-US"/>
          </a:p>
        </p:txBody>
      </p:sp>
      <p:sp>
        <p:nvSpPr>
          <p:cNvPr id="5" name="Footer Placeholder 4">
            <a:extLst>
              <a:ext uri="{FF2B5EF4-FFF2-40B4-BE49-F238E27FC236}">
                <a16:creationId xmlns:a16="http://schemas.microsoft.com/office/drawing/2014/main" id="{C690DA8A-C1A3-448E-9939-E8C2A585F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A9A80-20E4-4A04-B56E-2C3C2D01EC71}"/>
              </a:ext>
            </a:extLst>
          </p:cNvPr>
          <p:cNvSpPr>
            <a:spLocks noGrp="1"/>
          </p:cNvSpPr>
          <p:nvPr>
            <p:ph type="sldNum" sz="quarter" idx="12"/>
          </p:nvPr>
        </p:nvSpPr>
        <p:spPr/>
        <p:txBody>
          <a:bodyPr/>
          <a:lstStyle/>
          <a:p>
            <a:fld id="{DC4CD49C-DABC-4CB8-B2B0-019BA3DBE99B}" type="slidenum">
              <a:rPr lang="en-US" smtClean="0"/>
              <a:t>‹#›</a:t>
            </a:fld>
            <a:endParaRPr lang="en-US"/>
          </a:p>
        </p:txBody>
      </p:sp>
    </p:spTree>
    <p:extLst>
      <p:ext uri="{BB962C8B-B14F-4D97-AF65-F5344CB8AC3E}">
        <p14:creationId xmlns:p14="http://schemas.microsoft.com/office/powerpoint/2010/main" val="3389877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A808D6-E8D3-458F-B07E-C42A1575A2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6935A2-F907-45F7-93F5-F86E0A43D4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04D172-1C2F-4B5C-9266-D0C6014DD021}"/>
              </a:ext>
            </a:extLst>
          </p:cNvPr>
          <p:cNvSpPr>
            <a:spLocks noGrp="1"/>
          </p:cNvSpPr>
          <p:nvPr>
            <p:ph type="dt" sz="half" idx="10"/>
          </p:nvPr>
        </p:nvSpPr>
        <p:spPr/>
        <p:txBody>
          <a:bodyPr/>
          <a:lstStyle/>
          <a:p>
            <a:fld id="{88257CE2-E492-4BC2-9422-7CAAF540CAB6}" type="datetimeFigureOut">
              <a:rPr lang="en-US" smtClean="0"/>
              <a:t>11/20/2023</a:t>
            </a:fld>
            <a:endParaRPr lang="en-US"/>
          </a:p>
        </p:txBody>
      </p:sp>
      <p:sp>
        <p:nvSpPr>
          <p:cNvPr id="5" name="Footer Placeholder 4">
            <a:extLst>
              <a:ext uri="{FF2B5EF4-FFF2-40B4-BE49-F238E27FC236}">
                <a16:creationId xmlns:a16="http://schemas.microsoft.com/office/drawing/2014/main" id="{3731A064-11B7-4418-9CE1-1DBF7BE67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C5EB52-23E2-4059-88FA-5EE6EF4A3970}"/>
              </a:ext>
            </a:extLst>
          </p:cNvPr>
          <p:cNvSpPr>
            <a:spLocks noGrp="1"/>
          </p:cNvSpPr>
          <p:nvPr>
            <p:ph type="sldNum" sz="quarter" idx="12"/>
          </p:nvPr>
        </p:nvSpPr>
        <p:spPr/>
        <p:txBody>
          <a:bodyPr/>
          <a:lstStyle/>
          <a:p>
            <a:fld id="{DC4CD49C-DABC-4CB8-B2B0-019BA3DBE99B}" type="slidenum">
              <a:rPr lang="en-US" smtClean="0"/>
              <a:t>‹#›</a:t>
            </a:fld>
            <a:endParaRPr lang="en-US"/>
          </a:p>
        </p:txBody>
      </p:sp>
    </p:spTree>
    <p:extLst>
      <p:ext uri="{BB962C8B-B14F-4D97-AF65-F5344CB8AC3E}">
        <p14:creationId xmlns:p14="http://schemas.microsoft.com/office/powerpoint/2010/main" val="3365604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5477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D25A5-D977-4697-801A-A9B15EA604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63B544-998D-4E51-8179-E02BB9310D1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EEA49-F15C-47A1-8107-31B22456B970}"/>
              </a:ext>
            </a:extLst>
          </p:cNvPr>
          <p:cNvSpPr>
            <a:spLocks noGrp="1"/>
          </p:cNvSpPr>
          <p:nvPr>
            <p:ph type="dt" sz="half" idx="10"/>
          </p:nvPr>
        </p:nvSpPr>
        <p:spPr/>
        <p:txBody>
          <a:bodyPr/>
          <a:lstStyle/>
          <a:p>
            <a:fld id="{88257CE2-E492-4BC2-9422-7CAAF540CAB6}" type="datetimeFigureOut">
              <a:rPr lang="en-US" smtClean="0"/>
              <a:t>11/20/2023</a:t>
            </a:fld>
            <a:endParaRPr lang="en-US"/>
          </a:p>
        </p:txBody>
      </p:sp>
      <p:sp>
        <p:nvSpPr>
          <p:cNvPr id="5" name="Footer Placeholder 4">
            <a:extLst>
              <a:ext uri="{FF2B5EF4-FFF2-40B4-BE49-F238E27FC236}">
                <a16:creationId xmlns:a16="http://schemas.microsoft.com/office/drawing/2014/main" id="{89CB0F72-31B5-4BDA-859C-B1781BA052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0EF0D-BF7E-4040-8744-AD08A157920B}"/>
              </a:ext>
            </a:extLst>
          </p:cNvPr>
          <p:cNvSpPr>
            <a:spLocks noGrp="1"/>
          </p:cNvSpPr>
          <p:nvPr>
            <p:ph type="sldNum" sz="quarter" idx="12"/>
          </p:nvPr>
        </p:nvSpPr>
        <p:spPr/>
        <p:txBody>
          <a:bodyPr/>
          <a:lstStyle/>
          <a:p>
            <a:fld id="{DC4CD49C-DABC-4CB8-B2B0-019BA3DBE99B}" type="slidenum">
              <a:rPr lang="en-US" smtClean="0"/>
              <a:t>‹#›</a:t>
            </a:fld>
            <a:endParaRPr lang="en-US"/>
          </a:p>
        </p:txBody>
      </p:sp>
    </p:spTree>
    <p:extLst>
      <p:ext uri="{BB962C8B-B14F-4D97-AF65-F5344CB8AC3E}">
        <p14:creationId xmlns:p14="http://schemas.microsoft.com/office/powerpoint/2010/main" val="4223834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A0CA-5D38-4AB7-8DBA-9F9047C257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6AD3E9-6C2F-4081-B26D-48C5B88BA3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0ED8074-691F-42DC-8C69-71EC306FBC1A}"/>
              </a:ext>
            </a:extLst>
          </p:cNvPr>
          <p:cNvSpPr>
            <a:spLocks noGrp="1"/>
          </p:cNvSpPr>
          <p:nvPr>
            <p:ph type="dt" sz="half" idx="10"/>
          </p:nvPr>
        </p:nvSpPr>
        <p:spPr/>
        <p:txBody>
          <a:bodyPr/>
          <a:lstStyle/>
          <a:p>
            <a:fld id="{88257CE2-E492-4BC2-9422-7CAAF540CAB6}" type="datetimeFigureOut">
              <a:rPr lang="en-US" smtClean="0"/>
              <a:t>11/20/2023</a:t>
            </a:fld>
            <a:endParaRPr lang="en-US"/>
          </a:p>
        </p:txBody>
      </p:sp>
      <p:sp>
        <p:nvSpPr>
          <p:cNvPr id="5" name="Footer Placeholder 4">
            <a:extLst>
              <a:ext uri="{FF2B5EF4-FFF2-40B4-BE49-F238E27FC236}">
                <a16:creationId xmlns:a16="http://schemas.microsoft.com/office/drawing/2014/main" id="{D3BECC10-5A3D-40C9-9903-FFCC084D1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29F26-BB96-4450-8026-89B69E1FB9F5}"/>
              </a:ext>
            </a:extLst>
          </p:cNvPr>
          <p:cNvSpPr>
            <a:spLocks noGrp="1"/>
          </p:cNvSpPr>
          <p:nvPr>
            <p:ph type="sldNum" sz="quarter" idx="12"/>
          </p:nvPr>
        </p:nvSpPr>
        <p:spPr/>
        <p:txBody>
          <a:bodyPr/>
          <a:lstStyle/>
          <a:p>
            <a:fld id="{DC4CD49C-DABC-4CB8-B2B0-019BA3DBE99B}" type="slidenum">
              <a:rPr lang="en-US" smtClean="0"/>
              <a:t>‹#›</a:t>
            </a:fld>
            <a:endParaRPr lang="en-US"/>
          </a:p>
        </p:txBody>
      </p:sp>
    </p:spTree>
    <p:extLst>
      <p:ext uri="{BB962C8B-B14F-4D97-AF65-F5344CB8AC3E}">
        <p14:creationId xmlns:p14="http://schemas.microsoft.com/office/powerpoint/2010/main" val="3586215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9642-05BE-4D6B-83AB-3B77A99349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CEFFB-CAA8-49B1-AAE7-2A5169CCB10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447233-2FE5-4F0E-9F12-E2FC695F02D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D9C95C-C0CE-4657-A4F7-E2715019AAB4}"/>
              </a:ext>
            </a:extLst>
          </p:cNvPr>
          <p:cNvSpPr>
            <a:spLocks noGrp="1"/>
          </p:cNvSpPr>
          <p:nvPr>
            <p:ph type="dt" sz="half" idx="10"/>
          </p:nvPr>
        </p:nvSpPr>
        <p:spPr/>
        <p:txBody>
          <a:bodyPr/>
          <a:lstStyle/>
          <a:p>
            <a:fld id="{88257CE2-E492-4BC2-9422-7CAAF540CAB6}" type="datetimeFigureOut">
              <a:rPr lang="en-US" smtClean="0"/>
              <a:t>11/20/2023</a:t>
            </a:fld>
            <a:endParaRPr lang="en-US"/>
          </a:p>
        </p:txBody>
      </p:sp>
      <p:sp>
        <p:nvSpPr>
          <p:cNvPr id="6" name="Footer Placeholder 5">
            <a:extLst>
              <a:ext uri="{FF2B5EF4-FFF2-40B4-BE49-F238E27FC236}">
                <a16:creationId xmlns:a16="http://schemas.microsoft.com/office/drawing/2014/main" id="{5501DA99-8879-4684-9E52-D8A11EC37E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2EBF67-F58F-465B-8703-896D05F26E26}"/>
              </a:ext>
            </a:extLst>
          </p:cNvPr>
          <p:cNvSpPr>
            <a:spLocks noGrp="1"/>
          </p:cNvSpPr>
          <p:nvPr>
            <p:ph type="sldNum" sz="quarter" idx="12"/>
          </p:nvPr>
        </p:nvSpPr>
        <p:spPr/>
        <p:txBody>
          <a:bodyPr/>
          <a:lstStyle/>
          <a:p>
            <a:fld id="{DC4CD49C-DABC-4CB8-B2B0-019BA3DBE99B}" type="slidenum">
              <a:rPr lang="en-US" smtClean="0"/>
              <a:t>‹#›</a:t>
            </a:fld>
            <a:endParaRPr lang="en-US"/>
          </a:p>
        </p:txBody>
      </p:sp>
    </p:spTree>
    <p:extLst>
      <p:ext uri="{BB962C8B-B14F-4D97-AF65-F5344CB8AC3E}">
        <p14:creationId xmlns:p14="http://schemas.microsoft.com/office/powerpoint/2010/main" val="577256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E7AE-1D13-4782-976A-6FD68C86F0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9242F8-7BF0-4981-8F73-2D3BC13316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D289014-4B89-45A2-A7E0-C563A504AFF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968595-8F20-4B6F-9CCB-99C9483125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B36FD22-0C82-4901-A372-A5708B6269E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AA6785-4C42-4700-BF4C-B998285D63F5}"/>
              </a:ext>
            </a:extLst>
          </p:cNvPr>
          <p:cNvSpPr>
            <a:spLocks noGrp="1"/>
          </p:cNvSpPr>
          <p:nvPr>
            <p:ph type="dt" sz="half" idx="10"/>
          </p:nvPr>
        </p:nvSpPr>
        <p:spPr/>
        <p:txBody>
          <a:bodyPr/>
          <a:lstStyle/>
          <a:p>
            <a:fld id="{88257CE2-E492-4BC2-9422-7CAAF540CAB6}" type="datetimeFigureOut">
              <a:rPr lang="en-US" smtClean="0"/>
              <a:t>11/20/2023</a:t>
            </a:fld>
            <a:endParaRPr lang="en-US"/>
          </a:p>
        </p:txBody>
      </p:sp>
      <p:sp>
        <p:nvSpPr>
          <p:cNvPr id="8" name="Footer Placeholder 7">
            <a:extLst>
              <a:ext uri="{FF2B5EF4-FFF2-40B4-BE49-F238E27FC236}">
                <a16:creationId xmlns:a16="http://schemas.microsoft.com/office/drawing/2014/main" id="{2190EE68-531D-4AC5-BD1F-CA7036F173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0823BD-EA61-421A-933D-98AE38627D95}"/>
              </a:ext>
            </a:extLst>
          </p:cNvPr>
          <p:cNvSpPr>
            <a:spLocks noGrp="1"/>
          </p:cNvSpPr>
          <p:nvPr>
            <p:ph type="sldNum" sz="quarter" idx="12"/>
          </p:nvPr>
        </p:nvSpPr>
        <p:spPr/>
        <p:txBody>
          <a:bodyPr/>
          <a:lstStyle/>
          <a:p>
            <a:fld id="{DC4CD49C-DABC-4CB8-B2B0-019BA3DBE99B}" type="slidenum">
              <a:rPr lang="en-US" smtClean="0"/>
              <a:t>‹#›</a:t>
            </a:fld>
            <a:endParaRPr lang="en-US"/>
          </a:p>
        </p:txBody>
      </p:sp>
    </p:spTree>
    <p:extLst>
      <p:ext uri="{BB962C8B-B14F-4D97-AF65-F5344CB8AC3E}">
        <p14:creationId xmlns:p14="http://schemas.microsoft.com/office/powerpoint/2010/main" val="3200933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FCBF0-3994-4BBE-9F8A-F3F771C1D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355065-214B-423C-8B22-59AF1ABD74E4}"/>
              </a:ext>
            </a:extLst>
          </p:cNvPr>
          <p:cNvSpPr>
            <a:spLocks noGrp="1"/>
          </p:cNvSpPr>
          <p:nvPr>
            <p:ph type="dt" sz="half" idx="10"/>
          </p:nvPr>
        </p:nvSpPr>
        <p:spPr/>
        <p:txBody>
          <a:bodyPr/>
          <a:lstStyle/>
          <a:p>
            <a:fld id="{88257CE2-E492-4BC2-9422-7CAAF540CAB6}" type="datetimeFigureOut">
              <a:rPr lang="en-US" smtClean="0"/>
              <a:t>11/20/2023</a:t>
            </a:fld>
            <a:endParaRPr lang="en-US"/>
          </a:p>
        </p:txBody>
      </p:sp>
      <p:sp>
        <p:nvSpPr>
          <p:cNvPr id="4" name="Footer Placeholder 3">
            <a:extLst>
              <a:ext uri="{FF2B5EF4-FFF2-40B4-BE49-F238E27FC236}">
                <a16:creationId xmlns:a16="http://schemas.microsoft.com/office/drawing/2014/main" id="{CCE3EBE1-BB0F-4433-AAD3-5E0B54638F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ECC077-46FE-42A6-AAF0-222A48457C67}"/>
              </a:ext>
            </a:extLst>
          </p:cNvPr>
          <p:cNvSpPr>
            <a:spLocks noGrp="1"/>
          </p:cNvSpPr>
          <p:nvPr>
            <p:ph type="sldNum" sz="quarter" idx="12"/>
          </p:nvPr>
        </p:nvSpPr>
        <p:spPr/>
        <p:txBody>
          <a:bodyPr/>
          <a:lstStyle/>
          <a:p>
            <a:fld id="{DC4CD49C-DABC-4CB8-B2B0-019BA3DBE99B}" type="slidenum">
              <a:rPr lang="en-US" smtClean="0"/>
              <a:t>‹#›</a:t>
            </a:fld>
            <a:endParaRPr lang="en-US"/>
          </a:p>
        </p:txBody>
      </p:sp>
    </p:spTree>
    <p:extLst>
      <p:ext uri="{BB962C8B-B14F-4D97-AF65-F5344CB8AC3E}">
        <p14:creationId xmlns:p14="http://schemas.microsoft.com/office/powerpoint/2010/main" val="2902903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D8B2B3-5FC7-4820-BFFD-146A89F5E81E}"/>
              </a:ext>
            </a:extLst>
          </p:cNvPr>
          <p:cNvSpPr>
            <a:spLocks noGrp="1"/>
          </p:cNvSpPr>
          <p:nvPr>
            <p:ph type="dt" sz="half" idx="10"/>
          </p:nvPr>
        </p:nvSpPr>
        <p:spPr/>
        <p:txBody>
          <a:bodyPr/>
          <a:lstStyle/>
          <a:p>
            <a:fld id="{88257CE2-E492-4BC2-9422-7CAAF540CAB6}" type="datetimeFigureOut">
              <a:rPr lang="en-US" smtClean="0"/>
              <a:t>11/20/2023</a:t>
            </a:fld>
            <a:endParaRPr lang="en-US"/>
          </a:p>
        </p:txBody>
      </p:sp>
      <p:sp>
        <p:nvSpPr>
          <p:cNvPr id="3" name="Footer Placeholder 2">
            <a:extLst>
              <a:ext uri="{FF2B5EF4-FFF2-40B4-BE49-F238E27FC236}">
                <a16:creationId xmlns:a16="http://schemas.microsoft.com/office/drawing/2014/main" id="{4EFE3CDE-907A-421F-92C8-99C2097071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2514CD-9830-4CEA-B9BC-A985025F6846}"/>
              </a:ext>
            </a:extLst>
          </p:cNvPr>
          <p:cNvSpPr>
            <a:spLocks noGrp="1"/>
          </p:cNvSpPr>
          <p:nvPr>
            <p:ph type="sldNum" sz="quarter" idx="12"/>
          </p:nvPr>
        </p:nvSpPr>
        <p:spPr/>
        <p:txBody>
          <a:bodyPr/>
          <a:lstStyle/>
          <a:p>
            <a:fld id="{DC4CD49C-DABC-4CB8-B2B0-019BA3DBE99B}" type="slidenum">
              <a:rPr lang="en-US" smtClean="0"/>
              <a:t>‹#›</a:t>
            </a:fld>
            <a:endParaRPr lang="en-US"/>
          </a:p>
        </p:txBody>
      </p:sp>
    </p:spTree>
    <p:extLst>
      <p:ext uri="{BB962C8B-B14F-4D97-AF65-F5344CB8AC3E}">
        <p14:creationId xmlns:p14="http://schemas.microsoft.com/office/powerpoint/2010/main" val="539436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90F39-3949-41DC-BB62-E16B6A2B60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523648-24E2-42D8-B123-0BE22C0228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1ABFF6-0DE2-4109-9B1D-B9B8DA18AA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2BFD7B-72AB-4430-826A-9EF2CE8EBEFD}"/>
              </a:ext>
            </a:extLst>
          </p:cNvPr>
          <p:cNvSpPr>
            <a:spLocks noGrp="1"/>
          </p:cNvSpPr>
          <p:nvPr>
            <p:ph type="dt" sz="half" idx="10"/>
          </p:nvPr>
        </p:nvSpPr>
        <p:spPr/>
        <p:txBody>
          <a:bodyPr/>
          <a:lstStyle/>
          <a:p>
            <a:fld id="{88257CE2-E492-4BC2-9422-7CAAF540CAB6}" type="datetimeFigureOut">
              <a:rPr lang="en-US" smtClean="0"/>
              <a:t>11/20/2023</a:t>
            </a:fld>
            <a:endParaRPr lang="en-US"/>
          </a:p>
        </p:txBody>
      </p:sp>
      <p:sp>
        <p:nvSpPr>
          <p:cNvPr id="6" name="Footer Placeholder 5">
            <a:extLst>
              <a:ext uri="{FF2B5EF4-FFF2-40B4-BE49-F238E27FC236}">
                <a16:creationId xmlns:a16="http://schemas.microsoft.com/office/drawing/2014/main" id="{8BCBE03E-156E-48A7-88E9-ED4C157A9C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A645FA-0546-4CF3-8EBE-DC5AD6CE06FD}"/>
              </a:ext>
            </a:extLst>
          </p:cNvPr>
          <p:cNvSpPr>
            <a:spLocks noGrp="1"/>
          </p:cNvSpPr>
          <p:nvPr>
            <p:ph type="sldNum" sz="quarter" idx="12"/>
          </p:nvPr>
        </p:nvSpPr>
        <p:spPr/>
        <p:txBody>
          <a:bodyPr/>
          <a:lstStyle/>
          <a:p>
            <a:fld id="{DC4CD49C-DABC-4CB8-B2B0-019BA3DBE99B}" type="slidenum">
              <a:rPr lang="en-US" smtClean="0"/>
              <a:t>‹#›</a:t>
            </a:fld>
            <a:endParaRPr lang="en-US"/>
          </a:p>
        </p:txBody>
      </p:sp>
    </p:spTree>
    <p:extLst>
      <p:ext uri="{BB962C8B-B14F-4D97-AF65-F5344CB8AC3E}">
        <p14:creationId xmlns:p14="http://schemas.microsoft.com/office/powerpoint/2010/main" val="141202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CC129-4319-4ED3-A8A1-D262E5301B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731BF9-B6C1-42F8-9BAE-CBC2DBC8F4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95280B-0968-44DE-9C63-38B0990350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CA20E4-8815-4D3F-9B8B-C09DF491C854}"/>
              </a:ext>
            </a:extLst>
          </p:cNvPr>
          <p:cNvSpPr>
            <a:spLocks noGrp="1"/>
          </p:cNvSpPr>
          <p:nvPr>
            <p:ph type="dt" sz="half" idx="10"/>
          </p:nvPr>
        </p:nvSpPr>
        <p:spPr/>
        <p:txBody>
          <a:bodyPr/>
          <a:lstStyle/>
          <a:p>
            <a:fld id="{88257CE2-E492-4BC2-9422-7CAAF540CAB6}" type="datetimeFigureOut">
              <a:rPr lang="en-US" smtClean="0"/>
              <a:t>11/20/2023</a:t>
            </a:fld>
            <a:endParaRPr lang="en-US"/>
          </a:p>
        </p:txBody>
      </p:sp>
      <p:sp>
        <p:nvSpPr>
          <p:cNvPr id="6" name="Footer Placeholder 5">
            <a:extLst>
              <a:ext uri="{FF2B5EF4-FFF2-40B4-BE49-F238E27FC236}">
                <a16:creationId xmlns:a16="http://schemas.microsoft.com/office/drawing/2014/main" id="{8F90B5CE-C6CD-40F3-A6EE-F35CF3B7FD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6920DE-1306-4EB9-961C-9C60C7BE71CF}"/>
              </a:ext>
            </a:extLst>
          </p:cNvPr>
          <p:cNvSpPr>
            <a:spLocks noGrp="1"/>
          </p:cNvSpPr>
          <p:nvPr>
            <p:ph type="sldNum" sz="quarter" idx="12"/>
          </p:nvPr>
        </p:nvSpPr>
        <p:spPr/>
        <p:txBody>
          <a:bodyPr/>
          <a:lstStyle/>
          <a:p>
            <a:fld id="{DC4CD49C-DABC-4CB8-B2B0-019BA3DBE99B}" type="slidenum">
              <a:rPr lang="en-US" smtClean="0"/>
              <a:t>‹#›</a:t>
            </a:fld>
            <a:endParaRPr lang="en-US"/>
          </a:p>
        </p:txBody>
      </p:sp>
    </p:spTree>
    <p:extLst>
      <p:ext uri="{BB962C8B-B14F-4D97-AF65-F5344CB8AC3E}">
        <p14:creationId xmlns:p14="http://schemas.microsoft.com/office/powerpoint/2010/main" val="416836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1090D0-5A4E-4C0D-AFBF-0D2A45B039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63AB72-033C-4260-B8A0-BE8B2E54E5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D1DA7-8FA7-488E-98CD-9DAC7C0281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257CE2-E492-4BC2-9422-7CAAF540CAB6}" type="datetimeFigureOut">
              <a:rPr lang="en-US" smtClean="0"/>
              <a:t>11/20/2023</a:t>
            </a:fld>
            <a:endParaRPr lang="en-US"/>
          </a:p>
        </p:txBody>
      </p:sp>
      <p:sp>
        <p:nvSpPr>
          <p:cNvPr id="5" name="Footer Placeholder 4">
            <a:extLst>
              <a:ext uri="{FF2B5EF4-FFF2-40B4-BE49-F238E27FC236}">
                <a16:creationId xmlns:a16="http://schemas.microsoft.com/office/drawing/2014/main" id="{15496132-23E4-4ADF-B46A-DE679602EB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E317D4-C701-47E0-B1A7-C87AAF178A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4CD49C-DABC-4CB8-B2B0-019BA3DBE99B}" type="slidenum">
              <a:rPr lang="en-US" smtClean="0"/>
              <a:t>‹#›</a:t>
            </a:fld>
            <a:endParaRPr lang="en-US"/>
          </a:p>
        </p:txBody>
      </p:sp>
    </p:spTree>
    <p:extLst>
      <p:ext uri="{BB962C8B-B14F-4D97-AF65-F5344CB8AC3E}">
        <p14:creationId xmlns:p14="http://schemas.microsoft.com/office/powerpoint/2010/main" val="937383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D3333E-5436-4B65-B14C-225A3878260B}"/>
              </a:ext>
            </a:extLst>
          </p:cNvPr>
          <p:cNvSpPr/>
          <p:nvPr/>
        </p:nvSpPr>
        <p:spPr>
          <a:xfrm>
            <a:off x="5977217" y="3244334"/>
            <a:ext cx="237566" cy="369332"/>
          </a:xfrm>
          <a:prstGeom prst="rect">
            <a:avLst/>
          </a:prstGeom>
        </p:spPr>
        <p:txBody>
          <a:bodyPr wrap="none">
            <a:spAutoFit/>
          </a:bodyPr>
          <a:lstStyle/>
          <a:p>
            <a:r>
              <a:rPr lang="en-US" dirty="0"/>
              <a:t> </a:t>
            </a:r>
          </a:p>
        </p:txBody>
      </p:sp>
      <p:sp>
        <p:nvSpPr>
          <p:cNvPr id="3" name="Rectangle 2">
            <a:extLst>
              <a:ext uri="{FF2B5EF4-FFF2-40B4-BE49-F238E27FC236}">
                <a16:creationId xmlns:a16="http://schemas.microsoft.com/office/drawing/2014/main" id="{BFF7FAA0-71FF-46B6-AC10-74341D327859}"/>
              </a:ext>
            </a:extLst>
          </p:cNvPr>
          <p:cNvSpPr/>
          <p:nvPr/>
        </p:nvSpPr>
        <p:spPr>
          <a:xfrm>
            <a:off x="5977217" y="3244334"/>
            <a:ext cx="237566" cy="369332"/>
          </a:xfrm>
          <a:prstGeom prst="rect">
            <a:avLst/>
          </a:prstGeom>
        </p:spPr>
        <p:txBody>
          <a:bodyPr wrap="none">
            <a:spAutoFit/>
          </a:bodyPr>
          <a:lstStyle/>
          <a:p>
            <a:r>
              <a:rPr lang="en-US" dirty="0"/>
              <a:t> </a:t>
            </a:r>
          </a:p>
        </p:txBody>
      </p:sp>
      <p:sp>
        <p:nvSpPr>
          <p:cNvPr id="4" name="TextBox 3">
            <a:extLst>
              <a:ext uri="{FF2B5EF4-FFF2-40B4-BE49-F238E27FC236}">
                <a16:creationId xmlns:a16="http://schemas.microsoft.com/office/drawing/2014/main" id="{2AA801F2-B257-4D16-BBFD-C65C9956AEB3}"/>
              </a:ext>
            </a:extLst>
          </p:cNvPr>
          <p:cNvSpPr txBox="1"/>
          <p:nvPr/>
        </p:nvSpPr>
        <p:spPr>
          <a:xfrm>
            <a:off x="2450034" y="2038204"/>
            <a:ext cx="7529497" cy="615553"/>
          </a:xfrm>
          <a:prstGeom prst="rect">
            <a:avLst/>
          </a:prstGeom>
          <a:noFill/>
        </p:spPr>
        <p:txBody>
          <a:bodyPr wrap="none" rtlCol="0">
            <a:spAutoFit/>
          </a:bodyPr>
          <a:lstStyle/>
          <a:p>
            <a:r>
              <a:rPr lang="en-US" sz="3400" dirty="0"/>
              <a:t>NOAA/PSL </a:t>
            </a:r>
            <a:r>
              <a:rPr lang="en-US" sz="3400" dirty="0" err="1"/>
              <a:t>PERiLS</a:t>
            </a:r>
            <a:r>
              <a:rPr lang="en-US" sz="3400" dirty="0"/>
              <a:t> Boundary Layer Studies</a:t>
            </a:r>
          </a:p>
        </p:txBody>
      </p:sp>
      <p:sp>
        <p:nvSpPr>
          <p:cNvPr id="5" name="TextBox 4">
            <a:extLst>
              <a:ext uri="{FF2B5EF4-FFF2-40B4-BE49-F238E27FC236}">
                <a16:creationId xmlns:a16="http://schemas.microsoft.com/office/drawing/2014/main" id="{94020C77-E22E-4EE9-AC55-15C16C39263E}"/>
              </a:ext>
            </a:extLst>
          </p:cNvPr>
          <p:cNvSpPr txBox="1"/>
          <p:nvPr/>
        </p:nvSpPr>
        <p:spPr>
          <a:xfrm>
            <a:off x="2064625" y="2967335"/>
            <a:ext cx="8161658" cy="461665"/>
          </a:xfrm>
          <a:prstGeom prst="rect">
            <a:avLst/>
          </a:prstGeom>
          <a:noFill/>
        </p:spPr>
        <p:txBody>
          <a:bodyPr wrap="none" rtlCol="0">
            <a:spAutoFit/>
          </a:bodyPr>
          <a:lstStyle/>
          <a:p>
            <a:r>
              <a:rPr lang="en-US" sz="2400" dirty="0"/>
              <a:t>Bianca Adler, Laura Bianco, Tim Myers, Dave Turner, </a:t>
            </a:r>
            <a:r>
              <a:rPr lang="en-US" sz="2400" b="1" dirty="0"/>
              <a:t>Jim Wilczak</a:t>
            </a:r>
          </a:p>
        </p:txBody>
      </p:sp>
      <p:pic>
        <p:nvPicPr>
          <p:cNvPr id="1026" name="Picture 2" descr="What is the significance of the NOAA logo?">
            <a:extLst>
              <a:ext uri="{FF2B5EF4-FFF2-40B4-BE49-F238E27FC236}">
                <a16:creationId xmlns:a16="http://schemas.microsoft.com/office/drawing/2014/main" id="{0F656A6D-37CA-4A7F-A395-C6D04465D2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59" r="29667"/>
          <a:stretch/>
        </p:blipFill>
        <p:spPr bwMode="auto">
          <a:xfrm>
            <a:off x="10607043" y="39767"/>
            <a:ext cx="1210216" cy="11887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IRES Logos">
            <a:extLst>
              <a:ext uri="{FF2B5EF4-FFF2-40B4-BE49-F238E27FC236}">
                <a16:creationId xmlns:a16="http://schemas.microsoft.com/office/drawing/2014/main" id="{60DCCCDF-084F-473C-9ADC-0F50A6F8F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45" y="237490"/>
            <a:ext cx="1740659" cy="8229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C15EC10F-6D95-4F82-ACF7-502C8609974F}"/>
              </a:ext>
            </a:extLst>
          </p:cNvPr>
          <p:cNvCxnSpPr>
            <a:cxnSpLocks/>
          </p:cNvCxnSpPr>
          <p:nvPr/>
        </p:nvCxnSpPr>
        <p:spPr>
          <a:xfrm>
            <a:off x="0" y="1251347"/>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236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0D80F-193A-2CEE-FE17-A7F52C793FF2}"/>
              </a:ext>
            </a:extLst>
          </p:cNvPr>
          <p:cNvSpPr>
            <a:spLocks noGrp="1"/>
          </p:cNvSpPr>
          <p:nvPr>
            <p:ph type="title"/>
          </p:nvPr>
        </p:nvSpPr>
        <p:spPr>
          <a:xfrm>
            <a:off x="354563" y="365125"/>
            <a:ext cx="11465159" cy="1325563"/>
          </a:xfrm>
        </p:spPr>
        <p:txBody>
          <a:bodyPr/>
          <a:lstStyle/>
          <a:p>
            <a:pPr algn="ctr"/>
            <a:r>
              <a:rPr lang="en-US" dirty="0"/>
              <a:t>Example of advection of elevated moist air layer</a:t>
            </a:r>
          </a:p>
        </p:txBody>
      </p:sp>
      <p:sp>
        <p:nvSpPr>
          <p:cNvPr id="4" name="Slide Number Placeholder 3">
            <a:extLst>
              <a:ext uri="{FF2B5EF4-FFF2-40B4-BE49-F238E27FC236}">
                <a16:creationId xmlns:a16="http://schemas.microsoft.com/office/drawing/2014/main" id="{7E1BAB9B-6C44-5EEC-3FCD-6DA322593D96}"/>
              </a:ext>
            </a:extLst>
          </p:cNvPr>
          <p:cNvSpPr>
            <a:spLocks noGrp="1"/>
          </p:cNvSpPr>
          <p:nvPr>
            <p:ph type="sldNum" sz="quarter" idx="12"/>
          </p:nvPr>
        </p:nvSpPr>
        <p:spPr/>
        <p:txBody>
          <a:bodyPr/>
          <a:lstStyle/>
          <a:p>
            <a:fld id="{DF9CFB55-B87C-E543-B83E-E3195F4C1A22}" type="slidenum">
              <a:rPr lang="en-US" smtClean="0"/>
              <a:pPr/>
              <a:t>10</a:t>
            </a:fld>
            <a:endParaRPr lang="en-US" dirty="0"/>
          </a:p>
        </p:txBody>
      </p:sp>
      <p:pic>
        <p:nvPicPr>
          <p:cNvPr id="5" name="Picture" descr="Figure 11: Time height section of water vapor from (a) Raman lidar, (b) WVBAND, and (c) TROPOEIN on April 28 2019 at SGP. The white markers indicate cloud base height.">
            <a:extLst>
              <a:ext uri="{FF2B5EF4-FFF2-40B4-BE49-F238E27FC236}">
                <a16:creationId xmlns:a16="http://schemas.microsoft.com/office/drawing/2014/main" id="{1B11D9C7-F6D3-9308-26A3-63C4994A2236}"/>
              </a:ext>
            </a:extLst>
          </p:cNvPr>
          <p:cNvPicPr>
            <a:picLocks noChangeAspect="1"/>
          </p:cNvPicPr>
          <p:nvPr/>
        </p:nvPicPr>
        <p:blipFill rotWithShape="1">
          <a:blip r:embed="rId3"/>
          <a:srcRect b="67136"/>
          <a:stretch/>
        </p:blipFill>
        <p:spPr bwMode="auto">
          <a:xfrm>
            <a:off x="587004" y="2319001"/>
            <a:ext cx="7448513" cy="1691640"/>
          </a:xfrm>
          <a:prstGeom prst="rect">
            <a:avLst/>
          </a:prstGeom>
          <a:noFill/>
          <a:ln w="9525">
            <a:noFill/>
            <a:headEnd/>
            <a:tailEnd/>
          </a:ln>
        </p:spPr>
      </p:pic>
      <p:sp>
        <p:nvSpPr>
          <p:cNvPr id="6" name="TextBox 5">
            <a:extLst>
              <a:ext uri="{FF2B5EF4-FFF2-40B4-BE49-F238E27FC236}">
                <a16:creationId xmlns:a16="http://schemas.microsoft.com/office/drawing/2014/main" id="{ABDE9DAB-A1DC-8416-EA10-6494E053E15A}"/>
              </a:ext>
            </a:extLst>
          </p:cNvPr>
          <p:cNvSpPr txBox="1"/>
          <p:nvPr/>
        </p:nvSpPr>
        <p:spPr>
          <a:xfrm>
            <a:off x="1279746" y="1949669"/>
            <a:ext cx="1308371" cy="369332"/>
          </a:xfrm>
          <a:prstGeom prst="rect">
            <a:avLst/>
          </a:prstGeom>
          <a:noFill/>
        </p:spPr>
        <p:txBody>
          <a:bodyPr wrap="none" rtlCol="0">
            <a:spAutoFit/>
          </a:bodyPr>
          <a:lstStyle/>
          <a:p>
            <a:r>
              <a:rPr lang="en-US" dirty="0"/>
              <a:t>Raman lidar</a:t>
            </a:r>
          </a:p>
        </p:txBody>
      </p:sp>
      <p:sp>
        <p:nvSpPr>
          <p:cNvPr id="8" name="TextBox 7">
            <a:extLst>
              <a:ext uri="{FF2B5EF4-FFF2-40B4-BE49-F238E27FC236}">
                <a16:creationId xmlns:a16="http://schemas.microsoft.com/office/drawing/2014/main" id="{47C86C02-CE43-F52E-0E98-A8CC08F2CFBE}"/>
              </a:ext>
            </a:extLst>
          </p:cNvPr>
          <p:cNvSpPr txBox="1"/>
          <p:nvPr/>
        </p:nvSpPr>
        <p:spPr>
          <a:xfrm>
            <a:off x="1279746" y="4048811"/>
            <a:ext cx="1161857" cy="369332"/>
          </a:xfrm>
          <a:prstGeom prst="rect">
            <a:avLst/>
          </a:prstGeom>
          <a:noFill/>
        </p:spPr>
        <p:txBody>
          <a:bodyPr wrap="none" rtlCol="0">
            <a:spAutoFit/>
          </a:bodyPr>
          <a:lstStyle/>
          <a:p>
            <a:r>
              <a:rPr lang="en-US" dirty="0"/>
              <a:t>TROPOEIN</a:t>
            </a:r>
          </a:p>
        </p:txBody>
      </p:sp>
      <p:sp>
        <p:nvSpPr>
          <p:cNvPr id="9" name="Content Placeholder 2">
            <a:extLst>
              <a:ext uri="{FF2B5EF4-FFF2-40B4-BE49-F238E27FC236}">
                <a16:creationId xmlns:a16="http://schemas.microsoft.com/office/drawing/2014/main" id="{D62A5804-5020-01A9-44E8-DB330E84CCFC}"/>
              </a:ext>
            </a:extLst>
          </p:cNvPr>
          <p:cNvSpPr>
            <a:spLocks noGrp="1"/>
          </p:cNvSpPr>
          <p:nvPr>
            <p:ph idx="1"/>
          </p:nvPr>
        </p:nvSpPr>
        <p:spPr>
          <a:xfrm>
            <a:off x="8272129" y="2261042"/>
            <a:ext cx="3477503" cy="880919"/>
          </a:xfrm>
          <a:solidFill>
            <a:schemeClr val="bg2"/>
          </a:solidFill>
        </p:spPr>
        <p:txBody>
          <a:bodyPr wrap="square">
            <a:noAutofit/>
          </a:bodyPr>
          <a:lstStyle/>
          <a:p>
            <a:pPr marL="0" indent="0">
              <a:buNone/>
            </a:pPr>
            <a:r>
              <a:rPr lang="en-US" sz="1800" dirty="0"/>
              <a:t>While noise is reduced in TROPOEIN, mesoscale changes are still well represented</a:t>
            </a:r>
          </a:p>
        </p:txBody>
      </p:sp>
      <p:sp>
        <p:nvSpPr>
          <p:cNvPr id="3" name="TextBox 2">
            <a:extLst>
              <a:ext uri="{FF2B5EF4-FFF2-40B4-BE49-F238E27FC236}">
                <a16:creationId xmlns:a16="http://schemas.microsoft.com/office/drawing/2014/main" id="{74B38650-215B-4F30-BF1C-C1662D3E7029}"/>
              </a:ext>
            </a:extLst>
          </p:cNvPr>
          <p:cNvSpPr txBox="1"/>
          <p:nvPr/>
        </p:nvSpPr>
        <p:spPr>
          <a:xfrm>
            <a:off x="8272129" y="4423459"/>
            <a:ext cx="3547593" cy="923330"/>
          </a:xfrm>
          <a:prstGeom prst="rect">
            <a:avLst/>
          </a:prstGeom>
          <a:solidFill>
            <a:schemeClr val="bg2"/>
          </a:solidFill>
        </p:spPr>
        <p:txBody>
          <a:bodyPr wrap="square" rtlCol="0">
            <a:spAutoFit/>
          </a:bodyPr>
          <a:lstStyle/>
          <a:p>
            <a:r>
              <a:rPr lang="en-US" dirty="0"/>
              <a:t>We are currently reprocessing all </a:t>
            </a:r>
            <a:r>
              <a:rPr lang="en-US" dirty="0" err="1"/>
              <a:t>PERiLS</a:t>
            </a:r>
            <a:r>
              <a:rPr lang="en-US" dirty="0"/>
              <a:t> data for our IRS and MWR using these improved techniques</a:t>
            </a:r>
          </a:p>
        </p:txBody>
      </p:sp>
      <p:pic>
        <p:nvPicPr>
          <p:cNvPr id="10" name="Picture" descr="Figure 11: Time height section of water vapor from (a) Raman lidar, (b) WVBAND, and (c) TROPOEIN on April 28 2019 at SGP. The white markers indicate cloud base height.">
            <a:extLst>
              <a:ext uri="{FF2B5EF4-FFF2-40B4-BE49-F238E27FC236}">
                <a16:creationId xmlns:a16="http://schemas.microsoft.com/office/drawing/2014/main" id="{7DA440E1-A49E-43E4-A8E9-7C0CB188D439}"/>
              </a:ext>
            </a:extLst>
          </p:cNvPr>
          <p:cNvPicPr>
            <a:picLocks noChangeAspect="1"/>
          </p:cNvPicPr>
          <p:nvPr/>
        </p:nvPicPr>
        <p:blipFill rotWithShape="1">
          <a:blip r:embed="rId3"/>
          <a:srcRect t="66149"/>
          <a:stretch/>
        </p:blipFill>
        <p:spPr bwMode="auto">
          <a:xfrm>
            <a:off x="587004" y="4337743"/>
            <a:ext cx="7426648" cy="1737360"/>
          </a:xfrm>
          <a:prstGeom prst="rect">
            <a:avLst/>
          </a:prstGeom>
          <a:noFill/>
          <a:ln w="9525">
            <a:noFill/>
            <a:headEnd/>
            <a:tailEnd/>
          </a:ln>
        </p:spPr>
      </p:pic>
    </p:spTree>
    <p:extLst>
      <p:ext uri="{BB962C8B-B14F-4D97-AF65-F5344CB8AC3E}">
        <p14:creationId xmlns:p14="http://schemas.microsoft.com/office/powerpoint/2010/main" val="241422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415600" y="166533"/>
            <a:ext cx="11360800" cy="763600"/>
          </a:xfrm>
          <a:prstGeom prst="rect">
            <a:avLst/>
          </a:prstGeom>
        </p:spPr>
        <p:txBody>
          <a:bodyPr spcFirstLastPara="1" vert="horz" wrap="square" lIns="121900" tIns="121900" rIns="121900" bIns="121900" rtlCol="0" anchor="t" anchorCtr="0">
            <a:normAutofit/>
          </a:bodyPr>
          <a:lstStyle/>
          <a:p>
            <a:r>
              <a:rPr lang="en" sz="3400" dirty="0"/>
              <a:t>Inter-instrument differences reprocess 4 - 20230411</a:t>
            </a:r>
            <a:endParaRPr sz="3400" dirty="0"/>
          </a:p>
        </p:txBody>
      </p:sp>
      <p:pic>
        <p:nvPicPr>
          <p:cNvPr id="113" name="Google Shape;113;p22"/>
          <p:cNvPicPr preferRelativeResize="0"/>
          <p:nvPr/>
        </p:nvPicPr>
        <p:blipFill rotWithShape="1">
          <a:blip r:embed="rId3">
            <a:alphaModFix/>
          </a:blip>
          <a:srcRect r="52947"/>
          <a:stretch/>
        </p:blipFill>
        <p:spPr>
          <a:xfrm>
            <a:off x="8003864" y="995757"/>
            <a:ext cx="3772536" cy="3597891"/>
          </a:xfrm>
          <a:prstGeom prst="rect">
            <a:avLst/>
          </a:prstGeom>
          <a:noFill/>
          <a:ln>
            <a:noFill/>
          </a:ln>
        </p:spPr>
      </p:pic>
      <p:pic>
        <p:nvPicPr>
          <p:cNvPr id="114" name="Google Shape;114;p22"/>
          <p:cNvPicPr preferRelativeResize="0"/>
          <p:nvPr/>
        </p:nvPicPr>
        <p:blipFill rotWithShape="1">
          <a:blip r:embed="rId4">
            <a:alphaModFix/>
          </a:blip>
          <a:srcRect r="53741"/>
          <a:stretch/>
        </p:blipFill>
        <p:spPr>
          <a:xfrm>
            <a:off x="4294957" y="995757"/>
            <a:ext cx="3708907" cy="3537759"/>
          </a:xfrm>
          <a:prstGeom prst="rect">
            <a:avLst/>
          </a:prstGeom>
          <a:noFill/>
          <a:ln>
            <a:noFill/>
          </a:ln>
        </p:spPr>
      </p:pic>
      <p:pic>
        <p:nvPicPr>
          <p:cNvPr id="5" name="Google Shape;113;p22">
            <a:extLst>
              <a:ext uri="{FF2B5EF4-FFF2-40B4-BE49-F238E27FC236}">
                <a16:creationId xmlns:a16="http://schemas.microsoft.com/office/drawing/2014/main" id="{09AE980D-1C5D-4836-86E1-065EB08191BF}"/>
              </a:ext>
            </a:extLst>
          </p:cNvPr>
          <p:cNvPicPr preferRelativeResize="0"/>
          <p:nvPr/>
        </p:nvPicPr>
        <p:blipFill rotWithShape="1">
          <a:blip r:embed="rId3">
            <a:alphaModFix/>
          </a:blip>
          <a:srcRect l="45256" t="3856" r="5060" b="49194"/>
          <a:stretch/>
        </p:blipFill>
        <p:spPr>
          <a:xfrm>
            <a:off x="5404333" y="4837246"/>
            <a:ext cx="3983507" cy="1689198"/>
          </a:xfrm>
          <a:prstGeom prst="rect">
            <a:avLst/>
          </a:prstGeom>
          <a:noFill/>
          <a:ln>
            <a:noFill/>
          </a:ln>
        </p:spPr>
      </p:pic>
      <p:pic>
        <p:nvPicPr>
          <p:cNvPr id="6" name="Picture 2" descr="https://lh7-us.googleusercontent.com/dAcCbYfWnt3yKcgGeFK0qy1TrFZzSCOo9s_NDbcTvm6EKN_eh4JI91pRmW33UvKCtOTafDQCzmCsl5M0mfUWYBtJBBilnLmtRdpaQoun1OKsvtVF5dt-EBawqSfwav-Btp5oXt6qGj_Sdto=nw">
            <a:extLst>
              <a:ext uri="{FF2B5EF4-FFF2-40B4-BE49-F238E27FC236}">
                <a16:creationId xmlns:a16="http://schemas.microsoft.com/office/drawing/2014/main" id="{6ECED00B-A76A-40E0-8345-0F2616652A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592" y="1389050"/>
            <a:ext cx="3901440" cy="2926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3"/>
          <p:cNvPicPr preferRelativeResize="0"/>
          <p:nvPr/>
        </p:nvPicPr>
        <p:blipFill rotWithShape="1">
          <a:blip r:embed="rId3">
            <a:alphaModFix/>
          </a:blip>
          <a:srcRect l="80701" t="6867"/>
          <a:stretch/>
        </p:blipFill>
        <p:spPr>
          <a:xfrm>
            <a:off x="3659336" y="788419"/>
            <a:ext cx="2226721" cy="4792809"/>
          </a:xfrm>
          <a:prstGeom prst="rect">
            <a:avLst/>
          </a:prstGeom>
          <a:noFill/>
          <a:ln>
            <a:noFill/>
          </a:ln>
        </p:spPr>
      </p:pic>
      <p:sp>
        <p:nvSpPr>
          <p:cNvPr id="103" name="Google Shape;103;p3"/>
          <p:cNvSpPr txBox="1"/>
          <p:nvPr/>
        </p:nvSpPr>
        <p:spPr>
          <a:xfrm>
            <a:off x="4004035" y="5608667"/>
            <a:ext cx="162187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accent6"/>
                </a:solidFill>
                <a:latin typeface="Calibri"/>
                <a:ea typeface="Calibri"/>
                <a:cs typeface="Calibri"/>
                <a:sym typeface="Calibri"/>
              </a:rPr>
              <a:t>ASSIST 2022</a:t>
            </a:r>
            <a:endParaRPr dirty="0"/>
          </a:p>
        </p:txBody>
      </p:sp>
      <p:pic>
        <p:nvPicPr>
          <p:cNvPr id="4" name="Google Shape;174;g25d0c721168_0_10">
            <a:extLst>
              <a:ext uri="{FF2B5EF4-FFF2-40B4-BE49-F238E27FC236}">
                <a16:creationId xmlns:a16="http://schemas.microsoft.com/office/drawing/2014/main" id="{F9C1E3B5-3445-4D94-8710-28510706F9C7}"/>
              </a:ext>
            </a:extLst>
          </p:cNvPr>
          <p:cNvPicPr preferRelativeResize="0"/>
          <p:nvPr/>
        </p:nvPicPr>
        <p:blipFill rotWithShape="1">
          <a:blip r:embed="rId4">
            <a:alphaModFix/>
          </a:blip>
          <a:srcRect l="80783" t="6736"/>
          <a:stretch/>
        </p:blipFill>
        <p:spPr>
          <a:xfrm>
            <a:off x="6695527" y="731011"/>
            <a:ext cx="2232504" cy="4792809"/>
          </a:xfrm>
          <a:prstGeom prst="rect">
            <a:avLst/>
          </a:prstGeom>
          <a:noFill/>
          <a:ln>
            <a:noFill/>
          </a:ln>
        </p:spPr>
      </p:pic>
      <p:sp>
        <p:nvSpPr>
          <p:cNvPr id="5" name="Google Shape;103;p3">
            <a:extLst>
              <a:ext uri="{FF2B5EF4-FFF2-40B4-BE49-F238E27FC236}">
                <a16:creationId xmlns:a16="http://schemas.microsoft.com/office/drawing/2014/main" id="{6E2579D8-3B7B-4F72-B18F-F3F5E0E5E972}"/>
              </a:ext>
            </a:extLst>
          </p:cNvPr>
          <p:cNvSpPr txBox="1"/>
          <p:nvPr/>
        </p:nvSpPr>
        <p:spPr>
          <a:xfrm>
            <a:off x="7202586" y="5516658"/>
            <a:ext cx="155533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accent6"/>
                </a:solidFill>
                <a:latin typeface="Calibri"/>
                <a:ea typeface="Calibri"/>
                <a:cs typeface="Calibri"/>
                <a:sym typeface="Calibri"/>
              </a:rPr>
              <a:t>ASSIST 2023</a:t>
            </a:r>
            <a:endParaRPr dirty="0"/>
          </a:p>
        </p:txBody>
      </p:sp>
      <p:grpSp>
        <p:nvGrpSpPr>
          <p:cNvPr id="9" name="Group 8">
            <a:extLst>
              <a:ext uri="{FF2B5EF4-FFF2-40B4-BE49-F238E27FC236}">
                <a16:creationId xmlns:a16="http://schemas.microsoft.com/office/drawing/2014/main" id="{05344B59-69CA-4D2F-A64D-6A121C280357}"/>
              </a:ext>
            </a:extLst>
          </p:cNvPr>
          <p:cNvGrpSpPr/>
          <p:nvPr/>
        </p:nvGrpSpPr>
        <p:grpSpPr>
          <a:xfrm>
            <a:off x="412525" y="788418"/>
            <a:ext cx="2644263" cy="5192880"/>
            <a:chOff x="412525" y="788418"/>
            <a:chExt cx="2644263" cy="5192880"/>
          </a:xfrm>
        </p:grpSpPr>
        <p:pic>
          <p:nvPicPr>
            <p:cNvPr id="6" name="Google Shape;108;p4">
              <a:extLst>
                <a:ext uri="{FF2B5EF4-FFF2-40B4-BE49-F238E27FC236}">
                  <a16:creationId xmlns:a16="http://schemas.microsoft.com/office/drawing/2014/main" id="{51C6FAF4-AC42-45C5-91A1-CA3EA71FF845}"/>
                </a:ext>
              </a:extLst>
            </p:cNvPr>
            <p:cNvPicPr preferRelativeResize="0"/>
            <p:nvPr/>
          </p:nvPicPr>
          <p:blipFill rotWithShape="1">
            <a:blip r:embed="rId5">
              <a:alphaModFix/>
            </a:blip>
            <a:srcRect l="81465" t="6603"/>
            <a:stretch/>
          </p:blipFill>
          <p:spPr>
            <a:xfrm>
              <a:off x="568959" y="788418"/>
              <a:ext cx="2138667" cy="4792810"/>
            </a:xfrm>
            <a:prstGeom prst="rect">
              <a:avLst/>
            </a:prstGeom>
            <a:noFill/>
            <a:ln>
              <a:noFill/>
            </a:ln>
          </p:spPr>
        </p:pic>
        <p:sp>
          <p:nvSpPr>
            <p:cNvPr id="7" name="Google Shape;109;p4">
              <a:extLst>
                <a:ext uri="{FF2B5EF4-FFF2-40B4-BE49-F238E27FC236}">
                  <a16:creationId xmlns:a16="http://schemas.microsoft.com/office/drawing/2014/main" id="{F08AF7D5-C753-4202-BD33-C5F949CDDA44}"/>
                </a:ext>
              </a:extLst>
            </p:cNvPr>
            <p:cNvSpPr txBox="1"/>
            <p:nvPr/>
          </p:nvSpPr>
          <p:spPr>
            <a:xfrm>
              <a:off x="412525" y="5581229"/>
              <a:ext cx="264426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7030A0"/>
                  </a:solidFill>
                  <a:latin typeface="Calibri"/>
                  <a:ea typeface="Calibri"/>
                  <a:cs typeface="Calibri"/>
                  <a:sym typeface="Calibri"/>
                </a:rPr>
                <a:t>HRRRv4 Analysis 2022</a:t>
              </a:r>
              <a:endParaRPr dirty="0"/>
            </a:p>
          </p:txBody>
        </p:sp>
      </p:grpSp>
      <p:sp>
        <p:nvSpPr>
          <p:cNvPr id="8" name="Google Shape;223;g1ea6fa14e91_0_5">
            <a:extLst>
              <a:ext uri="{FF2B5EF4-FFF2-40B4-BE49-F238E27FC236}">
                <a16:creationId xmlns:a16="http://schemas.microsoft.com/office/drawing/2014/main" id="{1D8468C3-7257-4252-9C7D-4F5D1FF1CB58}"/>
              </a:ext>
            </a:extLst>
          </p:cNvPr>
          <p:cNvSpPr txBox="1"/>
          <p:nvPr/>
        </p:nvSpPr>
        <p:spPr>
          <a:xfrm>
            <a:off x="1318335" y="6126989"/>
            <a:ext cx="10675620" cy="50780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b="1" dirty="0">
                <a:latin typeface="Calibri"/>
                <a:ea typeface="Calibri"/>
                <a:cs typeface="Calibri"/>
                <a:sym typeface="Calibri"/>
              </a:rPr>
              <a:t>QLCSs, as identified by the IOPs, feature seasonally high PWV, followed by drier conditions</a:t>
            </a:r>
            <a:endParaRPr sz="2100" b="1" dirty="0">
              <a:latin typeface="Calibri"/>
              <a:ea typeface="Calibri"/>
              <a:cs typeface="Calibri"/>
              <a:sym typeface="Calibri"/>
            </a:endParaRPr>
          </a:p>
        </p:txBody>
      </p:sp>
      <p:sp>
        <p:nvSpPr>
          <p:cNvPr id="2" name="TextBox 1">
            <a:extLst>
              <a:ext uri="{FF2B5EF4-FFF2-40B4-BE49-F238E27FC236}">
                <a16:creationId xmlns:a16="http://schemas.microsoft.com/office/drawing/2014/main" id="{135FFFE6-ED83-4D6D-BC91-E4D06526E6C3}"/>
              </a:ext>
            </a:extLst>
          </p:cNvPr>
          <p:cNvSpPr txBox="1"/>
          <p:nvPr/>
        </p:nvSpPr>
        <p:spPr>
          <a:xfrm>
            <a:off x="740954" y="251139"/>
            <a:ext cx="10096097" cy="523220"/>
          </a:xfrm>
          <a:prstGeom prst="rect">
            <a:avLst/>
          </a:prstGeom>
          <a:noFill/>
        </p:spPr>
        <p:txBody>
          <a:bodyPr wrap="none" rtlCol="0">
            <a:spAutoFit/>
          </a:bodyPr>
          <a:lstStyle/>
          <a:p>
            <a:r>
              <a:rPr lang="en-US" sz="2800" dirty="0">
                <a:latin typeface="+mj-lt"/>
              </a:rPr>
              <a:t>PWV Daily Averages from Columbia, LA During </a:t>
            </a:r>
            <a:r>
              <a:rPr lang="en-US" sz="2800" dirty="0" err="1">
                <a:latin typeface="+mj-lt"/>
              </a:rPr>
              <a:t>PERiLS</a:t>
            </a:r>
            <a:r>
              <a:rPr lang="en-US" sz="2800" dirty="0">
                <a:latin typeface="+mj-lt"/>
              </a:rPr>
              <a:t> 2022 and 2023</a:t>
            </a:r>
          </a:p>
        </p:txBody>
      </p:sp>
      <p:sp>
        <p:nvSpPr>
          <p:cNvPr id="3" name="Left Brace 2">
            <a:extLst>
              <a:ext uri="{FF2B5EF4-FFF2-40B4-BE49-F238E27FC236}">
                <a16:creationId xmlns:a16="http://schemas.microsoft.com/office/drawing/2014/main" id="{FC4A8C99-B9A2-4B61-855D-0AF087FA6AC0}"/>
              </a:ext>
            </a:extLst>
          </p:cNvPr>
          <p:cNvSpPr/>
          <p:nvPr/>
        </p:nvSpPr>
        <p:spPr>
          <a:xfrm>
            <a:off x="3517096" y="1756233"/>
            <a:ext cx="323384" cy="1672767"/>
          </a:xfrm>
          <a:prstGeom prst="leftBrace">
            <a:avLst/>
          </a:prstGeom>
          <a:ln>
            <a:solidFill>
              <a:srgbClr val="FF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1" name="Left Brace 10">
            <a:extLst>
              <a:ext uri="{FF2B5EF4-FFF2-40B4-BE49-F238E27FC236}">
                <a16:creationId xmlns:a16="http://schemas.microsoft.com/office/drawing/2014/main" id="{293B3311-9A97-4700-A95D-04FDB391D276}"/>
              </a:ext>
            </a:extLst>
          </p:cNvPr>
          <p:cNvSpPr/>
          <p:nvPr/>
        </p:nvSpPr>
        <p:spPr>
          <a:xfrm>
            <a:off x="6656145" y="2192406"/>
            <a:ext cx="327585" cy="2608194"/>
          </a:xfrm>
          <a:prstGeom prst="leftBrace">
            <a:avLst/>
          </a:prstGeom>
          <a:ln>
            <a:solidFill>
              <a:srgbClr val="FF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7367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6"/>
          <p:cNvPicPr preferRelativeResize="0"/>
          <p:nvPr/>
        </p:nvPicPr>
        <p:blipFill rotWithShape="1">
          <a:blip r:embed="rId3">
            <a:alphaModFix/>
          </a:blip>
          <a:srcRect/>
          <a:stretch/>
        </p:blipFill>
        <p:spPr>
          <a:xfrm>
            <a:off x="6181090" y="1485900"/>
            <a:ext cx="5838825" cy="3886200"/>
          </a:xfrm>
          <a:prstGeom prst="rect">
            <a:avLst/>
          </a:prstGeom>
          <a:noFill/>
          <a:ln>
            <a:noFill/>
          </a:ln>
        </p:spPr>
      </p:pic>
      <p:pic>
        <p:nvPicPr>
          <p:cNvPr id="122" name="Google Shape;122;p6"/>
          <p:cNvPicPr preferRelativeResize="0"/>
          <p:nvPr/>
        </p:nvPicPr>
        <p:blipFill rotWithShape="1">
          <a:blip r:embed="rId4">
            <a:alphaModFix/>
          </a:blip>
          <a:srcRect/>
          <a:stretch/>
        </p:blipFill>
        <p:spPr>
          <a:xfrm>
            <a:off x="118872" y="1485900"/>
            <a:ext cx="5838825" cy="3886200"/>
          </a:xfrm>
          <a:prstGeom prst="rect">
            <a:avLst/>
          </a:prstGeom>
          <a:noFill/>
          <a:ln>
            <a:noFill/>
          </a:ln>
        </p:spPr>
      </p:pic>
      <p:sp>
        <p:nvSpPr>
          <p:cNvPr id="123" name="Google Shape;123;p6"/>
          <p:cNvSpPr txBox="1"/>
          <p:nvPr/>
        </p:nvSpPr>
        <p:spPr>
          <a:xfrm>
            <a:off x="118872" y="6373368"/>
            <a:ext cx="141647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accent6"/>
                </a:solidFill>
                <a:latin typeface="Calibri"/>
                <a:ea typeface="Calibri"/>
                <a:cs typeface="Calibri"/>
                <a:sym typeface="Calibri"/>
              </a:rPr>
              <a:t>IRS only</a:t>
            </a:r>
            <a:endParaRPr dirty="0"/>
          </a:p>
        </p:txBody>
      </p:sp>
      <p:sp>
        <p:nvSpPr>
          <p:cNvPr id="5" name="Google Shape;215;g1ea6fa14e91_0_10">
            <a:extLst>
              <a:ext uri="{FF2B5EF4-FFF2-40B4-BE49-F238E27FC236}">
                <a16:creationId xmlns:a16="http://schemas.microsoft.com/office/drawing/2014/main" id="{EE3A02DB-1A15-4F50-935B-4FC399B40D89}"/>
              </a:ext>
            </a:extLst>
          </p:cNvPr>
          <p:cNvSpPr txBox="1">
            <a:spLocks noGrp="1"/>
          </p:cNvSpPr>
          <p:nvPr>
            <p:ph type="title"/>
          </p:nvPr>
        </p:nvSpPr>
        <p:spPr>
          <a:xfrm>
            <a:off x="838200" y="603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800" dirty="0"/>
              <a:t>A water vapor view of a QLCS during IOP1 and IOP2 of </a:t>
            </a:r>
            <a:r>
              <a:rPr lang="en-US" sz="2800" dirty="0" err="1"/>
              <a:t>PERiLS</a:t>
            </a:r>
            <a:r>
              <a:rPr lang="en-US" sz="2800" dirty="0"/>
              <a:t> 2022</a:t>
            </a:r>
            <a:endParaRPr sz="2800" dirty="0"/>
          </a:p>
        </p:txBody>
      </p:sp>
      <p:sp>
        <p:nvSpPr>
          <p:cNvPr id="2" name="TextBox 1">
            <a:extLst>
              <a:ext uri="{FF2B5EF4-FFF2-40B4-BE49-F238E27FC236}">
                <a16:creationId xmlns:a16="http://schemas.microsoft.com/office/drawing/2014/main" id="{20AA382C-C7E4-4B14-B416-D341B366E00E}"/>
              </a:ext>
            </a:extLst>
          </p:cNvPr>
          <p:cNvSpPr txBox="1"/>
          <p:nvPr/>
        </p:nvSpPr>
        <p:spPr>
          <a:xfrm>
            <a:off x="2364818" y="5514017"/>
            <a:ext cx="630301" cy="369332"/>
          </a:xfrm>
          <a:prstGeom prst="rect">
            <a:avLst/>
          </a:prstGeom>
          <a:noFill/>
        </p:spPr>
        <p:txBody>
          <a:bodyPr wrap="none" rtlCol="0">
            <a:spAutoFit/>
          </a:bodyPr>
          <a:lstStyle/>
          <a:p>
            <a:r>
              <a:rPr lang="en-US" dirty="0"/>
              <a:t>IOP1</a:t>
            </a:r>
          </a:p>
        </p:txBody>
      </p:sp>
      <p:sp>
        <p:nvSpPr>
          <p:cNvPr id="7" name="TextBox 6">
            <a:extLst>
              <a:ext uri="{FF2B5EF4-FFF2-40B4-BE49-F238E27FC236}">
                <a16:creationId xmlns:a16="http://schemas.microsoft.com/office/drawing/2014/main" id="{B435305B-9E75-4460-9F00-4DDA34ECDF1D}"/>
              </a:ext>
            </a:extLst>
          </p:cNvPr>
          <p:cNvSpPr txBox="1"/>
          <p:nvPr/>
        </p:nvSpPr>
        <p:spPr>
          <a:xfrm>
            <a:off x="8785351" y="5517561"/>
            <a:ext cx="630301" cy="369332"/>
          </a:xfrm>
          <a:prstGeom prst="rect">
            <a:avLst/>
          </a:prstGeom>
          <a:noFill/>
        </p:spPr>
        <p:txBody>
          <a:bodyPr wrap="none" rtlCol="0">
            <a:spAutoFit/>
          </a:bodyPr>
          <a:lstStyle/>
          <a:p>
            <a:r>
              <a:rPr lang="en-US" dirty="0"/>
              <a:t>IOP2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7"/>
          <p:cNvPicPr preferRelativeResize="0"/>
          <p:nvPr/>
        </p:nvPicPr>
        <p:blipFill rotWithShape="1">
          <a:blip r:embed="rId3">
            <a:alphaModFix/>
          </a:blip>
          <a:srcRect/>
          <a:stretch/>
        </p:blipFill>
        <p:spPr>
          <a:xfrm>
            <a:off x="118928" y="1485900"/>
            <a:ext cx="5838825" cy="3886200"/>
          </a:xfrm>
          <a:prstGeom prst="rect">
            <a:avLst/>
          </a:prstGeom>
          <a:noFill/>
          <a:ln>
            <a:noFill/>
          </a:ln>
        </p:spPr>
      </p:pic>
      <p:pic>
        <p:nvPicPr>
          <p:cNvPr id="129" name="Google Shape;129;p7"/>
          <p:cNvPicPr preferRelativeResize="0"/>
          <p:nvPr/>
        </p:nvPicPr>
        <p:blipFill rotWithShape="1">
          <a:blip r:embed="rId4">
            <a:alphaModFix/>
          </a:blip>
          <a:srcRect/>
          <a:stretch/>
        </p:blipFill>
        <p:spPr>
          <a:xfrm>
            <a:off x="6186515" y="1485900"/>
            <a:ext cx="5838825" cy="3886200"/>
          </a:xfrm>
          <a:prstGeom prst="rect">
            <a:avLst/>
          </a:prstGeom>
          <a:noFill/>
          <a:ln>
            <a:noFill/>
          </a:ln>
        </p:spPr>
      </p:pic>
      <p:sp>
        <p:nvSpPr>
          <p:cNvPr id="130" name="Google Shape;130;p7"/>
          <p:cNvSpPr txBox="1"/>
          <p:nvPr/>
        </p:nvSpPr>
        <p:spPr>
          <a:xfrm>
            <a:off x="118872" y="6373368"/>
            <a:ext cx="195694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7030A0"/>
                </a:solidFill>
                <a:latin typeface="Calibri"/>
                <a:ea typeface="Calibri"/>
                <a:cs typeface="Calibri"/>
                <a:sym typeface="Calibri"/>
              </a:rPr>
              <a:t>HRRRv4 Analysis</a:t>
            </a:r>
            <a:endParaRPr/>
          </a:p>
        </p:txBody>
      </p:sp>
      <p:sp>
        <p:nvSpPr>
          <p:cNvPr id="5" name="TextBox 4">
            <a:extLst>
              <a:ext uri="{FF2B5EF4-FFF2-40B4-BE49-F238E27FC236}">
                <a16:creationId xmlns:a16="http://schemas.microsoft.com/office/drawing/2014/main" id="{71A69A74-32DC-4FA7-B84E-07EC1F17AEA4}"/>
              </a:ext>
            </a:extLst>
          </p:cNvPr>
          <p:cNvSpPr txBox="1"/>
          <p:nvPr/>
        </p:nvSpPr>
        <p:spPr>
          <a:xfrm>
            <a:off x="2408039" y="5503402"/>
            <a:ext cx="630301" cy="369332"/>
          </a:xfrm>
          <a:prstGeom prst="rect">
            <a:avLst/>
          </a:prstGeom>
          <a:noFill/>
        </p:spPr>
        <p:txBody>
          <a:bodyPr wrap="none" rtlCol="0">
            <a:spAutoFit/>
          </a:bodyPr>
          <a:lstStyle/>
          <a:p>
            <a:r>
              <a:rPr lang="en-US" dirty="0"/>
              <a:t>IOP1</a:t>
            </a:r>
          </a:p>
        </p:txBody>
      </p:sp>
      <p:sp>
        <p:nvSpPr>
          <p:cNvPr id="6" name="TextBox 5">
            <a:extLst>
              <a:ext uri="{FF2B5EF4-FFF2-40B4-BE49-F238E27FC236}">
                <a16:creationId xmlns:a16="http://schemas.microsoft.com/office/drawing/2014/main" id="{083201C0-3527-4D0D-8DFB-E61F1532C9EC}"/>
              </a:ext>
            </a:extLst>
          </p:cNvPr>
          <p:cNvSpPr txBox="1"/>
          <p:nvPr/>
        </p:nvSpPr>
        <p:spPr>
          <a:xfrm>
            <a:off x="8785351" y="5517561"/>
            <a:ext cx="630301" cy="369332"/>
          </a:xfrm>
          <a:prstGeom prst="rect">
            <a:avLst/>
          </a:prstGeom>
          <a:noFill/>
        </p:spPr>
        <p:txBody>
          <a:bodyPr wrap="none" rtlCol="0">
            <a:spAutoFit/>
          </a:bodyPr>
          <a:lstStyle/>
          <a:p>
            <a:r>
              <a:rPr lang="en-US" dirty="0"/>
              <a:t>IOP2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3D7B44-9CFD-43E5-AB27-26DEF7F78DF3}"/>
              </a:ext>
            </a:extLst>
          </p:cNvPr>
          <p:cNvSpPr txBox="1"/>
          <p:nvPr/>
        </p:nvSpPr>
        <p:spPr>
          <a:xfrm>
            <a:off x="3041227" y="3156373"/>
            <a:ext cx="6871240" cy="523220"/>
          </a:xfrm>
          <a:prstGeom prst="rect">
            <a:avLst/>
          </a:prstGeom>
          <a:noFill/>
        </p:spPr>
        <p:txBody>
          <a:bodyPr wrap="none" rtlCol="0">
            <a:spAutoFit/>
          </a:bodyPr>
          <a:lstStyle/>
          <a:p>
            <a:r>
              <a:rPr lang="en-US" sz="2800" dirty="0"/>
              <a:t>Evaluation of HRRR forecasts at Courtland, AL </a:t>
            </a:r>
          </a:p>
        </p:txBody>
      </p:sp>
    </p:spTree>
    <p:extLst>
      <p:ext uri="{BB962C8B-B14F-4D97-AF65-F5344CB8AC3E}">
        <p14:creationId xmlns:p14="http://schemas.microsoft.com/office/powerpoint/2010/main" val="1690947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9" name="Google Shape;459;p23"/>
          <p:cNvSpPr/>
          <p:nvPr/>
        </p:nvSpPr>
        <p:spPr>
          <a:xfrm>
            <a:off x="369948" y="75733"/>
            <a:ext cx="11321808"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latin typeface="+mj-lt"/>
                <a:ea typeface="Calibri"/>
                <a:cs typeface="Calibri"/>
                <a:sym typeface="Calibri"/>
              </a:rPr>
              <a:t>HRRR 2-m Temperature Biases,</a:t>
            </a:r>
            <a:r>
              <a:rPr lang="en-US" sz="3200" cap="none" dirty="0">
                <a:latin typeface="+mj-lt"/>
                <a:ea typeface="Calibri"/>
                <a:cs typeface="Calibri"/>
                <a:sym typeface="Calibri"/>
              </a:rPr>
              <a:t> F</a:t>
            </a:r>
            <a:r>
              <a:rPr lang="en-US" sz="3200" dirty="0">
                <a:latin typeface="+mj-lt"/>
                <a:ea typeface="Calibri"/>
                <a:cs typeface="Calibri"/>
                <a:sym typeface="Calibri"/>
              </a:rPr>
              <a:t>eb</a:t>
            </a:r>
            <a:r>
              <a:rPr lang="en-US" sz="3200" cap="none" dirty="0">
                <a:latin typeface="+mj-lt"/>
                <a:ea typeface="Calibri"/>
                <a:cs typeface="Calibri"/>
                <a:sym typeface="Calibri"/>
              </a:rPr>
              <a:t> 2022 </a:t>
            </a:r>
            <a:r>
              <a:rPr lang="en-US" sz="3200" dirty="0">
                <a:latin typeface="+mj-lt"/>
                <a:ea typeface="Calibri"/>
                <a:cs typeface="Calibri"/>
                <a:sym typeface="Calibri"/>
              </a:rPr>
              <a:t>–</a:t>
            </a:r>
            <a:r>
              <a:rPr lang="en-US" sz="3200" cap="none" dirty="0">
                <a:latin typeface="+mj-lt"/>
                <a:ea typeface="Calibri"/>
                <a:cs typeface="Calibri"/>
                <a:sym typeface="Calibri"/>
              </a:rPr>
              <a:t> </a:t>
            </a:r>
            <a:r>
              <a:rPr lang="en-US" sz="3200" dirty="0">
                <a:latin typeface="+mj-lt"/>
                <a:ea typeface="Calibri"/>
                <a:cs typeface="Calibri"/>
                <a:sym typeface="Calibri"/>
              </a:rPr>
              <a:t>May 2023, Courtland, AL</a:t>
            </a:r>
            <a:endParaRPr sz="3200" dirty="0">
              <a:latin typeface="+mj-lt"/>
            </a:endParaRPr>
          </a:p>
        </p:txBody>
      </p:sp>
      <p:sp>
        <p:nvSpPr>
          <p:cNvPr id="460" name="Google Shape;460;p23"/>
          <p:cNvSpPr txBox="1"/>
          <p:nvPr/>
        </p:nvSpPr>
        <p:spPr>
          <a:xfrm>
            <a:off x="2447986" y="783943"/>
            <a:ext cx="2505778"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dirty="0">
                <a:solidFill>
                  <a:srgbClr val="0070C0"/>
                </a:solidFill>
                <a:latin typeface="Noto Sans Symbols"/>
                <a:ea typeface="Noto Sans Symbols"/>
                <a:cs typeface="Noto Sans Symbols"/>
                <a:sym typeface="Noto Sans Symbols"/>
              </a:rPr>
              <a:t>Δ</a:t>
            </a:r>
            <a:r>
              <a:rPr lang="en-US" sz="1700" dirty="0">
                <a:solidFill>
                  <a:srgbClr val="0070C0"/>
                </a:solidFill>
                <a:latin typeface="Calibri"/>
                <a:ea typeface="Calibri"/>
                <a:cs typeface="Calibri"/>
                <a:sym typeface="Calibri"/>
              </a:rPr>
              <a:t>T, Initialization time</a:t>
            </a:r>
            <a:endParaRPr dirty="0"/>
          </a:p>
        </p:txBody>
      </p:sp>
      <p:sp>
        <p:nvSpPr>
          <p:cNvPr id="462" name="Google Shape;462;p23"/>
          <p:cNvSpPr txBox="1"/>
          <p:nvPr/>
        </p:nvSpPr>
        <p:spPr>
          <a:xfrm>
            <a:off x="6916052" y="779370"/>
            <a:ext cx="2679040"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dirty="0">
                <a:solidFill>
                  <a:srgbClr val="0070C0"/>
                </a:solidFill>
                <a:latin typeface="Noto Sans Symbols"/>
                <a:ea typeface="Noto Sans Symbols"/>
                <a:cs typeface="Noto Sans Symbols"/>
                <a:sym typeface="Noto Sans Symbols"/>
              </a:rPr>
              <a:t>Δ</a:t>
            </a:r>
            <a:r>
              <a:rPr lang="en-US" sz="1700" dirty="0">
                <a:solidFill>
                  <a:srgbClr val="0070C0"/>
                </a:solidFill>
                <a:latin typeface="Calibri"/>
                <a:ea typeface="Calibri"/>
                <a:cs typeface="Calibri"/>
                <a:sym typeface="Calibri"/>
              </a:rPr>
              <a:t>T, Forecast horizon 12</a:t>
            </a:r>
            <a:endParaRPr dirty="0"/>
          </a:p>
        </p:txBody>
      </p:sp>
      <p:pic>
        <p:nvPicPr>
          <p:cNvPr id="5" name="Picture 4">
            <a:extLst>
              <a:ext uri="{FF2B5EF4-FFF2-40B4-BE49-F238E27FC236}">
                <a16:creationId xmlns:a16="http://schemas.microsoft.com/office/drawing/2014/main" id="{9968728E-0827-433B-8CA3-7E89AAE8A040}"/>
              </a:ext>
            </a:extLst>
          </p:cNvPr>
          <p:cNvPicPr>
            <a:picLocks noChangeAspect="1"/>
          </p:cNvPicPr>
          <p:nvPr/>
        </p:nvPicPr>
        <p:blipFill rotWithShape="1">
          <a:blip r:embed="rId3"/>
          <a:srcRect l="63034"/>
          <a:stretch/>
        </p:blipFill>
        <p:spPr>
          <a:xfrm>
            <a:off x="6219316" y="1133314"/>
            <a:ext cx="4506852" cy="5745480"/>
          </a:xfrm>
          <a:prstGeom prst="rect">
            <a:avLst/>
          </a:prstGeom>
        </p:spPr>
      </p:pic>
      <p:pic>
        <p:nvPicPr>
          <p:cNvPr id="7" name="Picture 6">
            <a:extLst>
              <a:ext uri="{FF2B5EF4-FFF2-40B4-BE49-F238E27FC236}">
                <a16:creationId xmlns:a16="http://schemas.microsoft.com/office/drawing/2014/main" id="{9313B002-656F-41FA-8C79-AB742DBFAE8D}"/>
              </a:ext>
            </a:extLst>
          </p:cNvPr>
          <p:cNvPicPr>
            <a:picLocks noChangeAspect="1"/>
          </p:cNvPicPr>
          <p:nvPr/>
        </p:nvPicPr>
        <p:blipFill rotWithShape="1">
          <a:blip r:embed="rId3"/>
          <a:srcRect r="64160"/>
          <a:stretch/>
        </p:blipFill>
        <p:spPr>
          <a:xfrm>
            <a:off x="893459" y="1133314"/>
            <a:ext cx="4369576" cy="5745480"/>
          </a:xfrm>
          <a:prstGeom prst="rect">
            <a:avLst/>
          </a:prstGeom>
        </p:spPr>
      </p:pic>
    </p:spTree>
    <p:extLst>
      <p:ext uri="{BB962C8B-B14F-4D97-AF65-F5344CB8AC3E}">
        <p14:creationId xmlns:p14="http://schemas.microsoft.com/office/powerpoint/2010/main" val="811214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13" name="Google Shape;460;p23">
            <a:extLst>
              <a:ext uri="{FF2B5EF4-FFF2-40B4-BE49-F238E27FC236}">
                <a16:creationId xmlns:a16="http://schemas.microsoft.com/office/drawing/2014/main" id="{2767ED7C-1C2D-4BDA-8833-1AEDE6F096A5}"/>
              </a:ext>
            </a:extLst>
          </p:cNvPr>
          <p:cNvSpPr txBox="1"/>
          <p:nvPr/>
        </p:nvSpPr>
        <p:spPr>
          <a:xfrm>
            <a:off x="2315206" y="772561"/>
            <a:ext cx="2505778"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dirty="0">
                <a:solidFill>
                  <a:srgbClr val="0070C0"/>
                </a:solidFill>
                <a:latin typeface="Noto Sans Symbols"/>
                <a:ea typeface="Noto Sans Symbols"/>
                <a:cs typeface="Noto Sans Symbols"/>
                <a:sym typeface="Noto Sans Symbols"/>
              </a:rPr>
              <a:t>Δ</a:t>
            </a:r>
            <a:r>
              <a:rPr lang="en-US" sz="1700" dirty="0">
                <a:solidFill>
                  <a:srgbClr val="0070C0"/>
                </a:solidFill>
                <a:latin typeface="Calibri"/>
                <a:ea typeface="Calibri"/>
                <a:cs typeface="Calibri"/>
                <a:sym typeface="Calibri"/>
              </a:rPr>
              <a:t>MR, Initialization time</a:t>
            </a:r>
            <a:endParaRPr dirty="0"/>
          </a:p>
        </p:txBody>
      </p:sp>
      <p:sp>
        <p:nvSpPr>
          <p:cNvPr id="15" name="Google Shape;462;p23">
            <a:extLst>
              <a:ext uri="{FF2B5EF4-FFF2-40B4-BE49-F238E27FC236}">
                <a16:creationId xmlns:a16="http://schemas.microsoft.com/office/drawing/2014/main" id="{5AC28665-058C-46F2-84C7-B2BC2332CFBD}"/>
              </a:ext>
            </a:extLst>
          </p:cNvPr>
          <p:cNvSpPr txBox="1"/>
          <p:nvPr/>
        </p:nvSpPr>
        <p:spPr>
          <a:xfrm>
            <a:off x="7055142" y="779371"/>
            <a:ext cx="2679040" cy="353943"/>
          </a:xfrm>
          <a:prstGeom prst="rect">
            <a:avLst/>
          </a:prstGeom>
          <a:noFill/>
          <a:ln>
            <a:noFill/>
          </a:ln>
        </p:spPr>
        <p:txBody>
          <a:bodyPr spcFirstLastPara="1" wrap="square" lIns="91425" tIns="45700" rIns="91425" bIns="45700" anchor="t" anchorCtr="0">
            <a:spAutoFit/>
          </a:bodyPr>
          <a:lstStyle/>
          <a:p>
            <a:pPr lvl="0"/>
            <a:r>
              <a:rPr lang="en-US" sz="1700" dirty="0">
                <a:solidFill>
                  <a:srgbClr val="0070C0"/>
                </a:solidFill>
                <a:latin typeface="Noto Sans Symbols"/>
                <a:ea typeface="Noto Sans Symbols"/>
                <a:cs typeface="Noto Sans Symbols"/>
                <a:sym typeface="Noto Sans Symbols"/>
              </a:rPr>
              <a:t>Δ</a:t>
            </a:r>
            <a:r>
              <a:rPr lang="en-US" sz="1700" dirty="0">
                <a:solidFill>
                  <a:srgbClr val="0070C0"/>
                </a:solidFill>
                <a:latin typeface="Calibri"/>
                <a:ea typeface="Calibri"/>
                <a:cs typeface="Calibri"/>
                <a:sym typeface="Calibri"/>
              </a:rPr>
              <a:t>MR, Forecast horizon 12</a:t>
            </a:r>
            <a:endParaRPr dirty="0"/>
          </a:p>
        </p:txBody>
      </p:sp>
      <p:pic>
        <p:nvPicPr>
          <p:cNvPr id="5" name="Picture 4">
            <a:extLst>
              <a:ext uri="{FF2B5EF4-FFF2-40B4-BE49-F238E27FC236}">
                <a16:creationId xmlns:a16="http://schemas.microsoft.com/office/drawing/2014/main" id="{DA89913D-3E07-430B-8BC4-DA23E2D31020}"/>
              </a:ext>
            </a:extLst>
          </p:cNvPr>
          <p:cNvPicPr>
            <a:picLocks noChangeAspect="1"/>
          </p:cNvPicPr>
          <p:nvPr/>
        </p:nvPicPr>
        <p:blipFill rotWithShape="1">
          <a:blip r:embed="rId3"/>
          <a:srcRect l="63111"/>
          <a:stretch/>
        </p:blipFill>
        <p:spPr>
          <a:xfrm>
            <a:off x="6232374" y="1126066"/>
            <a:ext cx="4497493" cy="5745480"/>
          </a:xfrm>
          <a:prstGeom prst="rect">
            <a:avLst/>
          </a:prstGeom>
        </p:spPr>
      </p:pic>
      <p:pic>
        <p:nvPicPr>
          <p:cNvPr id="7" name="Picture 6">
            <a:extLst>
              <a:ext uri="{FF2B5EF4-FFF2-40B4-BE49-F238E27FC236}">
                <a16:creationId xmlns:a16="http://schemas.microsoft.com/office/drawing/2014/main" id="{89E64315-920F-4BF3-9A80-73FA283E3C1C}"/>
              </a:ext>
            </a:extLst>
          </p:cNvPr>
          <p:cNvPicPr>
            <a:picLocks noChangeAspect="1"/>
          </p:cNvPicPr>
          <p:nvPr/>
        </p:nvPicPr>
        <p:blipFill rotWithShape="1">
          <a:blip r:embed="rId3"/>
          <a:srcRect r="64704"/>
          <a:stretch/>
        </p:blipFill>
        <p:spPr>
          <a:xfrm>
            <a:off x="895414" y="1132839"/>
            <a:ext cx="4303326" cy="5745480"/>
          </a:xfrm>
          <a:prstGeom prst="rect">
            <a:avLst/>
          </a:prstGeom>
        </p:spPr>
      </p:pic>
      <p:sp>
        <p:nvSpPr>
          <p:cNvPr id="8" name="Google Shape;459;p23">
            <a:extLst>
              <a:ext uri="{FF2B5EF4-FFF2-40B4-BE49-F238E27FC236}">
                <a16:creationId xmlns:a16="http://schemas.microsoft.com/office/drawing/2014/main" id="{7293C8D3-F16C-43D1-BA62-BFA7CE8909E2}"/>
              </a:ext>
            </a:extLst>
          </p:cNvPr>
          <p:cNvSpPr/>
          <p:nvPr/>
        </p:nvSpPr>
        <p:spPr>
          <a:xfrm>
            <a:off x="369948" y="75733"/>
            <a:ext cx="11321808"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latin typeface="+mj-lt"/>
                <a:ea typeface="Calibri"/>
                <a:cs typeface="Calibri"/>
                <a:sym typeface="Calibri"/>
              </a:rPr>
              <a:t>HRRR 2-m Mixing Ratio Biases,</a:t>
            </a:r>
            <a:r>
              <a:rPr lang="en-US" sz="3200" cap="none" dirty="0">
                <a:latin typeface="+mj-lt"/>
                <a:ea typeface="Calibri"/>
                <a:cs typeface="Calibri"/>
                <a:sym typeface="Calibri"/>
              </a:rPr>
              <a:t> F</a:t>
            </a:r>
            <a:r>
              <a:rPr lang="en-US" sz="3200" dirty="0">
                <a:latin typeface="+mj-lt"/>
                <a:ea typeface="Calibri"/>
                <a:cs typeface="Calibri"/>
                <a:sym typeface="Calibri"/>
              </a:rPr>
              <a:t>eb</a:t>
            </a:r>
            <a:r>
              <a:rPr lang="en-US" sz="3200" cap="none" dirty="0">
                <a:latin typeface="+mj-lt"/>
                <a:ea typeface="Calibri"/>
                <a:cs typeface="Calibri"/>
                <a:sym typeface="Calibri"/>
              </a:rPr>
              <a:t> 2022 </a:t>
            </a:r>
            <a:r>
              <a:rPr lang="en-US" sz="3200" dirty="0">
                <a:latin typeface="+mj-lt"/>
                <a:ea typeface="Calibri"/>
                <a:cs typeface="Calibri"/>
                <a:sym typeface="Calibri"/>
              </a:rPr>
              <a:t>–</a:t>
            </a:r>
            <a:r>
              <a:rPr lang="en-US" sz="3200" cap="none" dirty="0">
                <a:latin typeface="+mj-lt"/>
                <a:ea typeface="Calibri"/>
                <a:cs typeface="Calibri"/>
                <a:sym typeface="Calibri"/>
              </a:rPr>
              <a:t> </a:t>
            </a:r>
            <a:r>
              <a:rPr lang="en-US" sz="3200" dirty="0">
                <a:latin typeface="+mj-lt"/>
                <a:ea typeface="Calibri"/>
                <a:cs typeface="Calibri"/>
                <a:sym typeface="Calibri"/>
              </a:rPr>
              <a:t>May 2023, Courtland, AL</a:t>
            </a:r>
            <a:endParaRPr sz="3200" dirty="0">
              <a:latin typeface="+mj-lt"/>
            </a:endParaRPr>
          </a:p>
        </p:txBody>
      </p:sp>
      <p:sp>
        <p:nvSpPr>
          <p:cNvPr id="2" name="Rectangle 1">
            <a:extLst>
              <a:ext uri="{FF2B5EF4-FFF2-40B4-BE49-F238E27FC236}">
                <a16:creationId xmlns:a16="http://schemas.microsoft.com/office/drawing/2014/main" id="{52BE345D-C7F6-49B7-BF22-3C69986C18D2}"/>
              </a:ext>
            </a:extLst>
          </p:cNvPr>
          <p:cNvSpPr/>
          <p:nvPr/>
        </p:nvSpPr>
        <p:spPr>
          <a:xfrm>
            <a:off x="5977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341963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DE75B3-370B-45A6-9221-F9BE1E54662F}"/>
              </a:ext>
            </a:extLst>
          </p:cNvPr>
          <p:cNvPicPr>
            <a:picLocks noChangeAspect="1"/>
          </p:cNvPicPr>
          <p:nvPr/>
        </p:nvPicPr>
        <p:blipFill rotWithShape="1">
          <a:blip r:embed="rId3"/>
          <a:srcRect l="65145" t="50857"/>
          <a:stretch/>
        </p:blipFill>
        <p:spPr>
          <a:xfrm>
            <a:off x="6096000" y="3118829"/>
            <a:ext cx="5634227" cy="3743520"/>
          </a:xfrm>
          <a:prstGeom prst="rect">
            <a:avLst/>
          </a:prstGeom>
        </p:spPr>
      </p:pic>
      <p:pic>
        <p:nvPicPr>
          <p:cNvPr id="3" name="Picture 2">
            <a:extLst>
              <a:ext uri="{FF2B5EF4-FFF2-40B4-BE49-F238E27FC236}">
                <a16:creationId xmlns:a16="http://schemas.microsoft.com/office/drawing/2014/main" id="{CF61425E-1889-4F33-B332-666F0D64BAE2}"/>
              </a:ext>
            </a:extLst>
          </p:cNvPr>
          <p:cNvPicPr>
            <a:picLocks noChangeAspect="1"/>
          </p:cNvPicPr>
          <p:nvPr/>
        </p:nvPicPr>
        <p:blipFill rotWithShape="1">
          <a:blip r:embed="rId3"/>
          <a:srcRect l="65145" r="6299" b="49086"/>
          <a:stretch/>
        </p:blipFill>
        <p:spPr>
          <a:xfrm>
            <a:off x="1027569" y="2914935"/>
            <a:ext cx="4616081" cy="3878397"/>
          </a:xfrm>
          <a:prstGeom prst="rect">
            <a:avLst/>
          </a:prstGeom>
        </p:spPr>
      </p:pic>
      <p:sp>
        <p:nvSpPr>
          <p:cNvPr id="8" name="TextBox 7">
            <a:extLst>
              <a:ext uri="{FF2B5EF4-FFF2-40B4-BE49-F238E27FC236}">
                <a16:creationId xmlns:a16="http://schemas.microsoft.com/office/drawing/2014/main" id="{AF5417CE-4493-478A-B1E2-C062F599F8EC}"/>
              </a:ext>
            </a:extLst>
          </p:cNvPr>
          <p:cNvSpPr txBox="1"/>
          <p:nvPr/>
        </p:nvSpPr>
        <p:spPr>
          <a:xfrm>
            <a:off x="969128" y="522812"/>
            <a:ext cx="10749096" cy="523220"/>
          </a:xfrm>
          <a:prstGeom prst="rect">
            <a:avLst/>
          </a:prstGeom>
          <a:noFill/>
        </p:spPr>
        <p:txBody>
          <a:bodyPr wrap="none" rtlCol="0">
            <a:spAutoFit/>
          </a:bodyPr>
          <a:lstStyle/>
          <a:p>
            <a:r>
              <a:rPr lang="en-US" sz="2800" dirty="0">
                <a:latin typeface="+mj-lt"/>
              </a:rPr>
              <a:t>1) Do the HRRR 2m T &amp; MR errors translate to cloud base height errors?    </a:t>
            </a:r>
          </a:p>
        </p:txBody>
      </p:sp>
      <p:sp>
        <p:nvSpPr>
          <p:cNvPr id="4" name="TextBox 3">
            <a:extLst>
              <a:ext uri="{FF2B5EF4-FFF2-40B4-BE49-F238E27FC236}">
                <a16:creationId xmlns:a16="http://schemas.microsoft.com/office/drawing/2014/main" id="{DD7F23AA-BE2B-4192-986C-FAE0AA4A1ACA}"/>
              </a:ext>
            </a:extLst>
          </p:cNvPr>
          <p:cNvSpPr txBox="1"/>
          <p:nvPr/>
        </p:nvSpPr>
        <p:spPr>
          <a:xfrm>
            <a:off x="969128" y="1147979"/>
            <a:ext cx="6234527" cy="1200329"/>
          </a:xfrm>
          <a:prstGeom prst="rect">
            <a:avLst/>
          </a:prstGeom>
          <a:noFill/>
        </p:spPr>
        <p:txBody>
          <a:bodyPr wrap="none" rtlCol="0">
            <a:spAutoFit/>
          </a:bodyPr>
          <a:lstStyle/>
          <a:p>
            <a:r>
              <a:rPr lang="en-US" sz="2400" dirty="0"/>
              <a:t>HRHR Cloud Base Height Bias (HRRR-Ceilometer)</a:t>
            </a:r>
          </a:p>
          <a:p>
            <a:r>
              <a:rPr lang="en-US" sz="2400" dirty="0"/>
              <a:t>Initialization time: -219 m</a:t>
            </a:r>
          </a:p>
          <a:p>
            <a:r>
              <a:rPr lang="en-US" sz="2400" dirty="0"/>
              <a:t>12 h forecast: -53 m</a:t>
            </a:r>
          </a:p>
        </p:txBody>
      </p:sp>
      <p:sp>
        <p:nvSpPr>
          <p:cNvPr id="5" name="TextBox 4">
            <a:extLst>
              <a:ext uri="{FF2B5EF4-FFF2-40B4-BE49-F238E27FC236}">
                <a16:creationId xmlns:a16="http://schemas.microsoft.com/office/drawing/2014/main" id="{E17AAA44-F4C3-4EE0-B029-766D1C81791F}"/>
              </a:ext>
            </a:extLst>
          </p:cNvPr>
          <p:cNvSpPr txBox="1"/>
          <p:nvPr/>
        </p:nvSpPr>
        <p:spPr>
          <a:xfrm>
            <a:off x="969128" y="2545603"/>
            <a:ext cx="10195303" cy="523220"/>
          </a:xfrm>
          <a:prstGeom prst="rect">
            <a:avLst/>
          </a:prstGeom>
          <a:noFill/>
        </p:spPr>
        <p:txBody>
          <a:bodyPr wrap="square" rtlCol="0">
            <a:spAutoFit/>
          </a:bodyPr>
          <a:lstStyle/>
          <a:p>
            <a:r>
              <a:rPr lang="en-US" sz="2800" dirty="0"/>
              <a:t>2) Does the presence of clouds impact model 2m T and MR errors?</a:t>
            </a:r>
          </a:p>
        </p:txBody>
      </p:sp>
    </p:spTree>
    <p:extLst>
      <p:ext uri="{BB962C8B-B14F-4D97-AF65-F5344CB8AC3E}">
        <p14:creationId xmlns:p14="http://schemas.microsoft.com/office/powerpoint/2010/main" val="3584165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154D2E-8E2F-45CE-9D52-1485C516C100}"/>
              </a:ext>
            </a:extLst>
          </p:cNvPr>
          <p:cNvSpPr txBox="1"/>
          <p:nvPr/>
        </p:nvSpPr>
        <p:spPr>
          <a:xfrm>
            <a:off x="3880965" y="2882803"/>
            <a:ext cx="1900649" cy="1384995"/>
          </a:xfrm>
          <a:prstGeom prst="rect">
            <a:avLst/>
          </a:prstGeom>
          <a:noFill/>
        </p:spPr>
        <p:txBody>
          <a:bodyPr wrap="none" rtlCol="0">
            <a:spAutoFit/>
          </a:bodyPr>
          <a:lstStyle/>
          <a:p>
            <a:r>
              <a:rPr lang="en-US" sz="2800" dirty="0"/>
              <a:t>Thanks!</a:t>
            </a:r>
          </a:p>
          <a:p>
            <a:endParaRPr lang="en-US" sz="2800" dirty="0"/>
          </a:p>
          <a:p>
            <a:r>
              <a:rPr lang="en-US" sz="2800" dirty="0"/>
              <a:t>Questions? </a:t>
            </a:r>
          </a:p>
        </p:txBody>
      </p:sp>
    </p:spTree>
    <p:extLst>
      <p:ext uri="{BB962C8B-B14F-4D97-AF65-F5344CB8AC3E}">
        <p14:creationId xmlns:p14="http://schemas.microsoft.com/office/powerpoint/2010/main" val="2453969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C4D975-7208-47C8-9035-DD11BF37CE2A}"/>
              </a:ext>
            </a:extLst>
          </p:cNvPr>
          <p:cNvSpPr txBox="1"/>
          <p:nvPr/>
        </p:nvSpPr>
        <p:spPr>
          <a:xfrm>
            <a:off x="2855193" y="1773941"/>
            <a:ext cx="6692601" cy="4154984"/>
          </a:xfrm>
          <a:prstGeom prst="rect">
            <a:avLst/>
          </a:prstGeom>
          <a:noFill/>
        </p:spPr>
        <p:txBody>
          <a:bodyPr wrap="none" rtlCol="0">
            <a:spAutoFit/>
          </a:bodyPr>
          <a:lstStyle/>
          <a:p>
            <a:r>
              <a:rPr lang="en-US" sz="3600" dirty="0"/>
              <a:t>Outline:</a:t>
            </a:r>
          </a:p>
          <a:p>
            <a:endParaRPr lang="en-US" dirty="0"/>
          </a:p>
          <a:p>
            <a:pPr marL="285750" indent="-285750">
              <a:buFont typeface="Arial" panose="020B0604020202020204" pitchFamily="34" charset="0"/>
              <a:buChar char="•"/>
            </a:pPr>
            <a:r>
              <a:rPr lang="en-US" sz="2400" dirty="0"/>
              <a:t>Thermodynamic profile retrievals</a:t>
            </a:r>
          </a:p>
          <a:p>
            <a:pPr lvl="1"/>
            <a:r>
              <a:rPr lang="en-US" sz="2000" dirty="0"/>
              <a:t>- What we’ve done to improve them for </a:t>
            </a:r>
            <a:r>
              <a:rPr lang="en-US" sz="2000" dirty="0" err="1"/>
              <a:t>PERiLS</a:t>
            </a:r>
            <a:endParaRPr lang="en-US" sz="2000" dirty="0"/>
          </a:p>
          <a:p>
            <a:endParaRPr lang="en-US" sz="2400" dirty="0"/>
          </a:p>
          <a:p>
            <a:pPr marL="285750" indent="-285750">
              <a:buFont typeface="Arial" panose="020B0604020202020204" pitchFamily="34" charset="0"/>
              <a:buChar char="•"/>
            </a:pPr>
            <a:r>
              <a:rPr lang="en-US" sz="2400" dirty="0"/>
              <a:t> PWV characteristics during </a:t>
            </a:r>
            <a:r>
              <a:rPr lang="en-US" sz="2400" dirty="0" err="1"/>
              <a:t>PERiLS</a:t>
            </a:r>
            <a:r>
              <a:rPr lang="en-US" sz="2400" dirty="0"/>
              <a:t> 2022 and 2023</a:t>
            </a:r>
          </a:p>
          <a:p>
            <a:pPr lvl="1"/>
            <a:r>
              <a:rPr lang="en-US" sz="2400" dirty="0"/>
              <a:t>- </a:t>
            </a:r>
            <a:r>
              <a:rPr lang="en-US" sz="2000" dirty="0"/>
              <a:t>How IOPs are different from non-IOP days</a:t>
            </a:r>
          </a:p>
          <a:p>
            <a:endParaRPr lang="en-US" sz="2400" dirty="0"/>
          </a:p>
          <a:p>
            <a:pPr marL="285750" indent="-285750">
              <a:buFont typeface="Arial" panose="020B0604020202020204" pitchFamily="34" charset="0"/>
              <a:buChar char="•"/>
            </a:pPr>
            <a:r>
              <a:rPr lang="en-US" sz="2400" dirty="0"/>
              <a:t>Evaluation of HRRR forecasts at Courtland, AL</a:t>
            </a:r>
          </a:p>
          <a:p>
            <a:pPr lvl="1"/>
            <a:r>
              <a:rPr lang="en-US" sz="2400" dirty="0"/>
              <a:t>- </a:t>
            </a:r>
            <a:r>
              <a:rPr lang="en-US" sz="2000" dirty="0"/>
              <a:t>Interaction between surface and clouds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603629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8" name="Google Shape;438;p22"/>
          <p:cNvSpPr/>
          <p:nvPr/>
        </p:nvSpPr>
        <p:spPr>
          <a:xfrm>
            <a:off x="569844" y="249953"/>
            <a:ext cx="1077416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cap="none" dirty="0">
                <a:latin typeface="Calibri Light" panose="020F0302020204030204" pitchFamily="34" charset="0"/>
                <a:ea typeface="Calibri Light" panose="020F0302020204030204" pitchFamily="34" charset="0"/>
                <a:cs typeface="Calibri Light" panose="020F0302020204030204" pitchFamily="34" charset="0"/>
                <a:sym typeface="Calibri"/>
              </a:rPr>
              <a:t>F</a:t>
            </a:r>
            <a:r>
              <a:rPr lang="en-US" sz="2800" dirty="0">
                <a:latin typeface="Calibri Light" panose="020F0302020204030204" pitchFamily="34" charset="0"/>
                <a:ea typeface="Calibri Light" panose="020F0302020204030204" pitchFamily="34" charset="0"/>
                <a:cs typeface="Calibri Light" panose="020F0302020204030204" pitchFamily="34" charset="0"/>
                <a:sym typeface="Calibri"/>
              </a:rPr>
              <a:t>ebruary</a:t>
            </a:r>
            <a:r>
              <a:rPr lang="en-US" sz="2800" cap="none" dirty="0">
                <a:latin typeface="Calibri Light" panose="020F0302020204030204" pitchFamily="34" charset="0"/>
                <a:ea typeface="Calibri Light" panose="020F0302020204030204" pitchFamily="34" charset="0"/>
                <a:cs typeface="Calibri Light" panose="020F0302020204030204" pitchFamily="34" charset="0"/>
                <a:sym typeface="Calibri"/>
              </a:rPr>
              <a:t> 2022 </a:t>
            </a:r>
            <a:r>
              <a:rPr lang="en-US" sz="2800" dirty="0">
                <a:latin typeface="Calibri Light" panose="020F0302020204030204" pitchFamily="34" charset="0"/>
                <a:ea typeface="Calibri Light" panose="020F0302020204030204" pitchFamily="34" charset="0"/>
                <a:cs typeface="Calibri Light" panose="020F0302020204030204" pitchFamily="34" charset="0"/>
                <a:sym typeface="Calibri"/>
              </a:rPr>
              <a:t>–</a:t>
            </a:r>
            <a:r>
              <a:rPr lang="en-US" sz="2800" cap="none" dirty="0">
                <a:latin typeface="Calibri Light" panose="020F0302020204030204" pitchFamily="34" charset="0"/>
                <a:ea typeface="Calibri Light" panose="020F0302020204030204" pitchFamily="34" charset="0"/>
                <a:cs typeface="Calibri Light" panose="020F0302020204030204" pitchFamily="34" charset="0"/>
                <a:sym typeface="Calibri"/>
              </a:rPr>
              <a:t> </a:t>
            </a:r>
            <a:r>
              <a:rPr lang="en-US" sz="2800" dirty="0">
                <a:latin typeface="Calibri Light" panose="020F0302020204030204" pitchFamily="34" charset="0"/>
                <a:ea typeface="Calibri Light" panose="020F0302020204030204" pitchFamily="34" charset="0"/>
                <a:cs typeface="Calibri Light" panose="020F0302020204030204" pitchFamily="34" charset="0"/>
                <a:sym typeface="Calibri"/>
              </a:rPr>
              <a:t>May 2023, </a:t>
            </a:r>
            <a:r>
              <a:rPr lang="en-US" sz="2800" cap="none" dirty="0">
                <a:latin typeface="Calibri Light" panose="020F0302020204030204" pitchFamily="34" charset="0"/>
                <a:ea typeface="Calibri Light" panose="020F0302020204030204" pitchFamily="34" charset="0"/>
                <a:cs typeface="Calibri Light" panose="020F0302020204030204" pitchFamily="34" charset="0"/>
                <a:sym typeface="Calibri"/>
              </a:rPr>
              <a:t>OBS </a:t>
            </a:r>
            <a:r>
              <a:rPr lang="en-US" sz="2800" dirty="0">
                <a:latin typeface="Calibri Light" panose="020F0302020204030204" pitchFamily="34" charset="0"/>
                <a:ea typeface="Calibri Light" panose="020F0302020204030204" pitchFamily="34" charset="0"/>
                <a:cs typeface="Calibri Light" panose="020F0302020204030204" pitchFamily="34" charset="0"/>
                <a:sym typeface="Calibri"/>
              </a:rPr>
              <a:t>vs</a:t>
            </a:r>
            <a:r>
              <a:rPr lang="en-US" sz="2800" cap="none" dirty="0">
                <a:latin typeface="Calibri Light" panose="020F0302020204030204" pitchFamily="34" charset="0"/>
                <a:ea typeface="Calibri Light" panose="020F0302020204030204" pitchFamily="34" charset="0"/>
                <a:cs typeface="Calibri Light" panose="020F0302020204030204" pitchFamily="34" charset="0"/>
                <a:sym typeface="Calibri"/>
              </a:rPr>
              <a:t> HRRR, LCL </a:t>
            </a:r>
            <a:r>
              <a:rPr lang="en-US" sz="2800" dirty="0">
                <a:latin typeface="Calibri Light" panose="020F0302020204030204" pitchFamily="34" charset="0"/>
                <a:ea typeface="Calibri Light" panose="020F0302020204030204" pitchFamily="34" charset="0"/>
                <a:cs typeface="Calibri Light" panose="020F0302020204030204" pitchFamily="34" charset="0"/>
                <a:sym typeface="Calibri"/>
              </a:rPr>
              <a:t>and</a:t>
            </a:r>
            <a:r>
              <a:rPr lang="en-US" sz="2800" cap="none" dirty="0">
                <a:latin typeface="Calibri Light" panose="020F0302020204030204" pitchFamily="34" charset="0"/>
                <a:ea typeface="Calibri Light" panose="020F0302020204030204" pitchFamily="34" charset="0"/>
                <a:cs typeface="Calibri Light" panose="020F0302020204030204" pitchFamily="34" charset="0"/>
                <a:sym typeface="Calibri"/>
              </a:rPr>
              <a:t> CBH </a:t>
            </a:r>
            <a:r>
              <a:rPr lang="en-US" sz="2800" dirty="0">
                <a:latin typeface="Calibri Light" panose="020F0302020204030204" pitchFamily="34" charset="0"/>
                <a:ea typeface="Calibri Light" panose="020F0302020204030204" pitchFamily="34" charset="0"/>
                <a:cs typeface="Calibri Light" panose="020F0302020204030204" pitchFamily="34" charset="0"/>
                <a:sym typeface="Calibri"/>
              </a:rPr>
              <a:t>at</a:t>
            </a:r>
            <a:r>
              <a:rPr lang="en-US" sz="2800" cap="none" dirty="0">
                <a:latin typeface="Calibri Light" panose="020F0302020204030204" pitchFamily="34" charset="0"/>
                <a:ea typeface="Calibri Light" panose="020F0302020204030204" pitchFamily="34" charset="0"/>
                <a:cs typeface="Calibri Light" panose="020F0302020204030204" pitchFamily="34" charset="0"/>
                <a:sym typeface="Calibri"/>
              </a:rPr>
              <a:t> C</a:t>
            </a:r>
            <a:r>
              <a:rPr lang="en-US" sz="2800" dirty="0">
                <a:latin typeface="Calibri Light" panose="020F0302020204030204" pitchFamily="34" charset="0"/>
                <a:ea typeface="Calibri Light" panose="020F0302020204030204" pitchFamily="34" charset="0"/>
                <a:cs typeface="Calibri Light" panose="020F0302020204030204" pitchFamily="34" charset="0"/>
                <a:sym typeface="Calibri"/>
              </a:rPr>
              <a:t>ourtland, AL</a:t>
            </a:r>
            <a:endParaRPr sz="2800" dirty="0">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
        <p:nvSpPr>
          <p:cNvPr id="444" name="Google Shape;444;p22"/>
          <p:cNvSpPr txBox="1"/>
          <p:nvPr/>
        </p:nvSpPr>
        <p:spPr>
          <a:xfrm rot="-5400000">
            <a:off x="2331251" y="3669266"/>
            <a:ext cx="1915461"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a:solidFill>
                  <a:srgbClr val="0070C0"/>
                </a:solidFill>
                <a:latin typeface="Calibri"/>
                <a:ea typeface="Calibri"/>
                <a:cs typeface="Calibri"/>
                <a:sym typeface="Calibri"/>
              </a:rPr>
              <a:t>Forecast horizon 06</a:t>
            </a:r>
            <a:endParaRPr/>
          </a:p>
        </p:txBody>
      </p:sp>
      <p:grpSp>
        <p:nvGrpSpPr>
          <p:cNvPr id="7" name="Group 6">
            <a:extLst>
              <a:ext uri="{FF2B5EF4-FFF2-40B4-BE49-F238E27FC236}">
                <a16:creationId xmlns:a16="http://schemas.microsoft.com/office/drawing/2014/main" id="{8C92CD60-7016-4C9C-BF7C-3406982F52F6}"/>
              </a:ext>
            </a:extLst>
          </p:cNvPr>
          <p:cNvGrpSpPr/>
          <p:nvPr/>
        </p:nvGrpSpPr>
        <p:grpSpPr>
          <a:xfrm>
            <a:off x="2124956" y="1035349"/>
            <a:ext cx="7099128" cy="4317110"/>
            <a:chOff x="2557725" y="532778"/>
            <a:chExt cx="7099128" cy="4317110"/>
          </a:xfrm>
        </p:grpSpPr>
        <p:pic>
          <p:nvPicPr>
            <p:cNvPr id="22" name="Picture 21">
              <a:extLst>
                <a:ext uri="{FF2B5EF4-FFF2-40B4-BE49-F238E27FC236}">
                  <a16:creationId xmlns:a16="http://schemas.microsoft.com/office/drawing/2014/main" id="{579217D2-CBD6-43DF-9BDF-BAE0F99DA11D}"/>
                </a:ext>
              </a:extLst>
            </p:cNvPr>
            <p:cNvPicPr>
              <a:picLocks noChangeAspect="1"/>
            </p:cNvPicPr>
            <p:nvPr/>
          </p:nvPicPr>
          <p:blipFill rotWithShape="1">
            <a:blip r:embed="rId3"/>
            <a:srcRect t="64720" b="5574"/>
            <a:stretch/>
          </p:blipFill>
          <p:spPr>
            <a:xfrm>
              <a:off x="2557725" y="2875738"/>
              <a:ext cx="7099128" cy="1974150"/>
            </a:xfrm>
            <a:prstGeom prst="rect">
              <a:avLst/>
            </a:prstGeom>
          </p:spPr>
        </p:pic>
        <p:pic>
          <p:nvPicPr>
            <p:cNvPr id="5" name="Picture 4">
              <a:extLst>
                <a:ext uri="{FF2B5EF4-FFF2-40B4-BE49-F238E27FC236}">
                  <a16:creationId xmlns:a16="http://schemas.microsoft.com/office/drawing/2014/main" id="{A7F53E57-C6AD-4011-AA9B-A1BCA1BA374A}"/>
                </a:ext>
              </a:extLst>
            </p:cNvPr>
            <p:cNvPicPr>
              <a:picLocks noChangeAspect="1"/>
            </p:cNvPicPr>
            <p:nvPr/>
          </p:nvPicPr>
          <p:blipFill rotWithShape="1">
            <a:blip r:embed="rId3"/>
            <a:srcRect t="-1" b="64963"/>
            <a:stretch/>
          </p:blipFill>
          <p:spPr>
            <a:xfrm>
              <a:off x="2557725" y="547990"/>
              <a:ext cx="7099128" cy="2328518"/>
            </a:xfrm>
            <a:prstGeom prst="rect">
              <a:avLst/>
            </a:prstGeom>
          </p:spPr>
        </p:pic>
        <p:cxnSp>
          <p:nvCxnSpPr>
            <p:cNvPr id="439" name="Google Shape;439;p22"/>
            <p:cNvCxnSpPr>
              <a:cxnSpLocks/>
            </p:cNvCxnSpPr>
            <p:nvPr/>
          </p:nvCxnSpPr>
          <p:spPr>
            <a:xfrm flipH="1">
              <a:off x="3088955" y="547990"/>
              <a:ext cx="1" cy="4301128"/>
            </a:xfrm>
            <a:prstGeom prst="straightConnector1">
              <a:avLst/>
            </a:prstGeom>
            <a:noFill/>
            <a:ln w="15875" cap="flat" cmpd="sng">
              <a:solidFill>
                <a:schemeClr val="accent1"/>
              </a:solidFill>
              <a:prstDash val="solid"/>
              <a:miter lim="800000"/>
              <a:headEnd type="none" w="sm" len="sm"/>
              <a:tailEnd type="none" w="sm" len="sm"/>
            </a:ln>
          </p:spPr>
        </p:cxnSp>
        <p:cxnSp>
          <p:nvCxnSpPr>
            <p:cNvPr id="440" name="Google Shape;440;p22"/>
            <p:cNvCxnSpPr>
              <a:cxnSpLocks/>
            </p:cNvCxnSpPr>
            <p:nvPr/>
          </p:nvCxnSpPr>
          <p:spPr>
            <a:xfrm>
              <a:off x="3479481" y="547990"/>
              <a:ext cx="0" cy="4301128"/>
            </a:xfrm>
            <a:prstGeom prst="straightConnector1">
              <a:avLst/>
            </a:prstGeom>
            <a:noFill/>
            <a:ln w="15875" cap="flat" cmpd="sng">
              <a:solidFill>
                <a:schemeClr val="accent1"/>
              </a:solidFill>
              <a:prstDash val="solid"/>
              <a:miter lim="800000"/>
              <a:headEnd type="none" w="sm" len="sm"/>
              <a:tailEnd type="none" w="sm" len="sm"/>
            </a:ln>
          </p:spPr>
        </p:cxnSp>
        <p:cxnSp>
          <p:nvCxnSpPr>
            <p:cNvPr id="441" name="Google Shape;441;p22"/>
            <p:cNvCxnSpPr>
              <a:cxnSpLocks/>
            </p:cNvCxnSpPr>
            <p:nvPr/>
          </p:nvCxnSpPr>
          <p:spPr>
            <a:xfrm>
              <a:off x="6051231" y="547990"/>
              <a:ext cx="0" cy="4301128"/>
            </a:xfrm>
            <a:prstGeom prst="straightConnector1">
              <a:avLst/>
            </a:prstGeom>
            <a:noFill/>
            <a:ln w="15875" cap="flat" cmpd="sng">
              <a:solidFill>
                <a:schemeClr val="accent1"/>
              </a:solidFill>
              <a:prstDash val="solid"/>
              <a:miter lim="800000"/>
              <a:headEnd type="none" w="sm" len="sm"/>
              <a:tailEnd type="none" w="sm" len="sm"/>
            </a:ln>
          </p:spPr>
        </p:cxnSp>
        <p:sp>
          <p:nvSpPr>
            <p:cNvPr id="443" name="Google Shape;443;p22"/>
            <p:cNvSpPr txBox="1"/>
            <p:nvPr/>
          </p:nvSpPr>
          <p:spPr>
            <a:xfrm rot="-5400000">
              <a:off x="2426822" y="1669016"/>
              <a:ext cx="1724318"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a:solidFill>
                    <a:srgbClr val="0070C0"/>
                  </a:solidFill>
                  <a:latin typeface="Calibri"/>
                  <a:ea typeface="Calibri"/>
                  <a:cs typeface="Calibri"/>
                  <a:sym typeface="Calibri"/>
                </a:rPr>
                <a:t>Initialization time</a:t>
              </a:r>
              <a:endParaRPr/>
            </a:p>
          </p:txBody>
        </p:sp>
        <p:cxnSp>
          <p:nvCxnSpPr>
            <p:cNvPr id="446" name="Google Shape;446;p22"/>
            <p:cNvCxnSpPr/>
            <p:nvPr/>
          </p:nvCxnSpPr>
          <p:spPr>
            <a:xfrm rot="10800000">
              <a:off x="3088955" y="858143"/>
              <a:ext cx="5852160" cy="0"/>
            </a:xfrm>
            <a:prstGeom prst="straightConnector1">
              <a:avLst/>
            </a:prstGeom>
            <a:noFill/>
            <a:ln w="15875" cap="flat" cmpd="sng">
              <a:solidFill>
                <a:schemeClr val="accent1"/>
              </a:solidFill>
              <a:prstDash val="solid"/>
              <a:miter lim="800000"/>
              <a:headEnd type="none" w="sm" len="sm"/>
              <a:tailEnd type="none" w="sm" len="sm"/>
            </a:ln>
          </p:spPr>
        </p:cxnSp>
        <p:cxnSp>
          <p:nvCxnSpPr>
            <p:cNvPr id="447" name="Google Shape;447;p22"/>
            <p:cNvCxnSpPr/>
            <p:nvPr/>
          </p:nvCxnSpPr>
          <p:spPr>
            <a:xfrm rot="10800000">
              <a:off x="3088955" y="553343"/>
              <a:ext cx="5852160" cy="0"/>
            </a:xfrm>
            <a:prstGeom prst="straightConnector1">
              <a:avLst/>
            </a:prstGeom>
            <a:noFill/>
            <a:ln w="15875" cap="flat" cmpd="sng">
              <a:solidFill>
                <a:schemeClr val="accent1"/>
              </a:solidFill>
              <a:prstDash val="solid"/>
              <a:miter lim="800000"/>
              <a:headEnd type="none" w="sm" len="sm"/>
              <a:tailEnd type="none" w="sm" len="sm"/>
            </a:ln>
          </p:spPr>
        </p:cxnSp>
        <p:sp>
          <p:nvSpPr>
            <p:cNvPr id="448" name="Google Shape;448;p22"/>
            <p:cNvSpPr txBox="1"/>
            <p:nvPr/>
          </p:nvSpPr>
          <p:spPr>
            <a:xfrm>
              <a:off x="4436598" y="532778"/>
              <a:ext cx="482055"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a:solidFill>
                    <a:srgbClr val="0070C0"/>
                  </a:solidFill>
                  <a:latin typeface="Calibri"/>
                  <a:ea typeface="Calibri"/>
                  <a:cs typeface="Calibri"/>
                  <a:sym typeface="Calibri"/>
                </a:rPr>
                <a:t>LCL</a:t>
              </a:r>
              <a:endParaRPr/>
            </a:p>
          </p:txBody>
        </p:sp>
        <p:sp>
          <p:nvSpPr>
            <p:cNvPr id="449" name="Google Shape;449;p22"/>
            <p:cNvSpPr txBox="1"/>
            <p:nvPr/>
          </p:nvSpPr>
          <p:spPr>
            <a:xfrm>
              <a:off x="7248527" y="532778"/>
              <a:ext cx="556563"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a:solidFill>
                    <a:srgbClr val="0070C0"/>
                  </a:solidFill>
                  <a:latin typeface="Calibri"/>
                  <a:ea typeface="Calibri"/>
                  <a:cs typeface="Calibri"/>
                  <a:sym typeface="Calibri"/>
                </a:rPr>
                <a:t>CBH</a:t>
              </a:r>
              <a:endParaRPr/>
            </a:p>
          </p:txBody>
        </p:sp>
      </p:grpSp>
      <p:cxnSp>
        <p:nvCxnSpPr>
          <p:cNvPr id="450" name="Google Shape;450;p22"/>
          <p:cNvCxnSpPr/>
          <p:nvPr/>
        </p:nvCxnSpPr>
        <p:spPr>
          <a:xfrm rot="10800000">
            <a:off x="2665712" y="3349731"/>
            <a:ext cx="5852160" cy="0"/>
          </a:xfrm>
          <a:prstGeom prst="straightConnector1">
            <a:avLst/>
          </a:prstGeom>
          <a:noFill/>
          <a:ln w="15875" cap="flat" cmpd="sng">
            <a:solidFill>
              <a:schemeClr val="accent1"/>
            </a:solidFill>
            <a:prstDash val="solid"/>
            <a:miter lim="800000"/>
            <a:headEnd type="none" w="sm" len="sm"/>
            <a:tailEnd type="none" w="sm" len="sm"/>
          </a:ln>
        </p:spPr>
      </p:cxnSp>
      <p:cxnSp>
        <p:nvCxnSpPr>
          <p:cNvPr id="451" name="Google Shape;451;p22"/>
          <p:cNvCxnSpPr/>
          <p:nvPr/>
        </p:nvCxnSpPr>
        <p:spPr>
          <a:xfrm rot="10800000">
            <a:off x="2646661" y="5364218"/>
            <a:ext cx="5852160" cy="0"/>
          </a:xfrm>
          <a:prstGeom prst="straightConnector1">
            <a:avLst/>
          </a:prstGeom>
          <a:noFill/>
          <a:ln w="15875" cap="flat" cmpd="sng">
            <a:solidFill>
              <a:schemeClr val="accent1"/>
            </a:solidFill>
            <a:prstDash val="solid"/>
            <a:miter lim="800000"/>
            <a:headEnd type="none" w="sm" len="sm"/>
            <a:tailEnd type="none" w="sm" len="sm"/>
          </a:ln>
        </p:spPr>
      </p:cxnSp>
      <p:cxnSp>
        <p:nvCxnSpPr>
          <p:cNvPr id="442" name="Google Shape;442;p22"/>
          <p:cNvCxnSpPr>
            <a:cxnSpLocks/>
          </p:cNvCxnSpPr>
          <p:nvPr/>
        </p:nvCxnSpPr>
        <p:spPr>
          <a:xfrm flipH="1">
            <a:off x="8509394" y="1049309"/>
            <a:ext cx="5716" cy="4301128"/>
          </a:xfrm>
          <a:prstGeom prst="straightConnector1">
            <a:avLst/>
          </a:prstGeom>
          <a:noFill/>
          <a:ln w="1587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2068899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24253c96584_0_356"/>
          <p:cNvSpPr txBox="1">
            <a:spLocks noGrp="1"/>
          </p:cNvSpPr>
          <p:nvPr>
            <p:ph type="title"/>
          </p:nvPr>
        </p:nvSpPr>
        <p:spPr>
          <a:xfrm>
            <a:off x="415600" y="593367"/>
            <a:ext cx="113607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US"/>
              <a:t>PERiLS QLCS Tornado Case Study 16 Dec 2019</a:t>
            </a:r>
            <a:endParaRPr/>
          </a:p>
        </p:txBody>
      </p:sp>
      <p:pic>
        <p:nvPicPr>
          <p:cNvPr id="500" name="Google Shape;500;g24253c96584_0_356"/>
          <p:cNvPicPr preferRelativeResize="0"/>
          <p:nvPr/>
        </p:nvPicPr>
        <p:blipFill>
          <a:blip r:embed="rId3">
            <a:alphaModFix/>
          </a:blip>
          <a:stretch>
            <a:fillRect/>
          </a:stretch>
        </p:blipFill>
        <p:spPr>
          <a:xfrm>
            <a:off x="4247672" y="1691867"/>
            <a:ext cx="7610294" cy="4304300"/>
          </a:xfrm>
          <a:prstGeom prst="rect">
            <a:avLst/>
          </a:prstGeom>
          <a:noFill/>
          <a:ln>
            <a:noFill/>
          </a:ln>
        </p:spPr>
      </p:pic>
      <p:pic>
        <p:nvPicPr>
          <p:cNvPr id="501" name="Google Shape;501;g24253c96584_0_356"/>
          <p:cNvPicPr preferRelativeResize="0"/>
          <p:nvPr/>
        </p:nvPicPr>
        <p:blipFill>
          <a:blip r:embed="rId4">
            <a:alphaModFix/>
          </a:blip>
          <a:stretch>
            <a:fillRect/>
          </a:stretch>
        </p:blipFill>
        <p:spPr>
          <a:xfrm>
            <a:off x="88600" y="4370800"/>
            <a:ext cx="4272235" cy="1923566"/>
          </a:xfrm>
          <a:prstGeom prst="rect">
            <a:avLst/>
          </a:prstGeom>
          <a:noFill/>
          <a:ln>
            <a:noFill/>
          </a:ln>
        </p:spPr>
      </p:pic>
      <p:pic>
        <p:nvPicPr>
          <p:cNvPr id="502" name="Google Shape;502;g24253c96584_0_356"/>
          <p:cNvPicPr preferRelativeResize="0"/>
          <p:nvPr/>
        </p:nvPicPr>
        <p:blipFill rotWithShape="1">
          <a:blip r:embed="rId5">
            <a:alphaModFix/>
          </a:blip>
          <a:srcRect r="4915" b="3297"/>
          <a:stretch/>
        </p:blipFill>
        <p:spPr>
          <a:xfrm>
            <a:off x="415600" y="1241633"/>
            <a:ext cx="3882267" cy="3186733"/>
          </a:xfrm>
          <a:prstGeom prst="rect">
            <a:avLst/>
          </a:prstGeom>
          <a:noFill/>
          <a:ln>
            <a:noFill/>
          </a:ln>
        </p:spPr>
      </p:pic>
      <p:pic>
        <p:nvPicPr>
          <p:cNvPr id="503" name="Google Shape;503;g24253c96584_0_356"/>
          <p:cNvPicPr preferRelativeResize="0"/>
          <p:nvPr/>
        </p:nvPicPr>
        <p:blipFill>
          <a:blip r:embed="rId6">
            <a:alphaModFix/>
          </a:blip>
          <a:stretch>
            <a:fillRect/>
          </a:stretch>
        </p:blipFill>
        <p:spPr>
          <a:xfrm>
            <a:off x="4946666" y="5530866"/>
            <a:ext cx="357533" cy="666800"/>
          </a:xfrm>
          <a:prstGeom prst="rect">
            <a:avLst/>
          </a:prstGeom>
          <a:noFill/>
          <a:ln>
            <a:noFill/>
          </a:ln>
        </p:spPr>
      </p:pic>
      <p:sp>
        <p:nvSpPr>
          <p:cNvPr id="504" name="Google Shape;504;g24253c96584_0_356"/>
          <p:cNvSpPr txBox="1"/>
          <p:nvPr/>
        </p:nvSpPr>
        <p:spPr>
          <a:xfrm>
            <a:off x="5975033" y="5996167"/>
            <a:ext cx="55404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a:latin typeface="Calibri"/>
                <a:ea typeface="Calibri"/>
                <a:cs typeface="Calibri"/>
                <a:sym typeface="Calibri"/>
              </a:rPr>
              <a:t>RWP winds and RASS potential temperature </a:t>
            </a:r>
            <a:endParaRPr sz="19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1187-EE99-62FD-6606-69FD05033510}"/>
              </a:ext>
            </a:extLst>
          </p:cNvPr>
          <p:cNvSpPr>
            <a:spLocks noGrp="1"/>
          </p:cNvSpPr>
          <p:nvPr>
            <p:ph type="title"/>
          </p:nvPr>
        </p:nvSpPr>
        <p:spPr>
          <a:xfrm>
            <a:off x="167233" y="93055"/>
            <a:ext cx="6294960" cy="919014"/>
          </a:xfrm>
        </p:spPr>
        <p:txBody>
          <a:bodyPr/>
          <a:lstStyle/>
          <a:p>
            <a:pPr marL="514350" indent="-514350">
              <a:buFont typeface="+mj-lt"/>
              <a:buAutoNum type="arabicPeriod"/>
            </a:pPr>
            <a:r>
              <a:rPr lang="en-US" sz="3200" dirty="0"/>
              <a:t>Overfitting of profiles</a:t>
            </a:r>
            <a:endParaRPr lang="en-US" dirty="0"/>
          </a:p>
        </p:txBody>
      </p:sp>
      <p:sp>
        <p:nvSpPr>
          <p:cNvPr id="4" name="Slide Number Placeholder 3">
            <a:extLst>
              <a:ext uri="{FF2B5EF4-FFF2-40B4-BE49-F238E27FC236}">
                <a16:creationId xmlns:a16="http://schemas.microsoft.com/office/drawing/2014/main" id="{1406CD14-7AB4-1740-1F8B-340255567151}"/>
              </a:ext>
            </a:extLst>
          </p:cNvPr>
          <p:cNvSpPr>
            <a:spLocks noGrp="1"/>
          </p:cNvSpPr>
          <p:nvPr>
            <p:ph type="sldNum" sz="quarter" idx="12"/>
          </p:nvPr>
        </p:nvSpPr>
        <p:spPr/>
        <p:txBody>
          <a:bodyPr/>
          <a:lstStyle/>
          <a:p>
            <a:fld id="{DF9CFB55-B87C-E543-B83E-E3195F4C1A22}" type="slidenum">
              <a:rPr lang="en-US" smtClean="0"/>
              <a:t>22</a:t>
            </a:fld>
            <a:endParaRPr lang="en-US"/>
          </a:p>
        </p:txBody>
      </p:sp>
      <p:pic>
        <p:nvPicPr>
          <p:cNvPr id="12" name="Picture 11">
            <a:extLst>
              <a:ext uri="{FF2B5EF4-FFF2-40B4-BE49-F238E27FC236}">
                <a16:creationId xmlns:a16="http://schemas.microsoft.com/office/drawing/2014/main" id="{3464DC47-5B89-D941-D13A-BFDEF82DCDB4}"/>
              </a:ext>
            </a:extLst>
          </p:cNvPr>
          <p:cNvPicPr>
            <a:picLocks noChangeAspect="1"/>
          </p:cNvPicPr>
          <p:nvPr/>
        </p:nvPicPr>
        <p:blipFill>
          <a:blip r:embed="rId3"/>
          <a:stretch>
            <a:fillRect/>
          </a:stretch>
        </p:blipFill>
        <p:spPr>
          <a:xfrm>
            <a:off x="1407121" y="4322916"/>
            <a:ext cx="3091423" cy="794444"/>
          </a:xfrm>
          <a:prstGeom prst="rect">
            <a:avLst/>
          </a:prstGeom>
        </p:spPr>
      </p:pic>
      <p:pic>
        <p:nvPicPr>
          <p:cNvPr id="6" name="Picture" descr="Figure 5: Median spectral radiance uncertainty of the IRS at SGP, MAO, and SMT. The purple line indicates the default minimum noise level used in TROPoe NOISE, WVBAND, and TROPOEIN.">
            <a:extLst>
              <a:ext uri="{FF2B5EF4-FFF2-40B4-BE49-F238E27FC236}">
                <a16:creationId xmlns:a16="http://schemas.microsoft.com/office/drawing/2014/main" id="{45C610A9-6DA7-55BB-D192-14D5DCFE9CAE}"/>
              </a:ext>
            </a:extLst>
          </p:cNvPr>
          <p:cNvPicPr/>
          <p:nvPr/>
        </p:nvPicPr>
        <p:blipFill>
          <a:blip r:embed="rId4"/>
          <a:stretch>
            <a:fillRect/>
          </a:stretch>
        </p:blipFill>
        <p:spPr bwMode="auto">
          <a:xfrm>
            <a:off x="6626962" y="3736822"/>
            <a:ext cx="5122671" cy="2249655"/>
          </a:xfrm>
          <a:prstGeom prst="rect">
            <a:avLst/>
          </a:prstGeom>
          <a:noFill/>
          <a:ln w="9525">
            <a:noFill/>
            <a:headEnd/>
            <a:tailEnd/>
          </a:ln>
        </p:spPr>
      </p:pic>
      <p:pic>
        <p:nvPicPr>
          <p:cNvPr id="7" name="Picture 6">
            <a:extLst>
              <a:ext uri="{FF2B5EF4-FFF2-40B4-BE49-F238E27FC236}">
                <a16:creationId xmlns:a16="http://schemas.microsoft.com/office/drawing/2014/main" id="{CEA9C526-52A3-9C98-A989-DAA41DC57FD3}"/>
              </a:ext>
            </a:extLst>
          </p:cNvPr>
          <p:cNvPicPr>
            <a:picLocks noChangeAspect="1"/>
          </p:cNvPicPr>
          <p:nvPr/>
        </p:nvPicPr>
        <p:blipFill>
          <a:blip r:embed="rId5"/>
          <a:stretch>
            <a:fillRect/>
          </a:stretch>
        </p:blipFill>
        <p:spPr>
          <a:xfrm>
            <a:off x="6462193" y="107278"/>
            <a:ext cx="5622923" cy="1367889"/>
          </a:xfrm>
          <a:prstGeom prst="rect">
            <a:avLst/>
          </a:prstGeom>
        </p:spPr>
      </p:pic>
      <p:pic>
        <p:nvPicPr>
          <p:cNvPr id="11" name="Picture" descr="Figure 3: Time height cross section of water vapor mixing ratio retrieved with the TROPoe configurations (a) CTRL, (b) NOISE, (c) WVBAND, and (d) TROPOEIN and observed by the Raman lidar (e) when smoothed with the Akernel of TROPOEIN and (f) with original vertical resolution at SGP on August 7 2019.">
            <a:extLst>
              <a:ext uri="{FF2B5EF4-FFF2-40B4-BE49-F238E27FC236}">
                <a16:creationId xmlns:a16="http://schemas.microsoft.com/office/drawing/2014/main" id="{D150525D-290F-E899-1B3D-79EE8086063C}"/>
              </a:ext>
            </a:extLst>
          </p:cNvPr>
          <p:cNvPicPr/>
          <p:nvPr/>
        </p:nvPicPr>
        <p:blipFill rotWithShape="1">
          <a:blip r:embed="rId6"/>
          <a:srcRect b="66489"/>
          <a:stretch/>
        </p:blipFill>
        <p:spPr bwMode="auto">
          <a:xfrm>
            <a:off x="6462193" y="1356611"/>
            <a:ext cx="5662716" cy="2431618"/>
          </a:xfrm>
          <a:prstGeom prst="rect">
            <a:avLst/>
          </a:prstGeom>
          <a:noFill/>
          <a:ln w="9525">
            <a:noFill/>
            <a:headEnd/>
            <a:tailEnd/>
          </a:ln>
        </p:spPr>
      </p:pic>
      <p:sp>
        <p:nvSpPr>
          <p:cNvPr id="15" name="Content Placeholder 2">
            <a:extLst>
              <a:ext uri="{FF2B5EF4-FFF2-40B4-BE49-F238E27FC236}">
                <a16:creationId xmlns:a16="http://schemas.microsoft.com/office/drawing/2014/main" id="{CC2FE365-B72B-EA5D-1C51-B1FBF97CAB99}"/>
              </a:ext>
            </a:extLst>
          </p:cNvPr>
          <p:cNvSpPr txBox="1">
            <a:spLocks/>
          </p:cNvSpPr>
          <p:nvPr/>
        </p:nvSpPr>
        <p:spPr>
          <a:xfrm>
            <a:off x="167233" y="1012068"/>
            <a:ext cx="6152701" cy="5146136"/>
          </a:xfrm>
          <a:prstGeom prst="rect">
            <a:avLst/>
          </a:prstGeom>
          <a:solidFill>
            <a:schemeClr val="bg2"/>
          </a:solidFill>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Uncertainty of forward model is currently not included due to computational limitations. Instead radiance uncertainty is inflated to compensate for this (Turner and Blumberg 2019). </a:t>
            </a:r>
          </a:p>
          <a:p>
            <a:r>
              <a:rPr lang="en-US" sz="1800" b="1" dirty="0"/>
              <a:t>But </a:t>
            </a:r>
            <a:r>
              <a:rPr lang="en-US" sz="1800" dirty="0"/>
              <a:t>radiance uncertainty is instrument dependent and even inflated uncertainty my not be sufficient to prevent overfitting and result in unrealistic profiles</a:t>
            </a:r>
          </a:p>
          <a:p>
            <a:pPr marL="0" indent="0">
              <a:buFont typeface="Arial" panose="020B0604020202020204" pitchFamily="34" charset="0"/>
              <a:buNone/>
            </a:pPr>
            <a:r>
              <a:rPr lang="en-US" sz="1800" b="1" dirty="0">
                <a:sym typeface="Wingdings" pitchFamily="2" charset="2"/>
              </a:rPr>
              <a:t> </a:t>
            </a:r>
            <a:r>
              <a:rPr lang="en-US" sz="1800" b="1" dirty="0"/>
              <a:t>Implement default minimum noise level for radiance uncertainty</a:t>
            </a:r>
          </a:p>
          <a:p>
            <a:pPr marL="0" indent="0">
              <a:buFont typeface="Arial" panose="020B0604020202020204" pitchFamily="34" charset="0"/>
              <a:buNone/>
            </a:pPr>
            <a:r>
              <a:rPr lang="en-US" sz="1800" dirty="0"/>
              <a:t>Indicators for suspicious profiles</a:t>
            </a:r>
          </a:p>
          <a:p>
            <a:r>
              <a:rPr lang="en-US" sz="1800" dirty="0"/>
              <a:t>𝛾 (from state vector equation) is used to change relative weight between prior and observations. 𝛾 &gt; 1: More information from the prior than from the observations</a:t>
            </a:r>
          </a:p>
          <a:p>
            <a:r>
              <a:rPr lang="en-US" sz="1800" dirty="0"/>
              <a:t>Large RMSR indicate a large discrepancy between the solution and the observations (here RMSR &gt; 5)</a:t>
            </a:r>
          </a:p>
          <a:p>
            <a:endParaRPr lang="en-US" sz="1800" dirty="0"/>
          </a:p>
        </p:txBody>
      </p:sp>
      <p:pic>
        <p:nvPicPr>
          <p:cNvPr id="3" name="Picture 2">
            <a:extLst>
              <a:ext uri="{FF2B5EF4-FFF2-40B4-BE49-F238E27FC236}">
                <a16:creationId xmlns:a16="http://schemas.microsoft.com/office/drawing/2014/main" id="{FE4BEAFB-FDD8-EB09-A03D-2D76B9DE826F}"/>
              </a:ext>
            </a:extLst>
          </p:cNvPr>
          <p:cNvPicPr>
            <a:picLocks noChangeAspect="1"/>
          </p:cNvPicPr>
          <p:nvPr/>
        </p:nvPicPr>
        <p:blipFill>
          <a:blip r:embed="rId3"/>
          <a:stretch>
            <a:fillRect/>
          </a:stretch>
        </p:blipFill>
        <p:spPr>
          <a:xfrm>
            <a:off x="1537749" y="5155342"/>
            <a:ext cx="3091423" cy="794444"/>
          </a:xfrm>
          <a:prstGeom prst="rect">
            <a:avLst/>
          </a:prstGeom>
        </p:spPr>
      </p:pic>
    </p:spTree>
    <p:extLst>
      <p:ext uri="{BB962C8B-B14F-4D97-AF65-F5344CB8AC3E}">
        <p14:creationId xmlns:p14="http://schemas.microsoft.com/office/powerpoint/2010/main" val="340892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60F071-5F3B-4F19-BA31-13E37CD7D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1114"/>
            <a:ext cx="6096000" cy="4572000"/>
          </a:xfrm>
          <a:prstGeom prst="rect">
            <a:avLst/>
          </a:prstGeom>
        </p:spPr>
      </p:pic>
      <p:pic>
        <p:nvPicPr>
          <p:cNvPr id="6" name="Picture 5">
            <a:extLst>
              <a:ext uri="{FF2B5EF4-FFF2-40B4-BE49-F238E27FC236}">
                <a16:creationId xmlns:a16="http://schemas.microsoft.com/office/drawing/2014/main" id="{258F23DA-3FC8-4FAB-BDE5-46FCFE51D4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00476"/>
            <a:ext cx="6096000" cy="4572000"/>
          </a:xfrm>
          <a:prstGeom prst="rect">
            <a:avLst/>
          </a:prstGeom>
        </p:spPr>
      </p:pic>
      <p:sp>
        <p:nvSpPr>
          <p:cNvPr id="7" name="TextBox 6">
            <a:extLst>
              <a:ext uri="{FF2B5EF4-FFF2-40B4-BE49-F238E27FC236}">
                <a16:creationId xmlns:a16="http://schemas.microsoft.com/office/drawing/2014/main" id="{A7F346B3-A5D9-4290-880F-BE024F35598C}"/>
              </a:ext>
            </a:extLst>
          </p:cNvPr>
          <p:cNvSpPr txBox="1"/>
          <p:nvPr/>
        </p:nvSpPr>
        <p:spPr>
          <a:xfrm>
            <a:off x="3508744" y="448556"/>
            <a:ext cx="5744842" cy="523220"/>
          </a:xfrm>
          <a:prstGeom prst="rect">
            <a:avLst/>
          </a:prstGeom>
          <a:noFill/>
        </p:spPr>
        <p:txBody>
          <a:bodyPr wrap="none" rtlCol="0">
            <a:spAutoFit/>
          </a:bodyPr>
          <a:lstStyle/>
          <a:p>
            <a:r>
              <a:rPr lang="en-US" sz="2800" dirty="0">
                <a:latin typeface="+mj-lt"/>
              </a:rPr>
              <a:t>Columbia, LA       NOAA/PSL </a:t>
            </a:r>
            <a:r>
              <a:rPr lang="en-US" sz="2800" dirty="0" err="1">
                <a:latin typeface="+mj-lt"/>
              </a:rPr>
              <a:t>PERiLS</a:t>
            </a:r>
            <a:r>
              <a:rPr lang="en-US" sz="2800" dirty="0">
                <a:latin typeface="+mj-lt"/>
              </a:rPr>
              <a:t> site</a:t>
            </a:r>
          </a:p>
        </p:txBody>
      </p:sp>
      <p:sp>
        <p:nvSpPr>
          <p:cNvPr id="8" name="TextBox 7">
            <a:extLst>
              <a:ext uri="{FF2B5EF4-FFF2-40B4-BE49-F238E27FC236}">
                <a16:creationId xmlns:a16="http://schemas.microsoft.com/office/drawing/2014/main" id="{8CD69998-1848-40B7-BB79-790595EDE79C}"/>
              </a:ext>
            </a:extLst>
          </p:cNvPr>
          <p:cNvSpPr txBox="1"/>
          <p:nvPr/>
        </p:nvSpPr>
        <p:spPr>
          <a:xfrm>
            <a:off x="7768623" y="6040112"/>
            <a:ext cx="2750753" cy="369332"/>
          </a:xfrm>
          <a:prstGeom prst="rect">
            <a:avLst/>
          </a:prstGeom>
          <a:noFill/>
        </p:spPr>
        <p:txBody>
          <a:bodyPr wrap="none" rtlCol="0">
            <a:spAutoFit/>
          </a:bodyPr>
          <a:lstStyle/>
          <a:p>
            <a:r>
              <a:rPr lang="en-US" dirty="0"/>
              <a:t>Infrared Spectrometer (IRS)</a:t>
            </a:r>
          </a:p>
        </p:txBody>
      </p:sp>
    </p:spTree>
    <p:extLst>
      <p:ext uri="{BB962C8B-B14F-4D97-AF65-F5344CB8AC3E}">
        <p14:creationId xmlns:p14="http://schemas.microsoft.com/office/powerpoint/2010/main" val="3135074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1187-EE99-62FD-6606-69FD05033510}"/>
              </a:ext>
            </a:extLst>
          </p:cNvPr>
          <p:cNvSpPr>
            <a:spLocks noGrp="1"/>
          </p:cNvSpPr>
          <p:nvPr>
            <p:ph type="title"/>
          </p:nvPr>
        </p:nvSpPr>
        <p:spPr>
          <a:xfrm>
            <a:off x="360783" y="66172"/>
            <a:ext cx="10515600" cy="987718"/>
          </a:xfrm>
        </p:spPr>
        <p:txBody>
          <a:bodyPr>
            <a:normAutofit/>
          </a:bodyPr>
          <a:lstStyle/>
          <a:p>
            <a:r>
              <a:rPr lang="en-US" sz="3400" dirty="0"/>
              <a:t>Optimal estimation physical retrieval </a:t>
            </a:r>
            <a:r>
              <a:rPr lang="en-US" sz="3400" dirty="0" err="1"/>
              <a:t>TROPoe</a:t>
            </a:r>
            <a:endParaRPr lang="en-US" sz="3400" dirty="0"/>
          </a:p>
        </p:txBody>
      </p:sp>
      <p:sp>
        <p:nvSpPr>
          <p:cNvPr id="4" name="Slide Number Placeholder 3">
            <a:extLst>
              <a:ext uri="{FF2B5EF4-FFF2-40B4-BE49-F238E27FC236}">
                <a16:creationId xmlns:a16="http://schemas.microsoft.com/office/drawing/2014/main" id="{1406CD14-7AB4-1740-1F8B-340255567151}"/>
              </a:ext>
            </a:extLst>
          </p:cNvPr>
          <p:cNvSpPr>
            <a:spLocks noGrp="1"/>
          </p:cNvSpPr>
          <p:nvPr>
            <p:ph type="sldNum" sz="quarter" idx="12"/>
          </p:nvPr>
        </p:nvSpPr>
        <p:spPr/>
        <p:txBody>
          <a:bodyPr/>
          <a:lstStyle/>
          <a:p>
            <a:fld id="{DF9CFB55-B87C-E543-B83E-E3195F4C1A22}" type="slidenum">
              <a:rPr lang="en-US" smtClean="0"/>
              <a:t>4</a:t>
            </a:fld>
            <a:endParaRPr lang="en-US"/>
          </a:p>
        </p:txBody>
      </p:sp>
      <p:sp>
        <p:nvSpPr>
          <p:cNvPr id="5" name="Content Placeholder 2">
            <a:extLst>
              <a:ext uri="{FF2B5EF4-FFF2-40B4-BE49-F238E27FC236}">
                <a16:creationId xmlns:a16="http://schemas.microsoft.com/office/drawing/2014/main" id="{EB7A8465-29D2-FB39-C718-19C1C42188B0}"/>
              </a:ext>
            </a:extLst>
          </p:cNvPr>
          <p:cNvSpPr>
            <a:spLocks noGrp="1"/>
          </p:cNvSpPr>
          <p:nvPr>
            <p:ph idx="1"/>
          </p:nvPr>
        </p:nvSpPr>
        <p:spPr>
          <a:xfrm>
            <a:off x="236377" y="1053889"/>
            <a:ext cx="11594840" cy="4970591"/>
          </a:xfrm>
          <a:solidFill>
            <a:schemeClr val="bg2"/>
          </a:solidFill>
        </p:spPr>
        <p:txBody>
          <a:bodyPr wrap="square">
            <a:spAutoFit/>
          </a:bodyPr>
          <a:lstStyle/>
          <a:p>
            <a:r>
              <a:rPr lang="en-US" sz="1700" dirty="0"/>
              <a:t>Based on </a:t>
            </a:r>
            <a:r>
              <a:rPr lang="en-US" sz="1700" dirty="0" err="1"/>
              <a:t>AERIoe</a:t>
            </a:r>
            <a:r>
              <a:rPr lang="en-US" sz="1700" dirty="0"/>
              <a:t> (Turner and </a:t>
            </a:r>
            <a:r>
              <a:rPr lang="en-US" sz="1700" dirty="0" err="1"/>
              <a:t>Löhnert</a:t>
            </a:r>
            <a:r>
              <a:rPr lang="en-US" sz="1700" dirty="0"/>
              <a:t>, 2014, Turner and Blumberg, 2019, Turner and </a:t>
            </a:r>
            <a:r>
              <a:rPr lang="en-US" sz="1700" dirty="0" err="1"/>
              <a:t>Löhnert</a:t>
            </a:r>
            <a:r>
              <a:rPr lang="en-US" sz="1700" dirty="0"/>
              <a:t>, 2021)</a:t>
            </a:r>
          </a:p>
          <a:p>
            <a:endParaRPr lang="en-US" sz="1700" dirty="0"/>
          </a:p>
          <a:p>
            <a:r>
              <a:rPr lang="en-US" sz="1700" dirty="0"/>
              <a:t>Three ingredients:</a:t>
            </a:r>
          </a:p>
          <a:p>
            <a:pPr lvl="1"/>
            <a:r>
              <a:rPr lang="en-US" sz="1700" dirty="0"/>
              <a:t>Observations:</a:t>
            </a:r>
            <a:r>
              <a:rPr lang="en-US" sz="1300" dirty="0"/>
              <a:t> </a:t>
            </a:r>
            <a:r>
              <a:rPr lang="en-US" sz="1700" dirty="0"/>
              <a:t>(IRS and/or MWR irradiances ) + ( Optional </a:t>
            </a:r>
            <a:r>
              <a:rPr lang="en-US" sz="1700" dirty="0" err="1"/>
              <a:t>T&amp;q</a:t>
            </a:r>
            <a:r>
              <a:rPr lang="en-US" sz="1700" dirty="0"/>
              <a:t> from RASS, aircraft, UAS, radiosondes, surface met, models) </a:t>
            </a:r>
          </a:p>
          <a:p>
            <a:pPr lvl="1"/>
            <a:r>
              <a:rPr lang="en-US" sz="1700" dirty="0"/>
              <a:t>Prior </a:t>
            </a:r>
            <a:r>
              <a:rPr lang="en-US" sz="1700" b="1" i="1" dirty="0" err="1"/>
              <a:t>X</a:t>
            </a:r>
            <a:r>
              <a:rPr lang="en-US" sz="1700" b="1" i="1" baseline="-25000" dirty="0" err="1"/>
              <a:t>a</a:t>
            </a:r>
            <a:r>
              <a:rPr lang="en-US" sz="1700" dirty="0"/>
              <a:t> (nearby radiosonde climatology)</a:t>
            </a:r>
          </a:p>
          <a:p>
            <a:pPr lvl="1"/>
            <a:r>
              <a:rPr lang="en-US" sz="1700" dirty="0"/>
              <a:t>Radiative transfer model </a:t>
            </a:r>
            <a:r>
              <a:rPr lang="en-US" sz="1700" i="1" dirty="0"/>
              <a:t>F</a:t>
            </a:r>
            <a:r>
              <a:rPr lang="en-US" sz="1700" dirty="0"/>
              <a:t> (LBLRTM or MONORTM).</a:t>
            </a:r>
          </a:p>
          <a:p>
            <a:pPr marL="457200" lvl="1" indent="0">
              <a:buNone/>
            </a:pPr>
            <a:r>
              <a:rPr lang="en-US" sz="1700" dirty="0"/>
              <a:t> -&gt; optimal state vector</a:t>
            </a:r>
            <a:r>
              <a:rPr lang="en-US" sz="1700" b="1" i="1" dirty="0"/>
              <a:t> X:</a:t>
            </a:r>
            <a:r>
              <a:rPr lang="en-US" sz="1700" dirty="0"/>
              <a:t> T(z), q(z), LWP</a:t>
            </a:r>
          </a:p>
          <a:p>
            <a:pPr marL="457200" lvl="1" indent="0">
              <a:buNone/>
            </a:pPr>
            <a:endParaRPr lang="en-US" sz="1700" dirty="0"/>
          </a:p>
          <a:p>
            <a:r>
              <a:rPr lang="en-US" sz="1700" dirty="0"/>
              <a:t>The state vector at the </a:t>
            </a:r>
            <a:r>
              <a:rPr lang="en-US" sz="1700" i="1" dirty="0"/>
              <a:t>n+1</a:t>
            </a:r>
            <a:r>
              <a:rPr lang="en-US" sz="1700" dirty="0"/>
              <a:t> iteration is computed as:</a:t>
            </a:r>
          </a:p>
          <a:p>
            <a:pPr marL="0" indent="0">
              <a:buNone/>
            </a:pPr>
            <a:r>
              <a:rPr lang="en-US" sz="1700" dirty="0"/>
              <a:t> </a:t>
            </a:r>
          </a:p>
          <a:p>
            <a:pPr marL="0" indent="0">
              <a:buNone/>
            </a:pPr>
            <a:endParaRPr lang="en-US" sz="1700" dirty="0"/>
          </a:p>
          <a:p>
            <a:pPr marL="0" indent="0">
              <a:buNone/>
            </a:pPr>
            <a:r>
              <a:rPr lang="en-US" sz="1700" dirty="0"/>
              <a:t>	where </a:t>
            </a:r>
            <a:r>
              <a:rPr lang="en-US" sz="1700" i="1" dirty="0"/>
              <a:t>K</a:t>
            </a:r>
            <a:r>
              <a:rPr lang="en-US" sz="1700" dirty="0"/>
              <a:t> is the Jacobian of </a:t>
            </a:r>
            <a:r>
              <a:rPr lang="en-US" sz="1700" i="1" dirty="0"/>
              <a:t>F</a:t>
            </a:r>
            <a:r>
              <a:rPr lang="en-US" sz="1700" dirty="0"/>
              <a:t>, </a:t>
            </a:r>
            <a:r>
              <a:rPr lang="en-US" sz="1700" b="1" i="1" dirty="0"/>
              <a:t>S</a:t>
            </a:r>
            <a:r>
              <a:rPr lang="en-US" sz="1700" b="1" i="1" baseline="-25000" dirty="0"/>
              <a:t>a</a:t>
            </a:r>
            <a:r>
              <a:rPr lang="en-US" sz="1700" dirty="0"/>
              <a:t> is the covariance matrix of the prior, </a:t>
            </a:r>
            <a:r>
              <a:rPr lang="en-US" sz="1700" b="1" i="1" dirty="0"/>
              <a:t>Y</a:t>
            </a:r>
            <a:r>
              <a:rPr lang="en-US" sz="1700" dirty="0"/>
              <a:t> is the observation vector, and </a:t>
            </a:r>
            <a:r>
              <a:rPr lang="en-US" sz="1700" b="1" i="1" dirty="0"/>
              <a:t>S</a:t>
            </a:r>
            <a:r>
              <a:rPr lang="el-GR" sz="1700" b="1" i="1" baseline="-25000" dirty="0"/>
              <a:t>ϵ</a:t>
            </a:r>
            <a:r>
              <a:rPr lang="el-GR" sz="1700" dirty="0"/>
              <a:t> </a:t>
            </a:r>
            <a:r>
              <a:rPr lang="en-US" sz="1700" dirty="0"/>
              <a:t>denotes the          	observation error covariance matrix.</a:t>
            </a:r>
          </a:p>
          <a:p>
            <a:pPr marL="0" indent="0">
              <a:buNone/>
            </a:pPr>
            <a:endParaRPr lang="en-US" sz="1700" dirty="0"/>
          </a:p>
          <a:p>
            <a:r>
              <a:rPr lang="en-US" sz="1700" dirty="0"/>
              <a:t>Monthly priors are computed for each site recentered using daily average of near-surface water vapor mixing ratio. </a:t>
            </a:r>
          </a:p>
        </p:txBody>
      </p:sp>
      <p:pic>
        <p:nvPicPr>
          <p:cNvPr id="6" name="Picture 5">
            <a:extLst>
              <a:ext uri="{FF2B5EF4-FFF2-40B4-BE49-F238E27FC236}">
                <a16:creationId xmlns:a16="http://schemas.microsoft.com/office/drawing/2014/main" id="{DF72A78C-6035-6704-97CF-66C84B544635}"/>
              </a:ext>
            </a:extLst>
          </p:cNvPr>
          <p:cNvPicPr>
            <a:picLocks noChangeAspect="1"/>
          </p:cNvPicPr>
          <p:nvPr/>
        </p:nvPicPr>
        <p:blipFill>
          <a:blip r:embed="rId3"/>
          <a:stretch>
            <a:fillRect/>
          </a:stretch>
        </p:blipFill>
        <p:spPr>
          <a:xfrm>
            <a:off x="1189075" y="4078553"/>
            <a:ext cx="7772400" cy="477566"/>
          </a:xfrm>
          <a:prstGeom prst="rect">
            <a:avLst/>
          </a:prstGeom>
        </p:spPr>
      </p:pic>
    </p:spTree>
    <p:extLst>
      <p:ext uri="{BB962C8B-B14F-4D97-AF65-F5344CB8AC3E}">
        <p14:creationId xmlns:p14="http://schemas.microsoft.com/office/powerpoint/2010/main" val="1767135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BF7C-1512-0C88-1E50-5F73C12535CC}"/>
              </a:ext>
            </a:extLst>
          </p:cNvPr>
          <p:cNvSpPr>
            <a:spLocks noGrp="1"/>
          </p:cNvSpPr>
          <p:nvPr>
            <p:ph type="title"/>
          </p:nvPr>
        </p:nvSpPr>
        <p:spPr>
          <a:xfrm>
            <a:off x="719417" y="-12748"/>
            <a:ext cx="10515600" cy="857858"/>
          </a:xfrm>
        </p:spPr>
        <p:txBody>
          <a:bodyPr>
            <a:normAutofit/>
          </a:bodyPr>
          <a:lstStyle/>
          <a:p>
            <a:r>
              <a:rPr lang="en-US" sz="3400" dirty="0"/>
              <a:t>Example of IRS retrieved thermodynamic profiles</a:t>
            </a:r>
          </a:p>
        </p:txBody>
      </p:sp>
      <p:sp>
        <p:nvSpPr>
          <p:cNvPr id="4" name="Slide Number Placeholder 3">
            <a:extLst>
              <a:ext uri="{FF2B5EF4-FFF2-40B4-BE49-F238E27FC236}">
                <a16:creationId xmlns:a16="http://schemas.microsoft.com/office/drawing/2014/main" id="{23AC1B7C-24D5-23F6-EC4C-7250053E827A}"/>
              </a:ext>
            </a:extLst>
          </p:cNvPr>
          <p:cNvSpPr>
            <a:spLocks noGrp="1"/>
          </p:cNvSpPr>
          <p:nvPr>
            <p:ph type="sldNum" sz="quarter" idx="12"/>
          </p:nvPr>
        </p:nvSpPr>
        <p:spPr/>
        <p:txBody>
          <a:bodyPr/>
          <a:lstStyle/>
          <a:p>
            <a:fld id="{DF9CFB55-B87C-E543-B83E-E3195F4C1A22}" type="slidenum">
              <a:rPr lang="en-US" smtClean="0"/>
              <a:pPr/>
              <a:t>5</a:t>
            </a:fld>
            <a:endParaRPr lang="en-US" dirty="0"/>
          </a:p>
        </p:txBody>
      </p:sp>
      <p:pic>
        <p:nvPicPr>
          <p:cNvPr id="10" name="Picture 9">
            <a:extLst>
              <a:ext uri="{FF2B5EF4-FFF2-40B4-BE49-F238E27FC236}">
                <a16:creationId xmlns:a16="http://schemas.microsoft.com/office/drawing/2014/main" id="{4B36E0AC-339A-D21D-A6F2-3917B9541595}"/>
              </a:ext>
            </a:extLst>
          </p:cNvPr>
          <p:cNvPicPr>
            <a:picLocks/>
          </p:cNvPicPr>
          <p:nvPr/>
        </p:nvPicPr>
        <p:blipFill>
          <a:blip r:embed="rId3"/>
          <a:stretch>
            <a:fillRect/>
          </a:stretch>
        </p:blipFill>
        <p:spPr>
          <a:xfrm>
            <a:off x="6016752" y="1134562"/>
            <a:ext cx="6178296" cy="1737360"/>
          </a:xfrm>
          <a:prstGeom prst="rect">
            <a:avLst/>
          </a:prstGeom>
        </p:spPr>
      </p:pic>
      <p:pic>
        <p:nvPicPr>
          <p:cNvPr id="11" name="Picture 10">
            <a:extLst>
              <a:ext uri="{FF2B5EF4-FFF2-40B4-BE49-F238E27FC236}">
                <a16:creationId xmlns:a16="http://schemas.microsoft.com/office/drawing/2014/main" id="{048F10F1-7C62-D111-50B0-D9C9C75F02D3}"/>
              </a:ext>
            </a:extLst>
          </p:cNvPr>
          <p:cNvPicPr>
            <a:picLocks/>
          </p:cNvPicPr>
          <p:nvPr/>
        </p:nvPicPr>
        <p:blipFill>
          <a:blip r:embed="rId4"/>
          <a:stretch>
            <a:fillRect/>
          </a:stretch>
        </p:blipFill>
        <p:spPr>
          <a:xfrm>
            <a:off x="-6096" y="1133279"/>
            <a:ext cx="6178296" cy="1737360"/>
          </a:xfrm>
          <a:prstGeom prst="rect">
            <a:avLst/>
          </a:prstGeom>
        </p:spPr>
      </p:pic>
      <p:sp>
        <p:nvSpPr>
          <p:cNvPr id="23" name="TextBox 22">
            <a:extLst>
              <a:ext uri="{FF2B5EF4-FFF2-40B4-BE49-F238E27FC236}">
                <a16:creationId xmlns:a16="http://schemas.microsoft.com/office/drawing/2014/main" id="{2649085F-EBB5-8801-654E-F62937177F85}"/>
              </a:ext>
            </a:extLst>
          </p:cNvPr>
          <p:cNvSpPr txBox="1"/>
          <p:nvPr/>
        </p:nvSpPr>
        <p:spPr>
          <a:xfrm>
            <a:off x="8771167" y="788057"/>
            <a:ext cx="1664430" cy="369332"/>
          </a:xfrm>
          <a:prstGeom prst="rect">
            <a:avLst/>
          </a:prstGeom>
          <a:noFill/>
        </p:spPr>
        <p:txBody>
          <a:bodyPr wrap="none" rtlCol="0">
            <a:spAutoFit/>
          </a:bodyPr>
          <a:lstStyle/>
          <a:p>
            <a:r>
              <a:rPr lang="en-US" dirty="0"/>
              <a:t>RS launch times</a:t>
            </a:r>
          </a:p>
        </p:txBody>
      </p:sp>
      <p:grpSp>
        <p:nvGrpSpPr>
          <p:cNvPr id="29" name="Group 28">
            <a:extLst>
              <a:ext uri="{FF2B5EF4-FFF2-40B4-BE49-F238E27FC236}">
                <a16:creationId xmlns:a16="http://schemas.microsoft.com/office/drawing/2014/main" id="{B495052A-79D1-9AEF-66D5-42C2DB4A8C82}"/>
              </a:ext>
            </a:extLst>
          </p:cNvPr>
          <p:cNvGrpSpPr/>
          <p:nvPr/>
        </p:nvGrpSpPr>
        <p:grpSpPr>
          <a:xfrm>
            <a:off x="4302472" y="1096419"/>
            <a:ext cx="7737128" cy="5257889"/>
            <a:chOff x="4287012" y="872669"/>
            <a:chExt cx="7737128" cy="5257889"/>
          </a:xfrm>
        </p:grpSpPr>
        <p:cxnSp>
          <p:nvCxnSpPr>
            <p:cNvPr id="15" name="Straight Connector 14">
              <a:extLst>
                <a:ext uri="{FF2B5EF4-FFF2-40B4-BE49-F238E27FC236}">
                  <a16:creationId xmlns:a16="http://schemas.microsoft.com/office/drawing/2014/main" id="{5A52261C-685A-0BDF-F0B9-DA5FB541DDCA}"/>
                </a:ext>
              </a:extLst>
            </p:cNvPr>
            <p:cNvCxnSpPr>
              <a:cxnSpLocks/>
            </p:cNvCxnSpPr>
            <p:nvPr/>
          </p:nvCxnSpPr>
          <p:spPr>
            <a:xfrm>
              <a:off x="4287012" y="879649"/>
              <a:ext cx="0" cy="1559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606974-3757-1DEE-8E90-0419DA992C3E}"/>
                </a:ext>
              </a:extLst>
            </p:cNvPr>
            <p:cNvCxnSpPr>
              <a:cxnSpLocks/>
            </p:cNvCxnSpPr>
            <p:nvPr/>
          </p:nvCxnSpPr>
          <p:spPr>
            <a:xfrm>
              <a:off x="10328148" y="872669"/>
              <a:ext cx="0" cy="1559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9984DEBC-BE3F-E012-FB71-71756250D6A5}"/>
                </a:ext>
              </a:extLst>
            </p:cNvPr>
            <p:cNvPicPr>
              <a:picLocks noChangeAspect="1"/>
            </p:cNvPicPr>
            <p:nvPr/>
          </p:nvPicPr>
          <p:blipFill>
            <a:blip r:embed="rId5"/>
            <a:stretch>
              <a:fillRect/>
            </a:stretch>
          </p:blipFill>
          <p:spPr>
            <a:xfrm>
              <a:off x="6201578" y="3021598"/>
              <a:ext cx="5822562" cy="3108960"/>
            </a:xfrm>
            <a:prstGeom prst="rect">
              <a:avLst/>
            </a:prstGeom>
          </p:spPr>
        </p:pic>
      </p:grpSp>
      <p:grpSp>
        <p:nvGrpSpPr>
          <p:cNvPr id="28" name="Group 27">
            <a:extLst>
              <a:ext uri="{FF2B5EF4-FFF2-40B4-BE49-F238E27FC236}">
                <a16:creationId xmlns:a16="http://schemas.microsoft.com/office/drawing/2014/main" id="{6C875BDE-73F5-C4E9-F29A-130668586D10}"/>
              </a:ext>
            </a:extLst>
          </p:cNvPr>
          <p:cNvGrpSpPr/>
          <p:nvPr/>
        </p:nvGrpSpPr>
        <p:grpSpPr>
          <a:xfrm>
            <a:off x="234712" y="1110343"/>
            <a:ext cx="8753856" cy="5243965"/>
            <a:chOff x="260604" y="837769"/>
            <a:chExt cx="8753856" cy="5243965"/>
          </a:xfrm>
        </p:grpSpPr>
        <p:cxnSp>
          <p:nvCxnSpPr>
            <p:cNvPr id="13" name="Straight Connector 12">
              <a:extLst>
                <a:ext uri="{FF2B5EF4-FFF2-40B4-BE49-F238E27FC236}">
                  <a16:creationId xmlns:a16="http://schemas.microsoft.com/office/drawing/2014/main" id="{EC09C17B-C94C-21CE-B366-BFC6F25046C6}"/>
                </a:ext>
              </a:extLst>
            </p:cNvPr>
            <p:cNvCxnSpPr>
              <a:cxnSpLocks/>
            </p:cNvCxnSpPr>
            <p:nvPr/>
          </p:nvCxnSpPr>
          <p:spPr>
            <a:xfrm>
              <a:off x="2973324" y="851729"/>
              <a:ext cx="0" cy="1559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BA999AC-9ACB-D2C0-65F0-598CA9AA29CA}"/>
                </a:ext>
              </a:extLst>
            </p:cNvPr>
            <p:cNvCxnSpPr>
              <a:cxnSpLocks/>
            </p:cNvCxnSpPr>
            <p:nvPr/>
          </p:nvCxnSpPr>
          <p:spPr>
            <a:xfrm>
              <a:off x="9014460" y="837769"/>
              <a:ext cx="0" cy="1559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471DE3FA-6FC6-D49B-FECD-EEF7FE6894FC}"/>
                </a:ext>
              </a:extLst>
            </p:cNvPr>
            <p:cNvPicPr>
              <a:picLocks noChangeAspect="1"/>
            </p:cNvPicPr>
            <p:nvPr/>
          </p:nvPicPr>
          <p:blipFill>
            <a:blip r:embed="rId6"/>
            <a:stretch>
              <a:fillRect/>
            </a:stretch>
          </p:blipFill>
          <p:spPr>
            <a:xfrm>
              <a:off x="260604" y="2972774"/>
              <a:ext cx="5822563" cy="3108960"/>
            </a:xfrm>
            <a:prstGeom prst="rect">
              <a:avLst/>
            </a:prstGeom>
          </p:spPr>
        </p:pic>
        <p:sp>
          <p:nvSpPr>
            <p:cNvPr id="26" name="TextBox 25">
              <a:extLst>
                <a:ext uri="{FF2B5EF4-FFF2-40B4-BE49-F238E27FC236}">
                  <a16:creationId xmlns:a16="http://schemas.microsoft.com/office/drawing/2014/main" id="{76F5AD67-D563-B128-62A2-417BD642AEE2}"/>
                </a:ext>
              </a:extLst>
            </p:cNvPr>
            <p:cNvSpPr txBox="1"/>
            <p:nvPr/>
          </p:nvSpPr>
          <p:spPr>
            <a:xfrm>
              <a:off x="1911096" y="2742140"/>
              <a:ext cx="2434641" cy="369332"/>
            </a:xfrm>
            <a:prstGeom prst="rect">
              <a:avLst/>
            </a:prstGeom>
            <a:noFill/>
          </p:spPr>
          <p:txBody>
            <a:bodyPr wrap="none" rtlCol="0">
              <a:spAutoFit/>
            </a:bodyPr>
            <a:lstStyle/>
            <a:p>
              <a:r>
                <a:rPr lang="en-US" dirty="0"/>
                <a:t>Strong surface inversion</a:t>
              </a:r>
            </a:p>
          </p:txBody>
        </p:sp>
      </p:grpSp>
      <p:sp>
        <p:nvSpPr>
          <p:cNvPr id="27" name="TextBox 26">
            <a:extLst>
              <a:ext uri="{FF2B5EF4-FFF2-40B4-BE49-F238E27FC236}">
                <a16:creationId xmlns:a16="http://schemas.microsoft.com/office/drawing/2014/main" id="{DFADDC0C-0FDC-8AC8-36F9-B5E18CB20DA1}"/>
              </a:ext>
            </a:extLst>
          </p:cNvPr>
          <p:cNvSpPr txBox="1"/>
          <p:nvPr/>
        </p:nvSpPr>
        <p:spPr>
          <a:xfrm>
            <a:off x="8007096" y="2790760"/>
            <a:ext cx="2677464" cy="369332"/>
          </a:xfrm>
          <a:prstGeom prst="rect">
            <a:avLst/>
          </a:prstGeom>
          <a:noFill/>
        </p:spPr>
        <p:txBody>
          <a:bodyPr wrap="none" rtlCol="0">
            <a:spAutoFit/>
          </a:bodyPr>
          <a:lstStyle/>
          <a:p>
            <a:r>
              <a:rPr lang="en-US" dirty="0"/>
              <a:t>Convective boundary layer</a:t>
            </a:r>
          </a:p>
        </p:txBody>
      </p:sp>
      <p:sp>
        <p:nvSpPr>
          <p:cNvPr id="3" name="Rectangle 2">
            <a:extLst>
              <a:ext uri="{FF2B5EF4-FFF2-40B4-BE49-F238E27FC236}">
                <a16:creationId xmlns:a16="http://schemas.microsoft.com/office/drawing/2014/main" id="{323258F4-9128-465C-B925-1A8D36D883ED}"/>
              </a:ext>
            </a:extLst>
          </p:cNvPr>
          <p:cNvSpPr/>
          <p:nvPr/>
        </p:nvSpPr>
        <p:spPr>
          <a:xfrm>
            <a:off x="5977217" y="3244334"/>
            <a:ext cx="237566" cy="369332"/>
          </a:xfrm>
          <a:prstGeom prst="rect">
            <a:avLst/>
          </a:prstGeom>
        </p:spPr>
        <p:txBody>
          <a:bodyPr wrap="none">
            <a:spAutoFit/>
          </a:bodyPr>
          <a:lstStyle/>
          <a:p>
            <a:r>
              <a:rPr lang="en-US" dirty="0"/>
              <a:t> </a:t>
            </a:r>
          </a:p>
        </p:txBody>
      </p:sp>
      <p:sp>
        <p:nvSpPr>
          <p:cNvPr id="18" name="TextBox 17">
            <a:extLst>
              <a:ext uri="{FF2B5EF4-FFF2-40B4-BE49-F238E27FC236}">
                <a16:creationId xmlns:a16="http://schemas.microsoft.com/office/drawing/2014/main" id="{3B00F53E-4E69-41CB-A7EF-689D9F4A95FD}"/>
              </a:ext>
            </a:extLst>
          </p:cNvPr>
          <p:cNvSpPr txBox="1"/>
          <p:nvPr/>
        </p:nvSpPr>
        <p:spPr>
          <a:xfrm>
            <a:off x="5036456" y="6327706"/>
            <a:ext cx="3489994" cy="461665"/>
          </a:xfrm>
          <a:prstGeom prst="rect">
            <a:avLst/>
          </a:prstGeom>
          <a:noFill/>
        </p:spPr>
        <p:txBody>
          <a:bodyPr wrap="none" rtlCol="0">
            <a:spAutoFit/>
          </a:bodyPr>
          <a:lstStyle/>
          <a:p>
            <a:r>
              <a:rPr lang="en-US" sz="2400" dirty="0"/>
              <a:t>IRS time resolution: 5 min</a:t>
            </a:r>
          </a:p>
        </p:txBody>
      </p:sp>
    </p:spTree>
    <p:extLst>
      <p:ext uri="{BB962C8B-B14F-4D97-AF65-F5344CB8AC3E}">
        <p14:creationId xmlns:p14="http://schemas.microsoft.com/office/powerpoint/2010/main" val="1658557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1187-EE99-62FD-6606-69FD05033510}"/>
              </a:ext>
            </a:extLst>
          </p:cNvPr>
          <p:cNvSpPr>
            <a:spLocks noGrp="1"/>
          </p:cNvSpPr>
          <p:nvPr>
            <p:ph type="title"/>
          </p:nvPr>
        </p:nvSpPr>
        <p:spPr>
          <a:xfrm>
            <a:off x="621815" y="0"/>
            <a:ext cx="10515600" cy="1012068"/>
          </a:xfrm>
        </p:spPr>
        <p:txBody>
          <a:bodyPr>
            <a:normAutofit/>
          </a:bodyPr>
          <a:lstStyle/>
          <a:p>
            <a:r>
              <a:rPr lang="en-US" sz="3400" dirty="0"/>
              <a:t>Issues with past </a:t>
            </a:r>
            <a:r>
              <a:rPr lang="en-US" sz="3400" dirty="0" err="1"/>
              <a:t>TROPoe</a:t>
            </a:r>
            <a:r>
              <a:rPr lang="en-US" sz="3400" dirty="0"/>
              <a:t> configurations </a:t>
            </a:r>
          </a:p>
        </p:txBody>
      </p:sp>
      <p:sp>
        <p:nvSpPr>
          <p:cNvPr id="4" name="Slide Number Placeholder 3">
            <a:extLst>
              <a:ext uri="{FF2B5EF4-FFF2-40B4-BE49-F238E27FC236}">
                <a16:creationId xmlns:a16="http://schemas.microsoft.com/office/drawing/2014/main" id="{1406CD14-7AB4-1740-1F8B-340255567151}"/>
              </a:ext>
            </a:extLst>
          </p:cNvPr>
          <p:cNvSpPr>
            <a:spLocks noGrp="1"/>
          </p:cNvSpPr>
          <p:nvPr>
            <p:ph type="sldNum" sz="quarter" idx="12"/>
          </p:nvPr>
        </p:nvSpPr>
        <p:spPr/>
        <p:txBody>
          <a:bodyPr/>
          <a:lstStyle/>
          <a:p>
            <a:fld id="{DF9CFB55-B87C-E543-B83E-E3195F4C1A22}" type="slidenum">
              <a:rPr lang="en-US" smtClean="0"/>
              <a:t>6</a:t>
            </a:fld>
            <a:endParaRPr lang="en-US"/>
          </a:p>
        </p:txBody>
      </p:sp>
      <p:sp>
        <p:nvSpPr>
          <p:cNvPr id="5" name="Content Placeholder 2">
            <a:extLst>
              <a:ext uri="{FF2B5EF4-FFF2-40B4-BE49-F238E27FC236}">
                <a16:creationId xmlns:a16="http://schemas.microsoft.com/office/drawing/2014/main" id="{25F61858-34C2-228C-A2B6-80863ACDB9D1}"/>
              </a:ext>
            </a:extLst>
          </p:cNvPr>
          <p:cNvSpPr>
            <a:spLocks noGrp="1"/>
          </p:cNvSpPr>
          <p:nvPr>
            <p:ph idx="1"/>
          </p:nvPr>
        </p:nvSpPr>
        <p:spPr>
          <a:xfrm>
            <a:off x="167233" y="1012067"/>
            <a:ext cx="11775624" cy="1797393"/>
          </a:xfrm>
          <a:solidFill>
            <a:schemeClr val="bg2"/>
          </a:solidFill>
        </p:spPr>
        <p:txBody>
          <a:bodyPr wrap="square">
            <a:noAutofit/>
          </a:bodyPr>
          <a:lstStyle/>
          <a:p>
            <a:pPr marL="457200" indent="-457200">
              <a:buFont typeface="+mj-lt"/>
              <a:buAutoNum type="arabicPeriod"/>
            </a:pPr>
            <a:r>
              <a:rPr lang="en-US" sz="2000" dirty="0"/>
              <a:t>Overfitting of profiles for IRS-based retrievals</a:t>
            </a:r>
          </a:p>
          <a:p>
            <a:pPr lvl="1"/>
            <a:r>
              <a:rPr lang="en-US" sz="1400" dirty="0" err="1"/>
              <a:t>TROPoe</a:t>
            </a:r>
            <a:r>
              <a:rPr lang="en-US" sz="1400" dirty="0"/>
              <a:t> may not converge because it is overly constrained.</a:t>
            </a:r>
          </a:p>
          <a:p>
            <a:pPr lvl="1"/>
            <a:r>
              <a:rPr lang="en-US" sz="1400" dirty="0"/>
              <a:t>Constraint comes because uncertainty of forward model is currently not included due to computational limitations. Instead radiance uncertainty is inflated to compensate for this (Turner and Blumberg 2019). </a:t>
            </a:r>
          </a:p>
          <a:p>
            <a:pPr lvl="1"/>
            <a:r>
              <a:rPr lang="en-US" sz="1400" b="1" dirty="0"/>
              <a:t>But even inflation of uncertainties </a:t>
            </a:r>
            <a:r>
              <a:rPr lang="en-US" sz="1400" dirty="0"/>
              <a:t>may not be sufficient to prevent overfitting and lack of convergence</a:t>
            </a:r>
          </a:p>
          <a:p>
            <a:pPr marL="457200" lvl="1" indent="0">
              <a:buNone/>
            </a:pPr>
            <a:r>
              <a:rPr lang="en-US" sz="1400" b="1" dirty="0">
                <a:sym typeface="Wingdings" pitchFamily="2" charset="2"/>
              </a:rPr>
              <a:t> </a:t>
            </a:r>
            <a:r>
              <a:rPr lang="en-US" sz="1400" b="1" dirty="0"/>
              <a:t>Implement default minimum noise level for radiance uncertainty</a:t>
            </a:r>
          </a:p>
          <a:p>
            <a:pPr marL="457200" lvl="1" indent="0">
              <a:buNone/>
            </a:pPr>
            <a:endParaRPr lang="en-US" sz="1400" dirty="0"/>
          </a:p>
          <a:p>
            <a:pPr marL="457200" lvl="1" indent="0">
              <a:buNone/>
            </a:pPr>
            <a:endParaRPr lang="en-US" sz="1400" dirty="0"/>
          </a:p>
        </p:txBody>
      </p:sp>
      <p:sp>
        <p:nvSpPr>
          <p:cNvPr id="3" name="Content Placeholder 2">
            <a:extLst>
              <a:ext uri="{FF2B5EF4-FFF2-40B4-BE49-F238E27FC236}">
                <a16:creationId xmlns:a16="http://schemas.microsoft.com/office/drawing/2014/main" id="{0DE615BA-9505-E1E2-71D8-CF016EF13042}"/>
              </a:ext>
            </a:extLst>
          </p:cNvPr>
          <p:cNvSpPr txBox="1">
            <a:spLocks/>
          </p:cNvSpPr>
          <p:nvPr/>
        </p:nvSpPr>
        <p:spPr>
          <a:xfrm>
            <a:off x="167233" y="3053995"/>
            <a:ext cx="11775624" cy="1428624"/>
          </a:xfrm>
          <a:prstGeom prst="rect">
            <a:avLst/>
          </a:prstGeom>
          <a:solidFill>
            <a:schemeClr val="accent4">
              <a:lumMod val="20000"/>
              <a:lumOff val="80000"/>
            </a:schemeClr>
          </a:solidFill>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2"/>
            </a:pPr>
            <a:r>
              <a:rPr lang="en-US" sz="2000" dirty="0"/>
              <a:t>Saturation of IRS water vapor bands in very moist environments</a:t>
            </a:r>
          </a:p>
          <a:p>
            <a:pPr lvl="1"/>
            <a:r>
              <a:rPr lang="en-US" sz="1400" dirty="0" err="1"/>
              <a:t>TROPoe</a:t>
            </a:r>
            <a:r>
              <a:rPr lang="en-US" sz="1400" dirty="0"/>
              <a:t> may not converge because traditional spectral bands used for water vapor can be saturated and contain little information content</a:t>
            </a:r>
          </a:p>
          <a:p>
            <a:pPr marL="457200" lvl="1" indent="0">
              <a:buNone/>
            </a:pPr>
            <a:r>
              <a:rPr lang="en-US" sz="1400" b="1" dirty="0">
                <a:sym typeface="Wingdings" pitchFamily="2" charset="2"/>
              </a:rPr>
              <a:t> Add additional spectral band for water vapor</a:t>
            </a:r>
            <a:endParaRPr lang="en-US" sz="1400" b="1" dirty="0"/>
          </a:p>
          <a:p>
            <a:pPr marL="457200" lvl="1" indent="0">
              <a:buFont typeface="Arial" panose="020B0604020202020204" pitchFamily="34" charset="0"/>
              <a:buNone/>
            </a:pPr>
            <a:endParaRPr lang="en-US" sz="1400" dirty="0"/>
          </a:p>
          <a:p>
            <a:pPr marL="457200" lvl="1" indent="0">
              <a:buFont typeface="Arial" panose="020B0604020202020204" pitchFamily="34" charset="0"/>
              <a:buNone/>
            </a:pPr>
            <a:endParaRPr lang="en-US" sz="1400" dirty="0"/>
          </a:p>
        </p:txBody>
      </p:sp>
      <p:sp>
        <p:nvSpPr>
          <p:cNvPr id="6" name="Content Placeholder 2">
            <a:extLst>
              <a:ext uri="{FF2B5EF4-FFF2-40B4-BE49-F238E27FC236}">
                <a16:creationId xmlns:a16="http://schemas.microsoft.com/office/drawing/2014/main" id="{61CC7E1F-A819-E7D1-9FFF-E791D805BCAF}"/>
              </a:ext>
            </a:extLst>
          </p:cNvPr>
          <p:cNvSpPr txBox="1">
            <a:spLocks/>
          </p:cNvSpPr>
          <p:nvPr/>
        </p:nvSpPr>
        <p:spPr>
          <a:xfrm>
            <a:off x="167233" y="4669370"/>
            <a:ext cx="11775624" cy="1428624"/>
          </a:xfrm>
          <a:prstGeom prst="rect">
            <a:avLst/>
          </a:prstGeom>
          <a:solidFill>
            <a:schemeClr val="accent6">
              <a:lumMod val="20000"/>
              <a:lumOff val="80000"/>
            </a:schemeClr>
          </a:solidFill>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a:t>Temporal consistency of profiles</a:t>
            </a:r>
          </a:p>
          <a:p>
            <a:pPr lvl="1"/>
            <a:r>
              <a:rPr lang="en-US" sz="1400" dirty="0"/>
              <a:t>Every time stamp is processed separately without using any information from previous state of the atmosphere </a:t>
            </a:r>
          </a:p>
          <a:p>
            <a:pPr lvl="1"/>
            <a:r>
              <a:rPr lang="en-US" sz="1400" dirty="0"/>
              <a:t>‘Noisy’ time series hindering analysis of physical processes and diurnal cycles</a:t>
            </a:r>
          </a:p>
          <a:p>
            <a:pPr marL="457200" lvl="1" indent="0">
              <a:buNone/>
            </a:pPr>
            <a:r>
              <a:rPr lang="en-US" sz="1400" b="1" dirty="0">
                <a:sym typeface="Wingdings" pitchFamily="2" charset="2"/>
              </a:rPr>
              <a:t> Include information from previous retrieved thermodynamic profile with inflated uncertainty as input to the retrieval</a:t>
            </a:r>
            <a:endParaRPr lang="en-US" sz="1400" b="1" dirty="0"/>
          </a:p>
          <a:p>
            <a:pPr lvl="1"/>
            <a:endParaRPr lang="en-US" sz="1400" dirty="0"/>
          </a:p>
          <a:p>
            <a:pPr marL="457200" lvl="1" indent="0">
              <a:buFont typeface="Arial" panose="020B0604020202020204" pitchFamily="34" charset="0"/>
              <a:buNone/>
            </a:pPr>
            <a:endParaRPr lang="en-US" sz="1400" dirty="0"/>
          </a:p>
        </p:txBody>
      </p:sp>
    </p:spTree>
    <p:extLst>
      <p:ext uri="{BB962C8B-B14F-4D97-AF65-F5344CB8AC3E}">
        <p14:creationId xmlns:p14="http://schemas.microsoft.com/office/powerpoint/2010/main" val="25973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1187-EE99-62FD-6606-69FD05033510}"/>
              </a:ext>
            </a:extLst>
          </p:cNvPr>
          <p:cNvSpPr>
            <a:spLocks noGrp="1"/>
          </p:cNvSpPr>
          <p:nvPr>
            <p:ph type="title"/>
          </p:nvPr>
        </p:nvSpPr>
        <p:spPr>
          <a:xfrm>
            <a:off x="415213" y="1"/>
            <a:ext cx="10515600" cy="915934"/>
          </a:xfrm>
        </p:spPr>
        <p:txBody>
          <a:bodyPr/>
          <a:lstStyle/>
          <a:p>
            <a:r>
              <a:rPr lang="en-US" sz="3200" dirty="0"/>
              <a:t>1 &amp; 2.  Noise and Saturation of water vapor bands </a:t>
            </a:r>
          </a:p>
        </p:txBody>
      </p:sp>
      <p:sp>
        <p:nvSpPr>
          <p:cNvPr id="4" name="Slide Number Placeholder 3">
            <a:extLst>
              <a:ext uri="{FF2B5EF4-FFF2-40B4-BE49-F238E27FC236}">
                <a16:creationId xmlns:a16="http://schemas.microsoft.com/office/drawing/2014/main" id="{1406CD14-7AB4-1740-1F8B-340255567151}"/>
              </a:ext>
            </a:extLst>
          </p:cNvPr>
          <p:cNvSpPr>
            <a:spLocks noGrp="1"/>
          </p:cNvSpPr>
          <p:nvPr>
            <p:ph type="sldNum" sz="quarter" idx="12"/>
          </p:nvPr>
        </p:nvSpPr>
        <p:spPr/>
        <p:txBody>
          <a:bodyPr/>
          <a:lstStyle/>
          <a:p>
            <a:fld id="{DF9CFB55-B87C-E543-B83E-E3195F4C1A22}" type="slidenum">
              <a:rPr lang="en-US" smtClean="0"/>
              <a:t>7</a:t>
            </a:fld>
            <a:endParaRPr lang="en-US"/>
          </a:p>
        </p:txBody>
      </p:sp>
      <p:pic>
        <p:nvPicPr>
          <p:cNvPr id="3" name="Picture" descr="Figure 3: Time height cross section of water vapor mixing ratio retrieved with the TROPoe configurations (a) CTRL, (b) NOISE, (c) WVBAND, and (d) TROPOEIN and observed by the Raman lidar (e) when smoothed with the Akernel of TROPOEIN and (f) with original vertical resolution at SGP on August 7 2019.">
            <a:extLst>
              <a:ext uri="{FF2B5EF4-FFF2-40B4-BE49-F238E27FC236}">
                <a16:creationId xmlns:a16="http://schemas.microsoft.com/office/drawing/2014/main" id="{9B254417-BA17-9966-9E48-BD0EC24D534C}"/>
              </a:ext>
            </a:extLst>
          </p:cNvPr>
          <p:cNvPicPr>
            <a:picLocks noChangeAspect="1"/>
          </p:cNvPicPr>
          <p:nvPr/>
        </p:nvPicPr>
        <p:blipFill rotWithShape="1">
          <a:blip r:embed="rId3"/>
          <a:srcRect t="-1" b="66609"/>
          <a:stretch/>
        </p:blipFill>
        <p:spPr bwMode="auto">
          <a:xfrm>
            <a:off x="245182" y="941853"/>
            <a:ext cx="5983474" cy="2560320"/>
          </a:xfrm>
          <a:prstGeom prst="rect">
            <a:avLst/>
          </a:prstGeom>
          <a:noFill/>
          <a:ln w="9525">
            <a:noFill/>
            <a:headEnd/>
            <a:tailEnd/>
          </a:ln>
        </p:spPr>
      </p:pic>
      <p:grpSp>
        <p:nvGrpSpPr>
          <p:cNvPr id="6" name="Group 5">
            <a:extLst>
              <a:ext uri="{FF2B5EF4-FFF2-40B4-BE49-F238E27FC236}">
                <a16:creationId xmlns:a16="http://schemas.microsoft.com/office/drawing/2014/main" id="{88F0B288-EDA1-4D55-92FB-82F56C6260D9}"/>
              </a:ext>
            </a:extLst>
          </p:cNvPr>
          <p:cNvGrpSpPr/>
          <p:nvPr/>
        </p:nvGrpSpPr>
        <p:grpSpPr>
          <a:xfrm>
            <a:off x="6474429" y="963729"/>
            <a:ext cx="5622923" cy="2531444"/>
            <a:chOff x="473077" y="3478671"/>
            <a:chExt cx="5622923" cy="2531444"/>
          </a:xfrm>
        </p:grpSpPr>
        <p:pic>
          <p:nvPicPr>
            <p:cNvPr id="11" name="Picture" descr="Figure 1: Spectral radiances as observed by the IRS at SGP on a dry day (April 21 2019) and on a moist day (August 7 2019). Precipitable water vapor (PWV) for each day is given in brackets). Shading indicates bands used in TROPoe with green being primarily sensitive to water vapor, red to temperature, and blue to clouds. The band indicated with WVBAND is the additional band proposed in this work for better retrieval performance in moist environments.">
              <a:extLst>
                <a:ext uri="{FF2B5EF4-FFF2-40B4-BE49-F238E27FC236}">
                  <a16:creationId xmlns:a16="http://schemas.microsoft.com/office/drawing/2014/main" id="{A9213D44-71BD-A08B-A5BF-EE161E128117}"/>
                </a:ext>
              </a:extLst>
            </p:cNvPr>
            <p:cNvPicPr>
              <a:picLocks noChangeAspect="1"/>
            </p:cNvPicPr>
            <p:nvPr/>
          </p:nvPicPr>
          <p:blipFill>
            <a:blip r:embed="rId4"/>
            <a:stretch>
              <a:fillRect/>
            </a:stretch>
          </p:blipFill>
          <p:spPr bwMode="auto">
            <a:xfrm>
              <a:off x="473077" y="3478671"/>
              <a:ext cx="5622923" cy="2531444"/>
            </a:xfrm>
            <a:prstGeom prst="rect">
              <a:avLst/>
            </a:prstGeom>
            <a:noFill/>
            <a:ln w="9525">
              <a:noFill/>
              <a:headEnd/>
              <a:tailEnd/>
            </a:ln>
          </p:spPr>
        </p:pic>
        <p:sp>
          <p:nvSpPr>
            <p:cNvPr id="7" name="Rectangle 6">
              <a:extLst>
                <a:ext uri="{FF2B5EF4-FFF2-40B4-BE49-F238E27FC236}">
                  <a16:creationId xmlns:a16="http://schemas.microsoft.com/office/drawing/2014/main" id="{2A6C80A0-E7E8-41B3-8710-123CF77844A1}"/>
                </a:ext>
              </a:extLst>
            </p:cNvPr>
            <p:cNvSpPr/>
            <p:nvPr/>
          </p:nvSpPr>
          <p:spPr>
            <a:xfrm>
              <a:off x="1808480" y="3824867"/>
              <a:ext cx="447040" cy="9144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8435E13-83B1-487F-96D7-71F6AFA92A1F}"/>
                </a:ext>
              </a:extLst>
            </p:cNvPr>
            <p:cNvSpPr/>
            <p:nvPr/>
          </p:nvSpPr>
          <p:spPr>
            <a:xfrm>
              <a:off x="4645572" y="3612630"/>
              <a:ext cx="178676" cy="185877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43D58FF5-0766-4C65-B98A-5F07C69AC2FD}"/>
              </a:ext>
            </a:extLst>
          </p:cNvPr>
          <p:cNvGrpSpPr/>
          <p:nvPr/>
        </p:nvGrpSpPr>
        <p:grpSpPr>
          <a:xfrm>
            <a:off x="7573766" y="3698328"/>
            <a:ext cx="3006032" cy="3017520"/>
            <a:chOff x="6533242" y="1720513"/>
            <a:chExt cx="3006032" cy="3017520"/>
          </a:xfrm>
        </p:grpSpPr>
        <p:pic>
          <p:nvPicPr>
            <p:cNvPr id="13" name="Picture" descr="Figure 8: Percentage of valid TROPoe thermodynamic profiles for the month-long periods at the SGP, MAO and SMT, (b) Difference in Shannon information content (WVBAND-NOISE) over near-surface water vapor mixing ratio at all sites, (c) histogram of cumulative degree of freedom for signal in water vapor at 3 km for CTRL, (d) histogram of Shannon Information Content for CTRL, and histogram of near-surface water vapor mixing ratio at (e) individual sites for CTRL and (f) for individual configurations at all sites. REMOVE MIXING RATIO HISTOGRAM">
              <a:extLst>
                <a:ext uri="{FF2B5EF4-FFF2-40B4-BE49-F238E27FC236}">
                  <a16:creationId xmlns:a16="http://schemas.microsoft.com/office/drawing/2014/main" id="{99C5F15F-5F5B-42A8-BB69-2E9D3182C147}"/>
                </a:ext>
              </a:extLst>
            </p:cNvPr>
            <p:cNvPicPr>
              <a:picLocks noChangeAspect="1"/>
            </p:cNvPicPr>
            <p:nvPr/>
          </p:nvPicPr>
          <p:blipFill rotWithShape="1">
            <a:blip r:embed="rId5"/>
            <a:srcRect r="73087" b="65360"/>
            <a:stretch/>
          </p:blipFill>
          <p:spPr bwMode="auto">
            <a:xfrm>
              <a:off x="6533242" y="1720513"/>
              <a:ext cx="2894538" cy="3017520"/>
            </a:xfrm>
            <a:prstGeom prst="rect">
              <a:avLst/>
            </a:prstGeom>
            <a:noFill/>
            <a:ln w="9525">
              <a:noFill/>
              <a:headEnd/>
              <a:tailEnd/>
            </a:ln>
          </p:spPr>
        </p:pic>
        <p:pic>
          <p:nvPicPr>
            <p:cNvPr id="14" name="Picture" descr="Figure 8: Percentage of valid TROPoe thermodynamic profiles for the month-long periods at the SGP, MAO and SMT, (b) Difference in Shannon information content (WVBAND-NOISE) over near-surface water vapor mixing ratio at all sites, (c) histogram of cumulative degree of freedom for signal in water vapor at 3 km for CTRL, (d) histogram of Shannon Information Content for CTRL, and histogram of near-surface water vapor mixing ratio at (e) individual sites for CTRL and (f) for individual configurations at all sites. REMOVE MIXING RATIO HISTOGRAM">
              <a:extLst>
                <a:ext uri="{FF2B5EF4-FFF2-40B4-BE49-F238E27FC236}">
                  <a16:creationId xmlns:a16="http://schemas.microsoft.com/office/drawing/2014/main" id="{4E18C058-65D8-43BF-9702-7F40D6DEC9B0}"/>
                </a:ext>
              </a:extLst>
            </p:cNvPr>
            <p:cNvPicPr>
              <a:picLocks noChangeAspect="1"/>
            </p:cNvPicPr>
            <p:nvPr/>
          </p:nvPicPr>
          <p:blipFill rotWithShape="1">
            <a:blip r:embed="rId5"/>
            <a:srcRect l="36588" t="17894" r="50746" b="74264"/>
            <a:stretch/>
          </p:blipFill>
          <p:spPr bwMode="auto">
            <a:xfrm>
              <a:off x="8177054" y="3229273"/>
              <a:ext cx="1362220" cy="683173"/>
            </a:xfrm>
            <a:prstGeom prst="rect">
              <a:avLst/>
            </a:prstGeom>
            <a:noFill/>
            <a:ln w="9525">
              <a:noFill/>
              <a:headEnd/>
              <a:tailEnd/>
            </a:ln>
          </p:spPr>
        </p:pic>
        <p:sp>
          <p:nvSpPr>
            <p:cNvPr id="15" name="Rectangle 14">
              <a:extLst>
                <a:ext uri="{FF2B5EF4-FFF2-40B4-BE49-F238E27FC236}">
                  <a16:creationId xmlns:a16="http://schemas.microsoft.com/office/drawing/2014/main" id="{C946B4D3-D287-4BA8-96CD-AED9E5ECEBCA}"/>
                </a:ext>
              </a:extLst>
            </p:cNvPr>
            <p:cNvSpPr/>
            <p:nvPr/>
          </p:nvSpPr>
          <p:spPr>
            <a:xfrm>
              <a:off x="7104993" y="1797269"/>
              <a:ext cx="2280748" cy="22492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descr="Figure 3: Time height cross section of water vapor mixing ratio retrieved with the TROPoe configurations (a) CTRL, (b) NOISE, (c) WVBAND, and (d) TROPOEIN and observed by the Raman lidar (e) when smoothed with the Akernel of TROPOEIN and (f) with original vertical resolution at SGP on August 7 2019.">
            <a:extLst>
              <a:ext uri="{FF2B5EF4-FFF2-40B4-BE49-F238E27FC236}">
                <a16:creationId xmlns:a16="http://schemas.microsoft.com/office/drawing/2014/main" id="{8776B148-447E-4989-A884-A0673AFC9ADE}"/>
              </a:ext>
            </a:extLst>
          </p:cNvPr>
          <p:cNvPicPr>
            <a:picLocks noChangeAspect="1"/>
          </p:cNvPicPr>
          <p:nvPr/>
        </p:nvPicPr>
        <p:blipFill rotWithShape="1">
          <a:blip r:embed="rId3"/>
          <a:srcRect t="33274" b="50077"/>
          <a:stretch/>
        </p:blipFill>
        <p:spPr bwMode="auto">
          <a:xfrm>
            <a:off x="245182" y="3528091"/>
            <a:ext cx="6000285" cy="1280160"/>
          </a:xfrm>
          <a:prstGeom prst="rect">
            <a:avLst/>
          </a:prstGeom>
          <a:noFill/>
          <a:ln w="9525">
            <a:noFill/>
            <a:headEnd/>
            <a:tailEnd/>
          </a:ln>
        </p:spPr>
      </p:pic>
    </p:spTree>
    <p:extLst>
      <p:ext uri="{BB962C8B-B14F-4D97-AF65-F5344CB8AC3E}">
        <p14:creationId xmlns:p14="http://schemas.microsoft.com/office/powerpoint/2010/main" val="171896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1187-EE99-62FD-6606-69FD05033510}"/>
              </a:ext>
            </a:extLst>
          </p:cNvPr>
          <p:cNvSpPr>
            <a:spLocks noGrp="1"/>
          </p:cNvSpPr>
          <p:nvPr>
            <p:ph type="title"/>
          </p:nvPr>
        </p:nvSpPr>
        <p:spPr>
          <a:xfrm>
            <a:off x="335629" y="58213"/>
            <a:ext cx="10515600" cy="1325563"/>
          </a:xfrm>
        </p:spPr>
        <p:txBody>
          <a:bodyPr/>
          <a:lstStyle/>
          <a:p>
            <a:pPr marL="457200" indent="-457200">
              <a:buFont typeface="+mj-lt"/>
              <a:buAutoNum type="arabicPeriod" startAt="3"/>
            </a:pPr>
            <a:r>
              <a:rPr lang="en-US" sz="3200" dirty="0"/>
              <a:t>Temporal consistency of profiles</a:t>
            </a:r>
          </a:p>
        </p:txBody>
      </p:sp>
      <p:sp>
        <p:nvSpPr>
          <p:cNvPr id="4" name="Slide Number Placeholder 3">
            <a:extLst>
              <a:ext uri="{FF2B5EF4-FFF2-40B4-BE49-F238E27FC236}">
                <a16:creationId xmlns:a16="http://schemas.microsoft.com/office/drawing/2014/main" id="{1406CD14-7AB4-1740-1F8B-340255567151}"/>
              </a:ext>
            </a:extLst>
          </p:cNvPr>
          <p:cNvSpPr>
            <a:spLocks noGrp="1"/>
          </p:cNvSpPr>
          <p:nvPr>
            <p:ph type="sldNum" sz="quarter" idx="12"/>
          </p:nvPr>
        </p:nvSpPr>
        <p:spPr/>
        <p:txBody>
          <a:bodyPr/>
          <a:lstStyle/>
          <a:p>
            <a:fld id="{DF9CFB55-B87C-E543-B83E-E3195F4C1A22}" type="slidenum">
              <a:rPr lang="en-US" smtClean="0"/>
              <a:t>8</a:t>
            </a:fld>
            <a:endParaRPr lang="en-US"/>
          </a:p>
        </p:txBody>
      </p:sp>
      <p:sp>
        <p:nvSpPr>
          <p:cNvPr id="5" name="Content Placeholder 2">
            <a:extLst>
              <a:ext uri="{FF2B5EF4-FFF2-40B4-BE49-F238E27FC236}">
                <a16:creationId xmlns:a16="http://schemas.microsoft.com/office/drawing/2014/main" id="{25F61858-34C2-228C-A2B6-80863ACDB9D1}"/>
              </a:ext>
            </a:extLst>
          </p:cNvPr>
          <p:cNvSpPr>
            <a:spLocks noGrp="1"/>
          </p:cNvSpPr>
          <p:nvPr>
            <p:ph idx="1"/>
          </p:nvPr>
        </p:nvSpPr>
        <p:spPr>
          <a:xfrm>
            <a:off x="160253" y="1486718"/>
            <a:ext cx="6152701" cy="2858663"/>
          </a:xfrm>
          <a:solidFill>
            <a:schemeClr val="bg2"/>
          </a:solidFill>
        </p:spPr>
        <p:txBody>
          <a:bodyPr wrap="square">
            <a:noAutofit/>
          </a:bodyPr>
          <a:lstStyle/>
          <a:p>
            <a:r>
              <a:rPr lang="en-US" sz="1800" dirty="0"/>
              <a:t>Every time stamp is processed separately without using any information from previous state of the atmosphere </a:t>
            </a:r>
          </a:p>
          <a:p>
            <a:r>
              <a:rPr lang="en-US" sz="1800" dirty="0"/>
              <a:t>‘Noisy’ time series make analysis of physical processes and diurnal cycles challenging</a:t>
            </a:r>
          </a:p>
          <a:p>
            <a:pPr marL="0" indent="0">
              <a:buNone/>
            </a:pPr>
            <a:r>
              <a:rPr lang="en-US" sz="1800" b="1" dirty="0">
                <a:sym typeface="Wingdings" pitchFamily="2" charset="2"/>
              </a:rPr>
              <a:t> Include information from previous retrieved thermodynamic profile with inflated uncertainty as input to the retrieval</a:t>
            </a:r>
            <a:endParaRPr lang="en-US" sz="1800" b="1" dirty="0"/>
          </a:p>
          <a:p>
            <a:pPr marL="0" indent="0">
              <a:buNone/>
            </a:pPr>
            <a:endParaRPr lang="en-US" sz="1100" dirty="0"/>
          </a:p>
        </p:txBody>
      </p:sp>
      <p:pic>
        <p:nvPicPr>
          <p:cNvPr id="8" name="Picture" descr="Figure 3: Time height cross section of water vapor mixing ratio retrieved with the TROPoe configurations (a) CTRL, (b) NOISE, (c) WVBAND, and (d) TROPOEIN and observed by the Raman lidar (e) when smoothed with the Akernel of TROPOEIN and (f) with original vertical resolution at SGP on August 7 2019.">
            <a:extLst>
              <a:ext uri="{FF2B5EF4-FFF2-40B4-BE49-F238E27FC236}">
                <a16:creationId xmlns:a16="http://schemas.microsoft.com/office/drawing/2014/main" id="{F68F3E24-51C4-DF51-6FB5-D4B8C103CA0C}"/>
              </a:ext>
            </a:extLst>
          </p:cNvPr>
          <p:cNvPicPr>
            <a:picLocks noChangeAspect="1"/>
          </p:cNvPicPr>
          <p:nvPr/>
        </p:nvPicPr>
        <p:blipFill rotWithShape="1">
          <a:blip r:embed="rId3"/>
          <a:srcRect b="50077"/>
          <a:stretch/>
        </p:blipFill>
        <p:spPr bwMode="auto">
          <a:xfrm>
            <a:off x="6508537" y="69920"/>
            <a:ext cx="5673012" cy="3629248"/>
          </a:xfrm>
          <a:prstGeom prst="rect">
            <a:avLst/>
          </a:prstGeom>
          <a:noFill/>
          <a:ln w="9525">
            <a:noFill/>
            <a:headEnd/>
            <a:tailEnd/>
          </a:ln>
        </p:spPr>
      </p:pic>
      <p:pic>
        <p:nvPicPr>
          <p:cNvPr id="9" name="Picture" descr="Figure 3: Time height cross section of water vapor mixing ratio retrieved with the TROPoe configurations (a) CTRL, (b) NOISE, (c) WVBAND, and (d) TROPOEIN and observed by the Raman lidar (e) when smoothed with the Akernel of TROPOEIN and (f) with original vertical resolution at SGP on August 7 2019.">
            <a:extLst>
              <a:ext uri="{FF2B5EF4-FFF2-40B4-BE49-F238E27FC236}">
                <a16:creationId xmlns:a16="http://schemas.microsoft.com/office/drawing/2014/main" id="{3F4A6639-DB3B-9980-65ED-C3ABBEE803FA}"/>
              </a:ext>
            </a:extLst>
          </p:cNvPr>
          <p:cNvPicPr>
            <a:picLocks noChangeAspect="1"/>
          </p:cNvPicPr>
          <p:nvPr/>
        </p:nvPicPr>
        <p:blipFill rotWithShape="1">
          <a:blip r:embed="rId3"/>
          <a:srcRect t="66701" b="16273"/>
          <a:stretch/>
        </p:blipFill>
        <p:spPr bwMode="auto">
          <a:xfrm>
            <a:off x="6508537" y="4899471"/>
            <a:ext cx="5673012" cy="1237534"/>
          </a:xfrm>
          <a:prstGeom prst="rect">
            <a:avLst/>
          </a:prstGeom>
          <a:noFill/>
          <a:ln w="9525">
            <a:noFill/>
            <a:headEnd/>
            <a:tailEnd/>
          </a:ln>
        </p:spPr>
      </p:pic>
    </p:spTree>
    <p:extLst>
      <p:ext uri="{BB962C8B-B14F-4D97-AF65-F5344CB8AC3E}">
        <p14:creationId xmlns:p14="http://schemas.microsoft.com/office/powerpoint/2010/main" val="2773755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06CD14-7AB4-1740-1F8B-340255567151}"/>
              </a:ext>
            </a:extLst>
          </p:cNvPr>
          <p:cNvSpPr>
            <a:spLocks noGrp="1"/>
          </p:cNvSpPr>
          <p:nvPr>
            <p:ph type="sldNum" sz="quarter" idx="12"/>
          </p:nvPr>
        </p:nvSpPr>
        <p:spPr/>
        <p:txBody>
          <a:bodyPr/>
          <a:lstStyle/>
          <a:p>
            <a:fld id="{DF9CFB55-B87C-E543-B83E-E3195F4C1A22}" type="slidenum">
              <a:rPr lang="en-US" smtClean="0"/>
              <a:t>9</a:t>
            </a:fld>
            <a:endParaRPr lang="en-US"/>
          </a:p>
        </p:txBody>
      </p:sp>
      <p:pic>
        <p:nvPicPr>
          <p:cNvPr id="3" name="Picture" descr="Figure 3: Time height cross section of water vapor mixing ratio retrieved with the TROPoe configurations (a) CTRL, (b) NOISE, (c) WVBAND, and (d) TROPOEIN and observed by the Raman lidar (e) when smoothed with the Akernel of TROPOEIN and (f) with original vertical resolution at SGP on August 7 2019.">
            <a:extLst>
              <a:ext uri="{FF2B5EF4-FFF2-40B4-BE49-F238E27FC236}">
                <a16:creationId xmlns:a16="http://schemas.microsoft.com/office/drawing/2014/main" id="{9B254417-BA17-9966-9E48-BD0EC24D534C}"/>
              </a:ext>
            </a:extLst>
          </p:cNvPr>
          <p:cNvPicPr>
            <a:picLocks noChangeAspect="1"/>
          </p:cNvPicPr>
          <p:nvPr/>
        </p:nvPicPr>
        <p:blipFill rotWithShape="1">
          <a:blip r:embed="rId3"/>
          <a:srcRect b="16224"/>
          <a:stretch/>
        </p:blipFill>
        <p:spPr bwMode="auto">
          <a:xfrm>
            <a:off x="6508537" y="69920"/>
            <a:ext cx="5673012" cy="6090248"/>
          </a:xfrm>
          <a:prstGeom prst="rect">
            <a:avLst/>
          </a:prstGeom>
          <a:noFill/>
          <a:ln w="9525">
            <a:noFill/>
            <a:headEnd/>
            <a:tailEnd/>
          </a:ln>
        </p:spPr>
      </p:pic>
      <p:sp>
        <p:nvSpPr>
          <p:cNvPr id="7" name="Rectangle 6">
            <a:extLst>
              <a:ext uri="{FF2B5EF4-FFF2-40B4-BE49-F238E27FC236}">
                <a16:creationId xmlns:a16="http://schemas.microsoft.com/office/drawing/2014/main" id="{038203AC-B5B6-71BC-547D-7090F6CF06A7}"/>
              </a:ext>
            </a:extLst>
          </p:cNvPr>
          <p:cNvSpPr/>
          <p:nvPr/>
        </p:nvSpPr>
        <p:spPr>
          <a:xfrm>
            <a:off x="6393925" y="3602598"/>
            <a:ext cx="5798075" cy="127878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7EF88431-9CAE-1E46-3453-ABEDE360D94C}"/>
              </a:ext>
            </a:extLst>
          </p:cNvPr>
          <p:cNvSpPr txBox="1">
            <a:spLocks/>
          </p:cNvSpPr>
          <p:nvPr/>
        </p:nvSpPr>
        <p:spPr>
          <a:xfrm>
            <a:off x="155998" y="1486719"/>
            <a:ext cx="6152701" cy="2858663"/>
          </a:xfrm>
          <a:prstGeom prst="rect">
            <a:avLst/>
          </a:prstGeom>
          <a:solidFill>
            <a:schemeClr val="bg2"/>
          </a:solidFill>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Every time stamp is processed separately without using any information from previous state of the atmosphere </a:t>
            </a:r>
          </a:p>
          <a:p>
            <a:r>
              <a:rPr lang="en-US" sz="1800" dirty="0"/>
              <a:t>‘Noisy’ time series make analysis of physical processes and diurnal cycles challenging</a:t>
            </a:r>
          </a:p>
          <a:p>
            <a:pPr marL="0" indent="0">
              <a:buFont typeface="Arial" panose="020B0604020202020204" pitchFamily="34" charset="0"/>
              <a:buNone/>
            </a:pPr>
            <a:r>
              <a:rPr lang="en-US" sz="1800" b="1" dirty="0">
                <a:sym typeface="Wingdings" pitchFamily="2" charset="2"/>
              </a:rPr>
              <a:t> Include information from previous retrieved thermodynamic profile with inflated uncertainty as input to the retrieval</a:t>
            </a:r>
            <a:endParaRPr lang="en-US" sz="1800" b="1" dirty="0"/>
          </a:p>
          <a:p>
            <a:pPr marL="0" indent="0">
              <a:buFont typeface="Arial" panose="020B0604020202020204" pitchFamily="34" charset="0"/>
              <a:buNone/>
            </a:pPr>
            <a:endParaRPr lang="en-US" sz="1100" dirty="0"/>
          </a:p>
        </p:txBody>
      </p:sp>
      <p:sp>
        <p:nvSpPr>
          <p:cNvPr id="8" name="Title 1">
            <a:extLst>
              <a:ext uri="{FF2B5EF4-FFF2-40B4-BE49-F238E27FC236}">
                <a16:creationId xmlns:a16="http://schemas.microsoft.com/office/drawing/2014/main" id="{452A81A4-EB31-4B88-8940-C64B1D689194}"/>
              </a:ext>
            </a:extLst>
          </p:cNvPr>
          <p:cNvSpPr>
            <a:spLocks noGrp="1"/>
          </p:cNvSpPr>
          <p:nvPr>
            <p:ph type="title"/>
          </p:nvPr>
        </p:nvSpPr>
        <p:spPr>
          <a:xfrm>
            <a:off x="335629" y="58213"/>
            <a:ext cx="10515600" cy="1325563"/>
          </a:xfrm>
        </p:spPr>
        <p:txBody>
          <a:bodyPr/>
          <a:lstStyle/>
          <a:p>
            <a:pPr marL="457200" indent="-457200">
              <a:buFont typeface="+mj-lt"/>
              <a:buAutoNum type="arabicPeriod" startAt="3"/>
            </a:pPr>
            <a:r>
              <a:rPr lang="en-US" sz="3200" dirty="0"/>
              <a:t>Temporal consistency of profiles</a:t>
            </a:r>
          </a:p>
        </p:txBody>
      </p:sp>
    </p:spTree>
    <p:extLst>
      <p:ext uri="{BB962C8B-B14F-4D97-AF65-F5344CB8AC3E}">
        <p14:creationId xmlns:p14="http://schemas.microsoft.com/office/powerpoint/2010/main" val="22148454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1002</TotalTime>
  <Words>970</Words>
  <Application>Microsoft Office PowerPoint</Application>
  <PresentationFormat>Widescreen</PresentationFormat>
  <Paragraphs>135</Paragraphs>
  <Slides>22</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Noto Sans Symbols</vt:lpstr>
      <vt:lpstr>Times New Roman</vt:lpstr>
      <vt:lpstr>Office Theme</vt:lpstr>
      <vt:lpstr>PowerPoint Presentation</vt:lpstr>
      <vt:lpstr>PowerPoint Presentation</vt:lpstr>
      <vt:lpstr>PowerPoint Presentation</vt:lpstr>
      <vt:lpstr>Optimal estimation physical retrieval TROPoe</vt:lpstr>
      <vt:lpstr>Example of IRS retrieved thermodynamic profiles</vt:lpstr>
      <vt:lpstr>Issues with past TROPoe configurations </vt:lpstr>
      <vt:lpstr>1 &amp; 2.  Noise and Saturation of water vapor bands </vt:lpstr>
      <vt:lpstr>Temporal consistency of profiles</vt:lpstr>
      <vt:lpstr>Temporal consistency of profiles</vt:lpstr>
      <vt:lpstr>Example of advection of elevated moist air layer</vt:lpstr>
      <vt:lpstr>Inter-instrument differences reprocess 4 - 20230411</vt:lpstr>
      <vt:lpstr>PowerPoint Presentation</vt:lpstr>
      <vt:lpstr>A water vapor view of a QLCS during IOP1 and IOP2 of PERiLS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PERiLS QLCS Tornado Case Study 16 Dec 2019</vt:lpstr>
      <vt:lpstr>Overfitting of profiles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jwilczak</dc:creator>
  <cp:lastModifiedBy>Aikins, Josh</cp:lastModifiedBy>
  <cp:revision>135</cp:revision>
  <dcterms:created xsi:type="dcterms:W3CDTF">2023-10-25T20:13:15Z</dcterms:created>
  <dcterms:modified xsi:type="dcterms:W3CDTF">2023-11-20T23:33:55Z</dcterms:modified>
</cp:coreProperties>
</file>