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3" r:id="rId3"/>
    <p:sldId id="272" r:id="rId4"/>
    <p:sldId id="257" r:id="rId5"/>
    <p:sldId id="260" r:id="rId6"/>
    <p:sldId id="261" r:id="rId7"/>
    <p:sldId id="262" r:id="rId8"/>
    <p:sldId id="265" r:id="rId9"/>
    <p:sldId id="274" r:id="rId10"/>
    <p:sldId id="263" r:id="rId11"/>
    <p:sldId id="264" r:id="rId12"/>
    <p:sldId id="266" r:id="rId13"/>
    <p:sldId id="267" r:id="rId14"/>
    <p:sldId id="281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7E3"/>
    <a:srgbClr val="FFC000"/>
    <a:srgbClr val="FFFFFF"/>
    <a:srgbClr val="000000"/>
    <a:srgbClr val="797979"/>
    <a:srgbClr val="E7E6E6"/>
    <a:srgbClr val="8DFCFF"/>
    <a:srgbClr val="5666FF"/>
    <a:srgbClr val="00FF6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/>
    <p:restoredTop sz="94494"/>
  </p:normalViewPr>
  <p:slideViewPr>
    <p:cSldViewPr snapToGrid="0">
      <p:cViewPr>
        <p:scale>
          <a:sx n="110" d="100"/>
          <a:sy n="110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research/HSLC-cloud_base/case_sta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Sheet1!$AB$87:$AB$94</c:f>
              <c:numCache>
                <c:formatCode>General</c:formatCode>
                <c:ptCount val="8"/>
                <c:pt idx="0">
                  <c:v>2</c:v>
                </c:pt>
                <c:pt idx="1">
                  <c:v>5</c:v>
                </c:pt>
                <c:pt idx="2">
                  <c:v>13</c:v>
                </c:pt>
                <c:pt idx="3">
                  <c:v>12</c:v>
                </c:pt>
                <c:pt idx="4">
                  <c:v>8</c:v>
                </c:pt>
                <c:pt idx="5">
                  <c:v>3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2-F648-B05A-75BE411ED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2655151"/>
        <c:axId val="232537903"/>
      </c:barChart>
      <c:catAx>
        <c:axId val="232655151"/>
        <c:scaling>
          <c:orientation val="minMax"/>
        </c:scaling>
        <c:delete val="1"/>
        <c:axPos val="b"/>
        <c:majorTickMark val="none"/>
        <c:minorTickMark val="none"/>
        <c:tickLblPos val="nextTo"/>
        <c:crossAx val="232537903"/>
        <c:crosses val="autoZero"/>
        <c:auto val="1"/>
        <c:lblAlgn val="ctr"/>
        <c:lblOffset val="100"/>
        <c:noMultiLvlLbl val="0"/>
      </c:catAx>
      <c:valAx>
        <c:axId val="232537903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65515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Sheet1!$S$132:$S$141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  <c:pt idx="5">
                  <c:v>11</c:v>
                </c:pt>
                <c:pt idx="6">
                  <c:v>13</c:v>
                </c:pt>
                <c:pt idx="7">
                  <c:v>8</c:v>
                </c:pt>
                <c:pt idx="8">
                  <c:v>7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E-2447-92AE-D0C2D6C10ADF}"/>
            </c:ext>
          </c:extLst>
        </c:ser>
        <c:ser>
          <c:idx val="1"/>
          <c:order val="1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Sheet1!$T$132:$T$141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11</c:v>
                </c:pt>
                <c:pt idx="3">
                  <c:v>15</c:v>
                </c:pt>
                <c:pt idx="4">
                  <c:v>14</c:v>
                </c:pt>
                <c:pt idx="5">
                  <c:v>4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E-2447-92AE-D0C2D6C10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7779088"/>
        <c:axId val="1959702128"/>
      </c:barChart>
      <c:catAx>
        <c:axId val="1927779088"/>
        <c:scaling>
          <c:orientation val="minMax"/>
        </c:scaling>
        <c:delete val="1"/>
        <c:axPos val="b"/>
        <c:majorTickMark val="none"/>
        <c:minorTickMark val="none"/>
        <c:tickLblPos val="nextTo"/>
        <c:crossAx val="1959702128"/>
        <c:crosses val="autoZero"/>
        <c:auto val="1"/>
        <c:lblAlgn val="ctr"/>
        <c:lblOffset val="100"/>
        <c:noMultiLvlLbl val="0"/>
      </c:catAx>
      <c:valAx>
        <c:axId val="1959702128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777908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55293088363957E-2"/>
          <c:y val="8.0619650804518994E-2"/>
          <c:w val="0.87590026246719155"/>
          <c:h val="0.88223895926052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Sheet1!$S$61:$S$68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18</c:v>
                </c:pt>
                <c:pt idx="5">
                  <c:v>9</c:v>
                </c:pt>
                <c:pt idx="6">
                  <c:v>12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09-C349-8486-5FB48A0859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4169928"/>
        <c:axId val="2064351240"/>
      </c:barChart>
      <c:catAx>
        <c:axId val="2054169928"/>
        <c:scaling>
          <c:orientation val="minMax"/>
        </c:scaling>
        <c:delete val="1"/>
        <c:axPos val="b"/>
        <c:majorTickMark val="none"/>
        <c:minorTickMark val="none"/>
        <c:tickLblPos val="nextTo"/>
        <c:crossAx val="2064351240"/>
        <c:crosses val="autoZero"/>
        <c:auto val="1"/>
        <c:lblAlgn val="ctr"/>
        <c:lblOffset val="100"/>
        <c:noMultiLvlLbl val="0"/>
      </c:catAx>
      <c:valAx>
        <c:axId val="2064351240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16992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Sheet1!$S$76:$S$81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10</c:v>
                </c:pt>
                <c:pt idx="4">
                  <c:v>2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5-5D49-8BFA-EBFAFF07E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396383"/>
        <c:axId val="265506623"/>
      </c:barChart>
      <c:catAx>
        <c:axId val="199396383"/>
        <c:scaling>
          <c:orientation val="minMax"/>
        </c:scaling>
        <c:delete val="1"/>
        <c:axPos val="b"/>
        <c:majorTickMark val="none"/>
        <c:minorTickMark val="none"/>
        <c:tickLblPos val="nextTo"/>
        <c:crossAx val="265506623"/>
        <c:crosses val="autoZero"/>
        <c:auto val="1"/>
        <c:lblAlgn val="ctr"/>
        <c:lblOffset val="100"/>
        <c:noMultiLvlLbl val="0"/>
      </c:catAx>
      <c:valAx>
        <c:axId val="26550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396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44181977252838E-2"/>
          <c:y val="0.12053293718136464"/>
          <c:w val="0.87590026246719155"/>
          <c:h val="0.80369506871862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Sheet1!$S$91:$S$97</c:f>
              <c:numCache>
                <c:formatCode>General</c:formatCode>
                <c:ptCount val="7"/>
                <c:pt idx="0">
                  <c:v>1</c:v>
                </c:pt>
                <c:pt idx="1">
                  <c:v>8</c:v>
                </c:pt>
                <c:pt idx="2">
                  <c:v>8</c:v>
                </c:pt>
                <c:pt idx="3">
                  <c:v>19</c:v>
                </c:pt>
                <c:pt idx="4">
                  <c:v>5</c:v>
                </c:pt>
                <c:pt idx="5">
                  <c:v>2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D-D84A-8CC3-DBB82B8CB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52143"/>
        <c:axId val="266057535"/>
      </c:barChart>
      <c:catAx>
        <c:axId val="125052143"/>
        <c:scaling>
          <c:orientation val="minMax"/>
        </c:scaling>
        <c:delete val="1"/>
        <c:axPos val="b"/>
        <c:majorTickMark val="none"/>
        <c:minorTickMark val="none"/>
        <c:tickLblPos val="nextTo"/>
        <c:crossAx val="266057535"/>
        <c:crosses val="autoZero"/>
        <c:auto val="1"/>
        <c:lblAlgn val="ctr"/>
        <c:lblOffset val="100"/>
        <c:noMultiLvlLbl val="0"/>
      </c:catAx>
      <c:valAx>
        <c:axId val="26605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52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Sheet1!$AB$70:$AB$77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  <c:pt idx="5">
                  <c:v>7</c:v>
                </c:pt>
                <c:pt idx="6">
                  <c:v>3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46-4943-88F3-D779CECA2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936303"/>
        <c:axId val="220124511"/>
      </c:barChart>
      <c:catAx>
        <c:axId val="124936303"/>
        <c:scaling>
          <c:orientation val="minMax"/>
        </c:scaling>
        <c:delete val="1"/>
        <c:axPos val="b"/>
        <c:majorTickMark val="none"/>
        <c:minorTickMark val="none"/>
        <c:tickLblPos val="nextTo"/>
        <c:crossAx val="220124511"/>
        <c:crosses val="autoZero"/>
        <c:auto val="1"/>
        <c:lblAlgn val="ctr"/>
        <c:lblOffset val="100"/>
        <c:noMultiLvlLbl val="0"/>
      </c:catAx>
      <c:valAx>
        <c:axId val="22012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93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38104599506533"/>
          <c:y val="3.8410477715514486E-2"/>
          <c:w val="0.83250305486205733"/>
          <c:h val="0.79323852340391354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5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795-4547-B78A-CFC48755D59D}"/>
              </c:ext>
            </c:extLst>
          </c:dPt>
          <c:xVal>
            <c:numRef>
              <c:f>Sheet1!$H$4:$H$53</c:f>
              <c:numCache>
                <c:formatCode>General</c:formatCode>
                <c:ptCount val="50"/>
                <c:pt idx="0">
                  <c:v>366</c:v>
                </c:pt>
                <c:pt idx="1">
                  <c:v>922</c:v>
                </c:pt>
                <c:pt idx="2">
                  <c:v>716</c:v>
                </c:pt>
                <c:pt idx="3">
                  <c:v>550</c:v>
                </c:pt>
                <c:pt idx="4">
                  <c:v>325</c:v>
                </c:pt>
                <c:pt idx="5">
                  <c:v>158</c:v>
                </c:pt>
                <c:pt idx="6">
                  <c:v>316</c:v>
                </c:pt>
                <c:pt idx="7">
                  <c:v>715</c:v>
                </c:pt>
                <c:pt idx="8">
                  <c:v>869</c:v>
                </c:pt>
                <c:pt idx="9">
                  <c:v>747</c:v>
                </c:pt>
                <c:pt idx="10">
                  <c:v>747</c:v>
                </c:pt>
                <c:pt idx="11">
                  <c:v>442</c:v>
                </c:pt>
                <c:pt idx="12">
                  <c:v>503</c:v>
                </c:pt>
                <c:pt idx="13">
                  <c:v>850</c:v>
                </c:pt>
                <c:pt idx="14">
                  <c:v>1242</c:v>
                </c:pt>
                <c:pt idx="15">
                  <c:v>448</c:v>
                </c:pt>
                <c:pt idx="16">
                  <c:v>667</c:v>
                </c:pt>
                <c:pt idx="17">
                  <c:v>247</c:v>
                </c:pt>
                <c:pt idx="18">
                  <c:v>558</c:v>
                </c:pt>
                <c:pt idx="19">
                  <c:v>600</c:v>
                </c:pt>
                <c:pt idx="20">
                  <c:v>777</c:v>
                </c:pt>
                <c:pt idx="21">
                  <c:v>759</c:v>
                </c:pt>
                <c:pt idx="22">
                  <c:v>393</c:v>
                </c:pt>
                <c:pt idx="23">
                  <c:v>604</c:v>
                </c:pt>
                <c:pt idx="24">
                  <c:v>439</c:v>
                </c:pt>
                <c:pt idx="25">
                  <c:v>1262</c:v>
                </c:pt>
                <c:pt idx="26">
                  <c:v>924</c:v>
                </c:pt>
                <c:pt idx="27">
                  <c:v>352</c:v>
                </c:pt>
                <c:pt idx="28">
                  <c:v>1756</c:v>
                </c:pt>
                <c:pt idx="29">
                  <c:v>887</c:v>
                </c:pt>
                <c:pt idx="30">
                  <c:v>494</c:v>
                </c:pt>
                <c:pt idx="31">
                  <c:v>1000</c:v>
                </c:pt>
                <c:pt idx="32">
                  <c:v>741</c:v>
                </c:pt>
                <c:pt idx="33">
                  <c:v>750</c:v>
                </c:pt>
                <c:pt idx="34">
                  <c:v>722</c:v>
                </c:pt>
                <c:pt idx="35">
                  <c:v>622</c:v>
                </c:pt>
                <c:pt idx="36">
                  <c:v>1061</c:v>
                </c:pt>
                <c:pt idx="37">
                  <c:v>1628</c:v>
                </c:pt>
                <c:pt idx="38">
                  <c:v>604</c:v>
                </c:pt>
                <c:pt idx="41">
                  <c:v>600</c:v>
                </c:pt>
                <c:pt idx="42">
                  <c:v>480</c:v>
                </c:pt>
                <c:pt idx="43">
                  <c:v>650</c:v>
                </c:pt>
                <c:pt idx="44">
                  <c:v>670</c:v>
                </c:pt>
                <c:pt idx="45">
                  <c:v>1310</c:v>
                </c:pt>
                <c:pt idx="46">
                  <c:v>250</c:v>
                </c:pt>
                <c:pt idx="47">
                  <c:v>350</c:v>
                </c:pt>
                <c:pt idx="48">
                  <c:v>740</c:v>
                </c:pt>
                <c:pt idx="49">
                  <c:v>600</c:v>
                </c:pt>
              </c:numCache>
            </c:numRef>
          </c:xVal>
          <c:yVal>
            <c:numRef>
              <c:f>Sheet1!$I$4:$I$53</c:f>
              <c:numCache>
                <c:formatCode>0</c:formatCode>
                <c:ptCount val="50"/>
                <c:pt idx="0">
                  <c:v>208.33333333333334</c:v>
                </c:pt>
                <c:pt idx="1">
                  <c:v>625</c:v>
                </c:pt>
                <c:pt idx="2">
                  <c:v>347.22222222222223</c:v>
                </c:pt>
                <c:pt idx="3">
                  <c:v>138.88888888888889</c:v>
                </c:pt>
                <c:pt idx="4">
                  <c:v>416.66666666666669</c:v>
                </c:pt>
                <c:pt idx="5">
                  <c:v>208.33333333333334</c:v>
                </c:pt>
                <c:pt idx="6">
                  <c:v>277.77777777777777</c:v>
                </c:pt>
                <c:pt idx="7">
                  <c:v>277.77777777777777</c:v>
                </c:pt>
                <c:pt idx="8">
                  <c:v>277.77777777777777</c:v>
                </c:pt>
                <c:pt idx="9">
                  <c:v>486.11111111111114</c:v>
                </c:pt>
                <c:pt idx="10">
                  <c:v>416.66666666666669</c:v>
                </c:pt>
                <c:pt idx="11">
                  <c:v>277.77777777777777</c:v>
                </c:pt>
                <c:pt idx="12">
                  <c:v>208.33333333333334</c:v>
                </c:pt>
                <c:pt idx="13">
                  <c:v>416.66666666666669</c:v>
                </c:pt>
                <c:pt idx="14">
                  <c:v>972.22222222222229</c:v>
                </c:pt>
                <c:pt idx="15">
                  <c:v>138.88888888888889</c:v>
                </c:pt>
                <c:pt idx="16">
                  <c:v>486.11111111111114</c:v>
                </c:pt>
                <c:pt idx="17">
                  <c:v>69.444444444444443</c:v>
                </c:pt>
                <c:pt idx="18">
                  <c:v>486.11111111111114</c:v>
                </c:pt>
                <c:pt idx="19">
                  <c:v>347.22222222222223</c:v>
                </c:pt>
                <c:pt idx="20">
                  <c:v>416.66666666666669</c:v>
                </c:pt>
                <c:pt idx="21">
                  <c:v>555.55555555555554</c:v>
                </c:pt>
                <c:pt idx="22">
                  <c:v>208.33333333333334</c:v>
                </c:pt>
                <c:pt idx="23">
                  <c:v>277.77777777777777</c:v>
                </c:pt>
                <c:pt idx="24">
                  <c:v>208.33333333333334</c:v>
                </c:pt>
                <c:pt idx="25">
                  <c:v>1111.1111111111111</c:v>
                </c:pt>
                <c:pt idx="26">
                  <c:v>694.44444444444446</c:v>
                </c:pt>
                <c:pt idx="27">
                  <c:v>277.77777777777777</c:v>
                </c:pt>
                <c:pt idx="28">
                  <c:v>1041.6666666666667</c:v>
                </c:pt>
                <c:pt idx="29">
                  <c:v>833.33333333333337</c:v>
                </c:pt>
                <c:pt idx="30">
                  <c:v>277.77777777777777</c:v>
                </c:pt>
                <c:pt idx="31">
                  <c:v>756.94444444444491</c:v>
                </c:pt>
                <c:pt idx="32">
                  <c:v>833.33333333333337</c:v>
                </c:pt>
                <c:pt idx="33">
                  <c:v>486.11111111111114</c:v>
                </c:pt>
                <c:pt idx="34">
                  <c:v>208.33333333333334</c:v>
                </c:pt>
                <c:pt idx="35">
                  <c:v>416.66666666666669</c:v>
                </c:pt>
                <c:pt idx="36">
                  <c:v>833.33333333333337</c:v>
                </c:pt>
                <c:pt idx="37">
                  <c:v>833.33333333333337</c:v>
                </c:pt>
                <c:pt idx="38">
                  <c:v>208.33333333333334</c:v>
                </c:pt>
                <c:pt idx="39">
                  <c:v>694.44444444444446</c:v>
                </c:pt>
                <c:pt idx="40">
                  <c:v>277.77777777777777</c:v>
                </c:pt>
                <c:pt idx="41">
                  <c:v>534.7222222222224</c:v>
                </c:pt>
                <c:pt idx="42">
                  <c:v>368.05555555555537</c:v>
                </c:pt>
                <c:pt idx="43">
                  <c:v>486.11111111111114</c:v>
                </c:pt>
                <c:pt idx="44">
                  <c:v>555.55555555555554</c:v>
                </c:pt>
                <c:pt idx="45">
                  <c:v>138.88888888888889</c:v>
                </c:pt>
                <c:pt idx="46">
                  <c:v>69.444444444444443</c:v>
                </c:pt>
                <c:pt idx="47">
                  <c:v>381.94444444444446</c:v>
                </c:pt>
                <c:pt idx="48" formatCode="General">
                  <c:v>590</c:v>
                </c:pt>
                <c:pt idx="49">
                  <c:v>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95-4547-B78A-CFC48755D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105119"/>
        <c:axId val="159984047"/>
      </c:scatterChart>
      <c:valAx>
        <c:axId val="160105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984047"/>
        <c:crosses val="autoZero"/>
        <c:crossBetween val="midCat"/>
        <c:majorUnit val="200"/>
        <c:dispUnits>
          <c:builtInUnit val="thousands"/>
          <c:dispUnitsLbl>
            <c:layout>
              <c:manualLayout>
                <c:xMode val="edge"/>
                <c:yMode val="edge"/>
                <c:x val="0.48936363351843831"/>
                <c:y val="0.90853519042585973"/>
              </c:manualLayout>
            </c:layout>
            <c:tx>
              <c:rich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600" baseline="0" dirty="0" err="1">
                      <a:solidFill>
                        <a:schemeClr val="tx1"/>
                      </a:solidFill>
                    </a:rPr>
                    <a:t>H</a:t>
                  </a:r>
                  <a:r>
                    <a:rPr lang="en-US" sz="1600" baseline="-25000" dirty="0" err="1">
                      <a:solidFill>
                        <a:schemeClr val="tx1"/>
                      </a:solidFill>
                    </a:rPr>
                    <a:t>cb</a:t>
                  </a:r>
                  <a:r>
                    <a:rPr lang="en-US" sz="1600" baseline="0" dirty="0">
                      <a:solidFill>
                        <a:schemeClr val="tx1"/>
                      </a:solidFill>
                    </a:rPr>
                    <a:t> (km)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159984047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105119"/>
        <c:crosses val="autoZero"/>
        <c:crossBetween val="midCat"/>
        <c:dispUnits>
          <c:builtInUnit val="thousands"/>
          <c:dispUnitsLbl>
            <c:layout>
              <c:manualLayout>
                <c:xMode val="edge"/>
                <c:yMode val="edge"/>
                <c:x val="1.2294371778236592E-2"/>
                <c:y val="0.377551516440598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600" baseline="0" dirty="0" err="1">
                      <a:solidFill>
                        <a:schemeClr val="tx1"/>
                      </a:solidFill>
                    </a:rPr>
                    <a:t>H</a:t>
                  </a:r>
                  <a:r>
                    <a:rPr lang="en-US" sz="1600" baseline="-25000" dirty="0" err="1">
                      <a:solidFill>
                        <a:schemeClr val="tx1"/>
                      </a:solidFill>
                    </a:rPr>
                    <a:t>sp</a:t>
                  </a:r>
                  <a:r>
                    <a:rPr lang="en-US" sz="1600" baseline="-25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1600" baseline="0" dirty="0">
                      <a:solidFill>
                        <a:schemeClr val="tx1"/>
                      </a:solidFill>
                    </a:rPr>
                    <a:t>(km)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 w="12700">
          <a:solidFill>
            <a:srgbClr val="00206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Sheet1!$J$4:$J$52</c:f>
              <c:numCache>
                <c:formatCode>General</c:formatCode>
                <c:ptCount val="49"/>
                <c:pt idx="0">
                  <c:v>0.04</c:v>
                </c:pt>
                <c:pt idx="1">
                  <c:v>0.12</c:v>
                </c:pt>
                <c:pt idx="2">
                  <c:v>0.01</c:v>
                </c:pt>
                <c:pt idx="3">
                  <c:v>0.47</c:v>
                </c:pt>
                <c:pt idx="4">
                  <c:v>0.09</c:v>
                </c:pt>
                <c:pt idx="5">
                  <c:v>0.4</c:v>
                </c:pt>
                <c:pt idx="6">
                  <c:v>0.43</c:v>
                </c:pt>
                <c:pt idx="7">
                  <c:v>0.74</c:v>
                </c:pt>
                <c:pt idx="8">
                  <c:v>0.36</c:v>
                </c:pt>
                <c:pt idx="9">
                  <c:v>0.27</c:v>
                </c:pt>
                <c:pt idx="10">
                  <c:v>0.03</c:v>
                </c:pt>
                <c:pt idx="11">
                  <c:v>0.21</c:v>
                </c:pt>
                <c:pt idx="12">
                  <c:v>-0.05</c:v>
                </c:pt>
                <c:pt idx="13">
                  <c:v>0.19</c:v>
                </c:pt>
                <c:pt idx="14">
                  <c:v>-0.25</c:v>
                </c:pt>
                <c:pt idx="15">
                  <c:v>0.04</c:v>
                </c:pt>
                <c:pt idx="16">
                  <c:v>0.42</c:v>
                </c:pt>
                <c:pt idx="17">
                  <c:v>0.21</c:v>
                </c:pt>
                <c:pt idx="18">
                  <c:v>0.23</c:v>
                </c:pt>
                <c:pt idx="19">
                  <c:v>0.03</c:v>
                </c:pt>
                <c:pt idx="20">
                  <c:v>0.8</c:v>
                </c:pt>
                <c:pt idx="21">
                  <c:v>0.44</c:v>
                </c:pt>
                <c:pt idx="22">
                  <c:v>0.61</c:v>
                </c:pt>
                <c:pt idx="23">
                  <c:v>0.59</c:v>
                </c:pt>
                <c:pt idx="24">
                  <c:v>1.31</c:v>
                </c:pt>
                <c:pt idx="25">
                  <c:v>0.38</c:v>
                </c:pt>
                <c:pt idx="26">
                  <c:v>0.55000000000000004</c:v>
                </c:pt>
                <c:pt idx="27">
                  <c:v>0.23</c:v>
                </c:pt>
                <c:pt idx="28">
                  <c:v>0.63</c:v>
                </c:pt>
                <c:pt idx="29">
                  <c:v>-0.49</c:v>
                </c:pt>
                <c:pt idx="30">
                  <c:v>0.83</c:v>
                </c:pt>
                <c:pt idx="31">
                  <c:v>0.59</c:v>
                </c:pt>
                <c:pt idx="32">
                  <c:v>-1.34</c:v>
                </c:pt>
                <c:pt idx="33">
                  <c:v>0.51</c:v>
                </c:pt>
                <c:pt idx="34">
                  <c:v>0.55000000000000004</c:v>
                </c:pt>
                <c:pt idx="35">
                  <c:v>0.56999999999999995</c:v>
                </c:pt>
                <c:pt idx="36">
                  <c:v>0.94</c:v>
                </c:pt>
                <c:pt idx="37">
                  <c:v>0.75</c:v>
                </c:pt>
                <c:pt idx="38">
                  <c:v>0.6</c:v>
                </c:pt>
                <c:pt idx="39">
                  <c:v>7.0000000000000007E-2</c:v>
                </c:pt>
                <c:pt idx="40">
                  <c:v>0.19</c:v>
                </c:pt>
                <c:pt idx="41">
                  <c:v>0.09</c:v>
                </c:pt>
                <c:pt idx="42">
                  <c:v>0.05</c:v>
                </c:pt>
                <c:pt idx="43">
                  <c:v>0.08</c:v>
                </c:pt>
                <c:pt idx="44">
                  <c:v>0.4</c:v>
                </c:pt>
                <c:pt idx="45">
                  <c:v>0.56999999999999995</c:v>
                </c:pt>
                <c:pt idx="46">
                  <c:v>0.24</c:v>
                </c:pt>
                <c:pt idx="47">
                  <c:v>0.63</c:v>
                </c:pt>
                <c:pt idx="48">
                  <c:v>-0.02</c:v>
                </c:pt>
              </c:numCache>
            </c:numRef>
          </c:xVal>
          <c:yVal>
            <c:numRef>
              <c:f>Sheet1!$K$4:$K$52</c:f>
              <c:numCache>
                <c:formatCode>0</c:formatCode>
                <c:ptCount val="49"/>
                <c:pt idx="0">
                  <c:v>157.66666666666666</c:v>
                </c:pt>
                <c:pt idx="1">
                  <c:v>297</c:v>
                </c:pt>
                <c:pt idx="2">
                  <c:v>368.77777777777777</c:v>
                </c:pt>
                <c:pt idx="3">
                  <c:v>411.11111111111109</c:v>
                </c:pt>
                <c:pt idx="4">
                  <c:v>-91.666666666666686</c:v>
                </c:pt>
                <c:pt idx="5">
                  <c:v>-50.333333333333343</c:v>
                </c:pt>
                <c:pt idx="6">
                  <c:v>38.222222222222229</c:v>
                </c:pt>
                <c:pt idx="7">
                  <c:v>437.22222222222223</c:v>
                </c:pt>
                <c:pt idx="8">
                  <c:v>591.22222222222217</c:v>
                </c:pt>
                <c:pt idx="9">
                  <c:v>260.88888888888886</c:v>
                </c:pt>
                <c:pt idx="10">
                  <c:v>330.33333333333331</c:v>
                </c:pt>
                <c:pt idx="11">
                  <c:v>164.22222222222223</c:v>
                </c:pt>
                <c:pt idx="12">
                  <c:v>294.66666666666663</c:v>
                </c:pt>
                <c:pt idx="13">
                  <c:v>433.33333333333331</c:v>
                </c:pt>
                <c:pt idx="14">
                  <c:v>269.77777777777771</c:v>
                </c:pt>
                <c:pt idx="15">
                  <c:v>309.11111111111109</c:v>
                </c:pt>
                <c:pt idx="16">
                  <c:v>180.88888888888886</c:v>
                </c:pt>
                <c:pt idx="17">
                  <c:v>177.55555555555554</c:v>
                </c:pt>
                <c:pt idx="18">
                  <c:v>71.888888888888857</c:v>
                </c:pt>
                <c:pt idx="19">
                  <c:v>252.77777777777777</c:v>
                </c:pt>
                <c:pt idx="20">
                  <c:v>360.33333333333331</c:v>
                </c:pt>
                <c:pt idx="21">
                  <c:v>203.44444444444446</c:v>
                </c:pt>
                <c:pt idx="22">
                  <c:v>184.66666666666666</c:v>
                </c:pt>
                <c:pt idx="23">
                  <c:v>326.22222222222223</c:v>
                </c:pt>
                <c:pt idx="24">
                  <c:v>230.66666666666666</c:v>
                </c:pt>
                <c:pt idx="25">
                  <c:v>150.88888888888891</c:v>
                </c:pt>
                <c:pt idx="26">
                  <c:v>229.55555555555554</c:v>
                </c:pt>
                <c:pt idx="27">
                  <c:v>74.222222222222229</c:v>
                </c:pt>
                <c:pt idx="28">
                  <c:v>714.33333333333326</c:v>
                </c:pt>
                <c:pt idx="29">
                  <c:v>53.666666666666629</c:v>
                </c:pt>
                <c:pt idx="30">
                  <c:v>216.22222222222223</c:v>
                </c:pt>
                <c:pt idx="31">
                  <c:v>243.05555555555509</c:v>
                </c:pt>
                <c:pt idx="32">
                  <c:v>-92.333333333333371</c:v>
                </c:pt>
                <c:pt idx="33">
                  <c:v>263.88888888888886</c:v>
                </c:pt>
                <c:pt idx="34">
                  <c:v>513.66666666666663</c:v>
                </c:pt>
                <c:pt idx="35">
                  <c:v>205.33333333333331</c:v>
                </c:pt>
                <c:pt idx="36">
                  <c:v>227.66666666666663</c:v>
                </c:pt>
                <c:pt idx="37">
                  <c:v>794.66666666666663</c:v>
                </c:pt>
                <c:pt idx="38">
                  <c:v>395.66666666666663</c:v>
                </c:pt>
                <c:pt idx="41">
                  <c:v>65.277777777777601</c:v>
                </c:pt>
                <c:pt idx="42">
                  <c:v>111.94444444444463</c:v>
                </c:pt>
                <c:pt idx="43">
                  <c:v>163.88888888888886</c:v>
                </c:pt>
                <c:pt idx="44">
                  <c:v>114.44444444444446</c:v>
                </c:pt>
                <c:pt idx="45">
                  <c:v>1171.1111111111111</c:v>
                </c:pt>
                <c:pt idx="46">
                  <c:v>180.55555555555554</c:v>
                </c:pt>
                <c:pt idx="47">
                  <c:v>-31.944444444444457</c:v>
                </c:pt>
                <c:pt idx="48">
                  <c:v>150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8F-EC4B-A802-38C9529A3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129295"/>
        <c:axId val="177130943"/>
      </c:scatterChart>
      <c:valAx>
        <c:axId val="177129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30943"/>
        <c:crossesAt val="-200"/>
        <c:crossBetween val="midCat"/>
      </c:valAx>
      <c:valAx>
        <c:axId val="177130943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29295"/>
        <c:crossesAt val="-1.5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0.84193</cdr:x>
      <cdr:y>0.0403</cdr:y>
    </cdr:from>
    <cdr:to>
      <cdr:x>0.95252</cdr:x>
      <cdr:y>0.10747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69A29861-35DF-1D13-B5D7-31E5948808F8}"/>
            </a:ext>
          </a:extLst>
        </cdr:cNvPr>
        <cdr:cNvSpPr txBox="1"/>
      </cdr:nvSpPr>
      <cdr:spPr>
        <a:xfrm xmlns:a="http://schemas.openxmlformats.org/drawingml/2006/main">
          <a:off x="6214156" y="196684"/>
          <a:ext cx="816249" cy="32786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r = 0.73</a:t>
          </a:r>
        </a:p>
      </cdr:txBody>
    </cdr:sp>
  </cdr:relSizeAnchor>
  <cdr:relSizeAnchor xmlns:cdr="http://schemas.openxmlformats.org/drawingml/2006/chartDrawing">
    <cdr:from>
      <cdr:x>0.6601</cdr:x>
      <cdr:y>0.73233</cdr:y>
    </cdr:from>
    <cdr:to>
      <cdr:x>0.67274</cdr:x>
      <cdr:y>0.75134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9EDEEB2B-F3A9-FCA2-9152-D069C3B24CA4}"/>
            </a:ext>
          </a:extLst>
        </cdr:cNvPr>
        <cdr:cNvSpPr/>
      </cdr:nvSpPr>
      <cdr:spPr>
        <a:xfrm xmlns:a="http://schemas.openxmlformats.org/drawingml/2006/main">
          <a:off x="4872086" y="3574550"/>
          <a:ext cx="93294" cy="9278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0DFEA-C898-BC47-8BF5-CCD195E02CF7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1CFC3-D067-FF47-A068-6E291727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1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CFC3-D067-FF47-A068-6E2917275F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2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CFC3-D067-FF47-A068-6E2917275F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32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CFC3-D067-FF47-A068-6E2917275F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CFC3-D067-FF47-A068-6E2917275F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CFC3-D067-FF47-A068-6E2917275F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9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3C5C-9DA1-27F7-EC5B-5270A5891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EE95D-0892-0646-EDE5-42FD19E87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A7073-01D8-B396-F7CF-E4AB51A0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8AB7-9134-D74B-8976-5065F4F56222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B8AD7-BE1E-B742-3AF4-43C6CC28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BF40B-08B1-E999-9148-6C0C7ECE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9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96A8-6A73-B387-4432-B4E73186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C2D99-2878-4305-DDF7-2144E1FAD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BB13C-BA1D-FC47-42D9-D8D9DB42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A1A5-3F97-1C46-BA1F-6D5C41015D2A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56606-5B54-0848-979F-F3B0283B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17502-E777-C7CB-9224-6B69CA6C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1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9E66F-5738-DE25-CC95-891B9B552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9B37A-FDF8-EA50-2E29-FE8A73B38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E3D57-3AF6-21C3-22D0-A3620628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6590-A81E-6D4A-B228-DFE8C025BAC6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E1F94-FB70-113B-ABA9-9900545FB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3870-A443-F02B-F09C-5CAB3D8F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B3A5-1B3F-5E74-486C-5A1B7E03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47281-5606-BB72-ED4C-1487461C6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EF85-5CA2-7B69-A056-0E4C9FA0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FE5-62E2-244E-AC67-9D6961825891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EB93C-8389-A2C2-570F-B1C597EE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B0D73-9085-6039-5E97-7458FDF7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F9D8-1A31-0893-9C6B-19EF57E6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C83A6-D798-D8A9-A01E-7C0D66FB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7D350-1FF1-2070-D932-075D4553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C7D-5293-D745-BBA9-5DC2A82CA447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49876-2795-20E7-DCC8-4AAA1826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3786C-AB4E-70F6-E168-D878CAC2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2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539F-9509-D49F-E8F6-AE701323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21D99-23BA-7C8D-D2AC-8CBADFBAC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76B2-DEAC-98E0-C733-9B0E5BABB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62FC8-1D02-9D2D-FAF5-ED708FF5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42B5-452C-9C4F-BC79-51C531C6BAFE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3E66E-1BAA-76F4-F202-6D6D94976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602B-2AA1-47C0-9773-39F947E3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7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5BEB3-FD19-2744-6A27-7567B0E5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B9DB-7032-FF2A-AC81-1A5989762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3F1BB-62E6-CFEC-4DEC-09ADC172E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2B7A5-EAB1-93E6-8E2A-7889174AB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934CE-ED7A-48CC-3E65-B539DF29E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65FEA-1E7B-EA18-25CD-4D3A0A76D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D0FE-847B-A249-A464-6EABD2989B27}" type="datetime1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4794D-132B-C9F8-5EFD-5C254BD6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CA699-E52C-87BE-D56C-C769DFC0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224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B9E9-8487-8AB3-26DA-930BFDD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77595-2B3F-0CDA-0AC5-58079161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5A10-EF2D-0B41-A2C0-8379A56D855F}" type="datetime1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BB612-E471-E549-9376-9AF6F71B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84731-8921-0DAC-64BE-0E73145B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433EA-440E-5E26-86EB-1158CE32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2CA8-F168-504C-AB0E-B9805A8D9E08}" type="datetime1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302FF-F18B-1E7D-17FB-BDDCABD3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DF0CF-30A6-C5DC-1928-F811BBF0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7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7A6B-A4BF-A108-870F-17272559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2C67-ACB9-C9F3-590A-CFA9B6D0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EAAF-12BD-20AE-AD09-758784D6C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C3EE3-3778-9B98-2468-055BD552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C32E-DB00-8E4A-B6F4-58EEA6FF28EB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800E-35F9-0C92-B65A-8A668CC2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7FEF1-9B5F-2523-1E4E-564C29D0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3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241B-B00E-4229-9F64-10CC06E0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FCE90-D685-2629-FC0F-A7251ED35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BA1D8-A701-D615-BA8E-95DC10151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32EF6-D9CE-8E7F-38A7-F15A01A4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DE4-E39B-2E42-9FD5-98AC265264E2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A5085-0FF4-233D-2A18-3325BD63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159CF-B064-DA21-BD49-293ADC59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1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9">
              <a:srgbClr val="F8F8F8"/>
            </a:gs>
            <a:gs pos="19001">
              <a:srgbClr val="F1F1F1"/>
            </a:gs>
            <a:gs pos="29970">
              <a:srgbClr val="ECECEC"/>
            </a:gs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F5E70-F0AE-CCF2-15E8-B9F08DD4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557C-7B96-47E6-B034-9BDADE2F1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B7D6E-0598-6DEE-FE12-CA0586661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D0FE-847B-A249-A464-6EABD2989B27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D7AF0-3246-589F-0138-02BCCC23E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B3C74-7FF4-8EE7-E052-B0FEBE7AE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AE503-28E1-404F-9B94-5C15179D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A4FD7-98D2-6175-E2FC-7C875F4A9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4" b="4915"/>
          <a:stretch/>
        </p:blipFill>
        <p:spPr>
          <a:xfrm>
            <a:off x="0" y="-48043"/>
            <a:ext cx="12192000" cy="6954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BBC7B-F826-51AE-C573-B9786DE53A6D}"/>
              </a:ext>
            </a:extLst>
          </p:cNvPr>
          <p:cNvSpPr txBox="1"/>
          <p:nvPr/>
        </p:nvSpPr>
        <p:spPr>
          <a:xfrm>
            <a:off x="226032" y="267129"/>
            <a:ext cx="306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PERiLS</a:t>
            </a:r>
            <a:r>
              <a:rPr lang="en-US" dirty="0"/>
              <a:t> workshop, 16 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408CD-59E4-1AA4-DE96-A44301BE0148}"/>
              </a:ext>
            </a:extLst>
          </p:cNvPr>
          <p:cNvSpPr txBox="1"/>
          <p:nvPr/>
        </p:nvSpPr>
        <p:spPr>
          <a:xfrm>
            <a:off x="0" y="781159"/>
            <a:ext cx="12192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Observed Low-Level Cloud and Related Boundary Layer Characteristics Preceding Severe Cold-Season QLCSs over Northern Alabama</a:t>
            </a:r>
          </a:p>
          <a:p>
            <a:pPr algn="ctr"/>
            <a:endParaRPr lang="en-US" sz="3200" dirty="0"/>
          </a:p>
          <a:p>
            <a:pPr algn="ctr"/>
            <a:r>
              <a:rPr lang="en-US" sz="3000" i="1" dirty="0"/>
              <a:t>Kevin </a:t>
            </a:r>
            <a:r>
              <a:rPr lang="en-US" sz="3000" i="1" dirty="0" err="1"/>
              <a:t>Knupp</a:t>
            </a:r>
            <a:r>
              <a:rPr lang="en-US" sz="3000" i="1" dirty="0"/>
              <a:t>, Timothy Coleman, and Matthew Starke</a:t>
            </a:r>
          </a:p>
          <a:p>
            <a:pPr algn="ctr"/>
            <a:r>
              <a:rPr lang="en-US" sz="3000" i="1" dirty="0"/>
              <a:t>Severe Weather Institute – Radar and Lightning Laboratories</a:t>
            </a:r>
          </a:p>
          <a:p>
            <a:pPr algn="ctr"/>
            <a:r>
              <a:rPr lang="en-US" sz="3000" i="1" dirty="0"/>
              <a:t>Department of Atmospheric and Earth Science</a:t>
            </a:r>
          </a:p>
          <a:p>
            <a:pPr algn="ctr"/>
            <a:r>
              <a:rPr lang="en-US" sz="3000" i="1" dirty="0"/>
              <a:t>Earth System Science Center</a:t>
            </a:r>
          </a:p>
          <a:p>
            <a:pPr algn="ctr"/>
            <a:r>
              <a:rPr lang="en-US" sz="3000" i="1" dirty="0"/>
              <a:t>University of Alabama in Huntsville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A1E87-13BF-6EB2-71B0-05FD4862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EF908-D5FE-C10F-B5CC-A5B297104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52" y="5134122"/>
            <a:ext cx="3339296" cy="17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4BFFD0C-2BF3-820F-73B4-57A9EE9C33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957813"/>
              </p:ext>
            </p:extLst>
          </p:nvPr>
        </p:nvGraphicFramePr>
        <p:xfrm>
          <a:off x="4915647" y="107895"/>
          <a:ext cx="7380857" cy="488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9C485-278C-2E27-B489-221E2809FDD5}"/>
              </a:ext>
            </a:extLst>
          </p:cNvPr>
          <p:cNvSpPr txBox="1"/>
          <p:nvPr/>
        </p:nvSpPr>
        <p:spPr>
          <a:xfrm>
            <a:off x="9631010" y="3741393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46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598F96-A011-73F4-173E-3C7F6EDAF685}"/>
              </a:ext>
            </a:extLst>
          </p:cNvPr>
          <p:cNvCxnSpPr>
            <a:cxnSpLocks/>
          </p:cNvCxnSpPr>
          <p:nvPr/>
        </p:nvCxnSpPr>
        <p:spPr>
          <a:xfrm flipV="1">
            <a:off x="7944756" y="285702"/>
            <a:ext cx="0" cy="394050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87CF4D-41CF-FD63-B450-0B49B8D61ABD}"/>
              </a:ext>
            </a:extLst>
          </p:cNvPr>
          <p:cNvCxnSpPr>
            <a:cxnSpLocks/>
          </p:cNvCxnSpPr>
          <p:nvPr/>
        </p:nvCxnSpPr>
        <p:spPr>
          <a:xfrm>
            <a:off x="5786374" y="2699718"/>
            <a:ext cx="614476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0B6624B-9E1F-6343-0A8F-5B39B9BDA087}"/>
              </a:ext>
            </a:extLst>
          </p:cNvPr>
          <p:cNvSpPr/>
          <p:nvPr/>
        </p:nvSpPr>
        <p:spPr>
          <a:xfrm>
            <a:off x="7797931" y="293521"/>
            <a:ext cx="296298" cy="566928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E98BF-A2AF-7514-5171-5791B5D69A06}"/>
              </a:ext>
            </a:extLst>
          </p:cNvPr>
          <p:cNvSpPr txBox="1"/>
          <p:nvPr/>
        </p:nvSpPr>
        <p:spPr>
          <a:xfrm rot="16200000">
            <a:off x="7505723" y="425676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〈</a:t>
            </a:r>
            <a:r>
              <a:rPr lang="en-US" sz="1600" dirty="0" err="1">
                <a:solidFill>
                  <a:srgbClr val="C00000"/>
                </a:solidFill>
              </a:rPr>
              <a:t>H</a:t>
            </a:r>
            <a:r>
              <a:rPr lang="en-US" sz="1600" baseline="-25000" dirty="0" err="1">
                <a:solidFill>
                  <a:srgbClr val="C00000"/>
                </a:solidFill>
              </a:rPr>
              <a:t>cb</a:t>
            </a:r>
            <a:r>
              <a:rPr lang="en-US" sz="1600" dirty="0">
                <a:solidFill>
                  <a:srgbClr val="C00000"/>
                </a:solidFill>
              </a:rPr>
              <a:t>〉</a:t>
            </a:r>
            <a:endParaRPr lang="en-US" sz="1600" baseline="-25000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F25C3A-6769-C44D-E632-5B891DCD84F3}"/>
              </a:ext>
            </a:extLst>
          </p:cNvPr>
          <p:cNvCxnSpPr>
            <a:cxnSpLocks/>
          </p:cNvCxnSpPr>
          <p:nvPr/>
        </p:nvCxnSpPr>
        <p:spPr>
          <a:xfrm flipV="1">
            <a:off x="6646895" y="293520"/>
            <a:ext cx="3502807" cy="3909322"/>
          </a:xfrm>
          <a:prstGeom prst="line">
            <a:avLst/>
          </a:prstGeom>
          <a:ln w="9525">
            <a:solidFill>
              <a:srgbClr val="D50002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2DF3D8-80CE-7210-5301-EB69B69CDA0C}"/>
              </a:ext>
            </a:extLst>
          </p:cNvPr>
          <p:cNvCxnSpPr>
            <a:cxnSpLocks/>
          </p:cNvCxnSpPr>
          <p:nvPr/>
        </p:nvCxnSpPr>
        <p:spPr>
          <a:xfrm flipV="1">
            <a:off x="5748673" y="285701"/>
            <a:ext cx="3741021" cy="3928822"/>
          </a:xfrm>
          <a:prstGeom prst="line">
            <a:avLst/>
          </a:prstGeom>
          <a:ln w="28575"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C12097-F9C9-2052-E52D-AE08D18D186E}"/>
              </a:ext>
            </a:extLst>
          </p:cNvPr>
          <p:cNvSpPr txBox="1"/>
          <p:nvPr/>
        </p:nvSpPr>
        <p:spPr>
          <a:xfrm rot="18802963">
            <a:off x="8554936" y="507455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1:1 </a:t>
            </a:r>
            <a:r>
              <a:rPr lang="en-US" sz="1600" dirty="0">
                <a:solidFill>
                  <a:srgbClr val="0070C0"/>
                </a:solidFill>
              </a:rPr>
              <a:t>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86234D-476D-340D-08AD-059D4D7DFFFB}"/>
              </a:ext>
            </a:extLst>
          </p:cNvPr>
          <p:cNvSpPr txBox="1"/>
          <p:nvPr/>
        </p:nvSpPr>
        <p:spPr>
          <a:xfrm>
            <a:off x="5756775" y="274021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A0FD9E-6E18-086F-8D8A-80329F05CCAA}"/>
                  </a:ext>
                </a:extLst>
              </p:cNvPr>
              <p:cNvSpPr txBox="1"/>
              <p:nvPr/>
            </p:nvSpPr>
            <p:spPr>
              <a:xfrm>
                <a:off x="65318" y="323459"/>
                <a:ext cx="5023339" cy="4345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/>
                  <a:t>Cloud base vs. LCL (SP) height</a:t>
                </a:r>
              </a:p>
              <a:p>
                <a:endParaRPr lang="en-US" dirty="0"/>
              </a:p>
              <a:p>
                <a:r>
                  <a:rPr lang="en-US" sz="2000" dirty="0">
                    <a:latin typeface="Cambria" panose="02040503050406030204" pitchFamily="18" charset="0"/>
                  </a:rPr>
                  <a:t>Averages for the entire data set, </a:t>
                </a:r>
                <a:r>
                  <a:rPr lang="en-US" sz="2000" dirty="0" err="1">
                    <a:latin typeface="Cambria" panose="02040503050406030204" pitchFamily="18" charset="0"/>
                  </a:rPr>
                  <a:t>H</a:t>
                </a:r>
                <a:r>
                  <a:rPr lang="en-US" sz="2000" baseline="-25000" dirty="0" err="1">
                    <a:latin typeface="Cambria" panose="02040503050406030204" pitchFamily="18" charset="0"/>
                  </a:rPr>
                  <a:t>cb</a:t>
                </a:r>
                <a:r>
                  <a:rPr lang="en-US" sz="2000" dirty="0">
                    <a:latin typeface="Cambria" panose="02040503050406030204" pitchFamily="18" charset="0"/>
                  </a:rPr>
                  <a:t> vs. </a:t>
                </a:r>
                <a:r>
                  <a:rPr lang="en-US" sz="2000" dirty="0" err="1">
                    <a:latin typeface="Cambria" panose="02040503050406030204" pitchFamily="18" charset="0"/>
                  </a:rPr>
                  <a:t>H</a:t>
                </a:r>
                <a:r>
                  <a:rPr lang="en-US" sz="2000" baseline="-25000" dirty="0" err="1">
                    <a:latin typeface="Cambria" panose="02040503050406030204" pitchFamily="18" charset="0"/>
                  </a:rPr>
                  <a:t>sp</a:t>
                </a:r>
                <a:endParaRPr lang="en-US" sz="2000" baseline="-25000" dirty="0">
                  <a:latin typeface="Cambria" panose="02040503050406030204" pitchFamily="18" charset="0"/>
                </a:endParaRP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baseline="-25000" smtClean="0">
                              <a:latin typeface="Cambria Math" panose="02040503050406030204" pitchFamily="18" charset="0"/>
                            </a:rPr>
                            <m:t>𝑐𝑏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=670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</m:oMath>
                  </m:oMathPara>
                </a14:m>
                <a:endParaRPr lang="en-US" sz="2000" b="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baseline="-25000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=450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𝐿𝐶𝐿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0070C0"/>
                  </a:solidFill>
                </a:endParaRPr>
              </a:p>
              <a:p>
                <a:r>
                  <a:rPr lang="en-US" sz="20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𝐺𝑒𝑛𝑒𝑟𝑎𝑙𝑙𝑦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 baseline="-25000" dirty="0" err="1" smtClean="0">
                          <a:latin typeface="Cambria Math" panose="02040503050406030204" pitchFamily="18" charset="0"/>
                        </a:rPr>
                        <m:t>𝑐𝑏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</m:t>
                      </m:r>
                    </m:oMath>
                  </m:oMathPara>
                </a14:m>
                <a:endParaRPr lang="en-US" sz="2000" b="0" baseline="-25000" dirty="0">
                  <a:ea typeface="Cambria Math" panose="02040503050406030204" pitchFamily="18" charset="0"/>
                </a:endParaRPr>
              </a:p>
              <a:p>
                <a:endParaRPr lang="en-US" sz="2000" baseline="-25000" dirty="0">
                  <a:ea typeface="Cambria Math" panose="02040503050406030204" pitchFamily="18" charset="0"/>
                </a:endParaRPr>
              </a:p>
              <a:p>
                <a:endParaRPr lang="en-US" sz="2000" b="0" dirty="0"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b="0" dirty="0">
                    <a:solidFill>
                      <a:srgbClr val="4947E3"/>
                    </a:solidFill>
                    <a:latin typeface="Cambria" panose="02040503050406030204" pitchFamily="18" charset="0"/>
                    <a:ea typeface="Cambria Math" panose="02040503050406030204" pitchFamily="18" charset="0"/>
                  </a:rPr>
                  <a:t>The difference,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dirty="0" smtClean="0">
                            <a:solidFill>
                              <a:srgbClr val="4947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dirty="0" smtClean="0">
                                <a:solidFill>
                                  <a:srgbClr val="4947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solidFill>
                                  <a:srgbClr val="4947E3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000" i="1" baseline="-25000" dirty="0" err="1">
                                <a:solidFill>
                                  <a:srgbClr val="4947E3"/>
                                </a:solidFill>
                                <a:latin typeface="Cambria Math" panose="02040503050406030204" pitchFamily="18" charset="0"/>
                              </a:rPr>
                              <m:t>𝑐𝑏</m:t>
                            </m:r>
                          </m:e>
                        </m:d>
                        <m:r>
                          <a:rPr lang="en-US" sz="2000" i="1" dirty="0">
                            <a:solidFill>
                              <a:srgbClr val="4947E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solidFill>
                              <a:srgbClr val="4947E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dirty="0" smtClean="0">
                                <a:solidFill>
                                  <a:srgbClr val="4947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4947E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4947E3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4947E3"/>
                                    </a:solidFill>
                                    <a:latin typeface="Cambria Math" panose="02040503050406030204" pitchFamily="18" charset="0"/>
                                  </a:rPr>
                                  <m:t>𝑠𝑝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000" b="0" i="1" dirty="0" smtClean="0">
                        <a:solidFill>
                          <a:srgbClr val="4947E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≈220 </m:t>
                    </m:r>
                    <m:r>
                      <a:rPr lang="en-US" sz="2000" b="0" i="1" dirty="0" smtClean="0">
                        <a:solidFill>
                          <a:srgbClr val="4947E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000" b="0" i="1" dirty="0" smtClean="0">
                        <a:solidFill>
                          <a:srgbClr val="4947E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rgbClr val="4947E3"/>
                    </a:solidFill>
                    <a:latin typeface="Cambria" panose="02040503050406030204" pitchFamily="18" charset="0"/>
                  </a:rPr>
                  <a:t> is common for cloud-topped mixed layers – continental and maritime (Jones et al. 2012).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A0FD9E-6E18-086F-8D8A-80329F05C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" y="323459"/>
                <a:ext cx="5023339" cy="4345933"/>
              </a:xfrm>
              <a:prstGeom prst="rect">
                <a:avLst/>
              </a:prstGeom>
              <a:blipFill>
                <a:blip r:embed="rId3"/>
                <a:stretch>
                  <a:fillRect l="-1263" t="-1166" r="-1010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2DA9FD3-7D11-36AE-97C9-47AAEFEB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10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E8BC3-218A-75E5-9DB1-D9F3D39BBD77}"/>
              </a:ext>
            </a:extLst>
          </p:cNvPr>
          <p:cNvSpPr txBox="1"/>
          <p:nvPr/>
        </p:nvSpPr>
        <p:spPr>
          <a:xfrm>
            <a:off x="5734598" y="5120249"/>
            <a:ext cx="645763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Outlier example: point 46 from 12/30/21 (</a:t>
            </a:r>
            <a:r>
              <a:rPr lang="en-US" dirty="0" err="1"/>
              <a:t>H</a:t>
            </a:r>
            <a:r>
              <a:rPr lang="en-US" baseline="-25000" dirty="0" err="1"/>
              <a:t>cb</a:t>
            </a:r>
            <a:r>
              <a:rPr lang="en-US" dirty="0"/>
              <a:t> = 1.3 km, </a:t>
            </a:r>
            <a:r>
              <a:rPr lang="en-US" dirty="0" err="1"/>
              <a:t>H</a:t>
            </a:r>
            <a:r>
              <a:rPr lang="en-US" baseline="-25000" dirty="0" err="1"/>
              <a:t>sp</a:t>
            </a:r>
            <a:r>
              <a:rPr lang="en-US" dirty="0"/>
              <a:t> = 0.12 km) corresponds to a case that is </a:t>
            </a:r>
            <a:r>
              <a:rPr lang="en-US" u="sng" dirty="0"/>
              <a:t>not surface rooted</a:t>
            </a:r>
            <a:r>
              <a:rPr lang="en-US" dirty="0"/>
              <a:t>.  The warm sector did not extend downward to the surface.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5FCF22-3758-F2A1-EA0B-E7FBBD72C154}"/>
              </a:ext>
            </a:extLst>
          </p:cNvPr>
          <p:cNvCxnSpPr/>
          <p:nvPr/>
        </p:nvCxnSpPr>
        <p:spPr>
          <a:xfrm flipV="1">
            <a:off x="9821126" y="4064558"/>
            <a:ext cx="0" cy="10556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0D522C2-B730-A8E0-1841-193E12259CED}"/>
              </a:ext>
            </a:extLst>
          </p:cNvPr>
          <p:cNvSpPr/>
          <p:nvPr/>
        </p:nvSpPr>
        <p:spPr>
          <a:xfrm rot="5400000">
            <a:off x="11499529" y="2395127"/>
            <a:ext cx="296298" cy="566928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F2B4A-3F5B-66E4-7AD7-770F7C15E499}"/>
              </a:ext>
            </a:extLst>
          </p:cNvPr>
          <p:cNvSpPr txBox="1"/>
          <p:nvPr/>
        </p:nvSpPr>
        <p:spPr>
          <a:xfrm>
            <a:off x="11223207" y="2530441"/>
            <a:ext cx="84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〈</a:t>
            </a:r>
            <a:r>
              <a:rPr lang="en-US" sz="1600" dirty="0" err="1">
                <a:solidFill>
                  <a:srgbClr val="C00000"/>
                </a:solidFill>
              </a:rPr>
              <a:t>H</a:t>
            </a:r>
            <a:r>
              <a:rPr lang="en-US" sz="1600" baseline="-25000" dirty="0" err="1">
                <a:solidFill>
                  <a:srgbClr val="C00000"/>
                </a:solidFill>
              </a:rPr>
              <a:t>sp</a:t>
            </a:r>
            <a:r>
              <a:rPr lang="en-US" sz="1600" dirty="0">
                <a:solidFill>
                  <a:srgbClr val="C00000"/>
                </a:solidFill>
              </a:rPr>
              <a:t>〉</a:t>
            </a:r>
            <a:endParaRPr lang="en-US" sz="1600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3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1764521-AF82-AAC3-CA32-D171E276AD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009099"/>
              </p:ext>
            </p:extLst>
          </p:nvPr>
        </p:nvGraphicFramePr>
        <p:xfrm>
          <a:off x="437289" y="962830"/>
          <a:ext cx="5980872" cy="414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E6A560-B7D3-88AC-7B18-A8FB7EED2C83}"/>
              </a:ext>
            </a:extLst>
          </p:cNvPr>
          <p:cNvSpPr txBox="1"/>
          <p:nvPr/>
        </p:nvSpPr>
        <p:spPr>
          <a:xfrm>
            <a:off x="2921227" y="504049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</a:t>
            </a:r>
            <a:r>
              <a:rPr lang="en-US" baseline="-25000" dirty="0"/>
              <a:t>10</a:t>
            </a:r>
            <a:r>
              <a:rPr lang="en-US" dirty="0"/>
              <a:t> – T</a:t>
            </a:r>
            <a:r>
              <a:rPr lang="en-US" baseline="-25000" dirty="0"/>
              <a:t>2</a:t>
            </a:r>
            <a:r>
              <a:rPr lang="en-US" dirty="0"/>
              <a:t>) (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A4467-31C3-B1A4-5DDE-BD34CAC1C844}"/>
              </a:ext>
            </a:extLst>
          </p:cNvPr>
          <p:cNvSpPr txBox="1"/>
          <p:nvPr/>
        </p:nvSpPr>
        <p:spPr>
          <a:xfrm rot="16200000">
            <a:off x="-569878" y="2696199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H</a:t>
            </a:r>
            <a:r>
              <a:rPr lang="en-US" sz="2000" baseline="-25000" dirty="0" err="1"/>
              <a:t>cb</a:t>
            </a:r>
            <a:r>
              <a:rPr lang="en-US" sz="2000" dirty="0"/>
              <a:t> – </a:t>
            </a:r>
            <a:r>
              <a:rPr lang="en-US" sz="2000" dirty="0" err="1"/>
              <a:t>H</a:t>
            </a:r>
            <a:r>
              <a:rPr lang="en-US" sz="2000" baseline="-25000" dirty="0" err="1"/>
              <a:t>sp</a:t>
            </a:r>
            <a:r>
              <a:rPr lang="en-US" sz="2000" dirty="0"/>
              <a:t>)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7B4D-0DFB-C9D6-3E22-63831BB6A469}"/>
              </a:ext>
            </a:extLst>
          </p:cNvPr>
          <p:cNvSpPr txBox="1"/>
          <p:nvPr/>
        </p:nvSpPr>
        <p:spPr>
          <a:xfrm>
            <a:off x="5343440" y="1136827"/>
            <a:ext cx="81624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r = 0.35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8D1B39-7564-F292-CEE1-9500EEC0E230}"/>
              </a:ext>
            </a:extLst>
          </p:cNvPr>
          <p:cNvCxnSpPr>
            <a:cxnSpLocks/>
          </p:cNvCxnSpPr>
          <p:nvPr/>
        </p:nvCxnSpPr>
        <p:spPr>
          <a:xfrm>
            <a:off x="3615788" y="1144873"/>
            <a:ext cx="0" cy="3515313"/>
          </a:xfrm>
          <a:prstGeom prst="line">
            <a:avLst/>
          </a:prstGeom>
          <a:ln w="19050"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20DB3-DF95-CD9A-4CCC-C6A528D63AE8}"/>
              </a:ext>
            </a:extLst>
          </p:cNvPr>
          <p:cNvCxnSpPr>
            <a:cxnSpLocks/>
          </p:cNvCxnSpPr>
          <p:nvPr/>
        </p:nvCxnSpPr>
        <p:spPr>
          <a:xfrm>
            <a:off x="1078595" y="3521427"/>
            <a:ext cx="5065776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D99DE-8111-24E4-A8B1-1E2A432F8FC1}"/>
              </a:ext>
            </a:extLst>
          </p:cNvPr>
          <p:cNvCxnSpPr>
            <a:cxnSpLocks/>
          </p:cNvCxnSpPr>
          <p:nvPr/>
        </p:nvCxnSpPr>
        <p:spPr>
          <a:xfrm flipV="1">
            <a:off x="4272865" y="1151739"/>
            <a:ext cx="0" cy="3508447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0E2067-8446-6979-999B-7A54459DECB0}"/>
              </a:ext>
            </a:extLst>
          </p:cNvPr>
          <p:cNvSpPr txBox="1"/>
          <p:nvPr/>
        </p:nvSpPr>
        <p:spPr>
          <a:xfrm>
            <a:off x="3939077" y="2010711"/>
            <a:ext cx="74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4947E3"/>
                </a:solidFill>
              </a:rPr>
              <a:t>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8B6AE-B72B-DBFC-C663-BDE1F44EA772}"/>
              </a:ext>
            </a:extLst>
          </p:cNvPr>
          <p:cNvSpPr txBox="1"/>
          <p:nvPr/>
        </p:nvSpPr>
        <p:spPr>
          <a:xfrm>
            <a:off x="2315671" y="2010711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unstable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9FD0F-35D0-0101-8AF4-04E08E432E5E}"/>
              </a:ext>
            </a:extLst>
          </p:cNvPr>
          <p:cNvSpPr txBox="1"/>
          <p:nvPr/>
        </p:nvSpPr>
        <p:spPr>
          <a:xfrm rot="16200000">
            <a:off x="3722719" y="131210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〈T</a:t>
            </a:r>
            <a:r>
              <a:rPr lang="en-US" sz="1600" baseline="-25000" dirty="0">
                <a:solidFill>
                  <a:srgbClr val="C00000"/>
                </a:solidFill>
              </a:rPr>
              <a:t>10</a:t>
            </a:r>
            <a:r>
              <a:rPr lang="en-US" sz="1600" dirty="0">
                <a:solidFill>
                  <a:srgbClr val="C00000"/>
                </a:solidFill>
              </a:rPr>
              <a:t>-T</a:t>
            </a:r>
            <a:r>
              <a:rPr lang="en-US" sz="1600" baseline="-25000" dirty="0">
                <a:solidFill>
                  <a:srgbClr val="C00000"/>
                </a:solidFill>
              </a:rPr>
              <a:t>2</a:t>
            </a:r>
            <a:r>
              <a:rPr lang="en-US" sz="1600" dirty="0">
                <a:solidFill>
                  <a:srgbClr val="C00000"/>
                </a:solidFill>
              </a:rPr>
              <a:t>〉</a:t>
            </a:r>
            <a:endParaRPr lang="en-US" sz="1600" baseline="-250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CD432-9B44-C498-A1CB-7633B9F67A1F}"/>
              </a:ext>
            </a:extLst>
          </p:cNvPr>
          <p:cNvSpPr txBox="1"/>
          <p:nvPr/>
        </p:nvSpPr>
        <p:spPr>
          <a:xfrm>
            <a:off x="1239227" y="3365213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〈</a:t>
            </a:r>
            <a:r>
              <a:rPr lang="en-US" sz="1600" dirty="0" err="1">
                <a:solidFill>
                  <a:srgbClr val="C00000"/>
                </a:solidFill>
              </a:rPr>
              <a:t>H</a:t>
            </a:r>
            <a:r>
              <a:rPr lang="en-US" sz="1600" baseline="-25000" dirty="0" err="1">
                <a:solidFill>
                  <a:srgbClr val="C00000"/>
                </a:solidFill>
              </a:rPr>
              <a:t>cb</a:t>
            </a:r>
            <a:r>
              <a:rPr lang="en-US" sz="1600" dirty="0" err="1">
                <a:solidFill>
                  <a:srgbClr val="C00000"/>
                </a:solidFill>
              </a:rPr>
              <a:t>-H</a:t>
            </a:r>
            <a:r>
              <a:rPr lang="en-US" sz="1600" baseline="-25000" dirty="0" err="1">
                <a:solidFill>
                  <a:srgbClr val="C00000"/>
                </a:solidFill>
              </a:rPr>
              <a:t>sp</a:t>
            </a:r>
            <a:r>
              <a:rPr lang="en-US" sz="1600" dirty="0">
                <a:solidFill>
                  <a:srgbClr val="C00000"/>
                </a:solidFill>
              </a:rPr>
              <a:t>〉</a:t>
            </a:r>
            <a:endParaRPr lang="en-US" sz="1600" baseline="-25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358BC-46F0-6392-3B1F-E00139AD24FF}"/>
              </a:ext>
            </a:extLst>
          </p:cNvPr>
          <p:cNvSpPr txBox="1"/>
          <p:nvPr/>
        </p:nvSpPr>
        <p:spPr>
          <a:xfrm>
            <a:off x="252623" y="510675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7b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AEE94A1-FC82-9B84-F759-19A63DE3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4728"/>
            <a:ext cx="2743200" cy="365125"/>
          </a:xfrm>
        </p:spPr>
        <p:txBody>
          <a:bodyPr/>
          <a:lstStyle/>
          <a:p>
            <a:fld id="{622AE503-28E1-404F-9B94-5C15179D85E5}" type="slidenum">
              <a:rPr lang="en-US" smtClean="0"/>
              <a:t>11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B579B-1D00-9B01-8873-8DC640B502BB}"/>
              </a:ext>
            </a:extLst>
          </p:cNvPr>
          <p:cNvSpPr txBox="1"/>
          <p:nvPr/>
        </p:nvSpPr>
        <p:spPr>
          <a:xfrm>
            <a:off x="3075188" y="69919"/>
            <a:ext cx="5473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Surface layer and boundary layer stability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77B32668-2CFB-8464-B2F1-20301F289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25645"/>
              </p:ext>
            </p:extLst>
          </p:nvPr>
        </p:nvGraphicFramePr>
        <p:xfrm>
          <a:off x="6794288" y="1373810"/>
          <a:ext cx="5164832" cy="3486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570">
                  <a:extLst>
                    <a:ext uri="{9D8B030D-6E8A-4147-A177-3AD203B41FA5}">
                      <a16:colId xmlns:a16="http://schemas.microsoft.com/office/drawing/2014/main" val="3478765549"/>
                    </a:ext>
                  </a:extLst>
                </a:gridCol>
                <a:gridCol w="2219218">
                  <a:extLst>
                    <a:ext uri="{9D8B030D-6E8A-4147-A177-3AD203B41FA5}">
                      <a16:colId xmlns:a16="http://schemas.microsoft.com/office/drawing/2014/main" val="1956290794"/>
                    </a:ext>
                  </a:extLst>
                </a:gridCol>
                <a:gridCol w="1613044">
                  <a:extLst>
                    <a:ext uri="{9D8B030D-6E8A-4147-A177-3AD203B41FA5}">
                      <a16:colId xmlns:a16="http://schemas.microsoft.com/office/drawing/2014/main" val="2336403234"/>
                    </a:ext>
                  </a:extLst>
                </a:gridCol>
              </a:tblGrid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Range of sounding times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Fraction of </a:t>
                      </a:r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  <a:r>
                        <a:rPr lang="en-US" baseline="-25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3299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11/6/2018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0500-0730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3889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2/12/2019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1000-1130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151032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2/12/2020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2100-2400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273175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3/28/2021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0600-0830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13516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12/11/2021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0730-1300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001551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3/7/2022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1200-1540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02165"/>
                  </a:ext>
                </a:extLst>
              </a:tr>
              <a:tr h="4066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5666FF"/>
                          </a:solidFill>
                        </a:rPr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56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5666FF"/>
                          </a:solidFill>
                        </a:rPr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9389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CDD9DC8-F8A5-2914-BC91-56ACB44F778C}"/>
              </a:ext>
            </a:extLst>
          </p:cNvPr>
          <p:cNvSpPr txBox="1"/>
          <p:nvPr/>
        </p:nvSpPr>
        <p:spPr>
          <a:xfrm>
            <a:off x="6718577" y="984676"/>
            <a:ext cx="5356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Average lapse rate, 0 - 500 m (balloon soundings)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D903F-8191-AB7E-148A-CFDB54293E00}"/>
              </a:ext>
            </a:extLst>
          </p:cNvPr>
          <p:cNvSpPr txBox="1"/>
          <p:nvPr/>
        </p:nvSpPr>
        <p:spPr>
          <a:xfrm>
            <a:off x="6928308" y="5632342"/>
            <a:ext cx="479685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6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5666FF"/>
                </a:solidFill>
              </a:rPr>
              <a:t>➤  Average 0-500 m lapse rate:  0.78 </a:t>
            </a:r>
            <a:r>
              <a:rPr lang="en-US" sz="2200" dirty="0">
                <a:solidFill>
                  <a:srgbClr val="5666FF"/>
                </a:solidFill>
                <a:latin typeface="Symbol" pitchFamily="2" charset="2"/>
              </a:rPr>
              <a:t>G</a:t>
            </a:r>
            <a:r>
              <a:rPr lang="en-US" sz="2200" baseline="-25000" dirty="0">
                <a:solidFill>
                  <a:srgbClr val="5666FF"/>
                </a:solidFill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E4A6D3-189B-55DD-D945-3DB5D242901D}"/>
              </a:ext>
            </a:extLst>
          </p:cNvPr>
          <p:cNvSpPr txBox="1"/>
          <p:nvPr/>
        </p:nvSpPr>
        <p:spPr>
          <a:xfrm>
            <a:off x="2447829" y="640882"/>
            <a:ext cx="18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layer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0D731-5FC3-43D2-48E4-074F5CFE13D2}"/>
              </a:ext>
            </a:extLst>
          </p:cNvPr>
          <p:cNvSpPr txBox="1"/>
          <p:nvPr/>
        </p:nvSpPr>
        <p:spPr>
          <a:xfrm>
            <a:off x="8249905" y="627538"/>
            <a:ext cx="207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Boundary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D4D79-7D4C-DA40-86D0-424194399270}"/>
              </a:ext>
            </a:extLst>
          </p:cNvPr>
          <p:cNvSpPr txBox="1"/>
          <p:nvPr/>
        </p:nvSpPr>
        <p:spPr>
          <a:xfrm>
            <a:off x="252623" y="5633855"/>
            <a:ext cx="6204592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6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5666FF"/>
                </a:solidFill>
              </a:rPr>
              <a:t>➤ Average 2-10 m temperature difference:  +0.36 F.     </a:t>
            </a:r>
            <a:endParaRPr lang="en-US" sz="2200" baseline="-25000" dirty="0">
              <a:solidFill>
                <a:srgbClr val="5666FF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7D707D-D0E1-03C9-1FEA-B25E1893A2EC}"/>
              </a:ext>
            </a:extLst>
          </p:cNvPr>
          <p:cNvCxnSpPr>
            <a:cxnSpLocks/>
          </p:cNvCxnSpPr>
          <p:nvPr/>
        </p:nvCxnSpPr>
        <p:spPr>
          <a:xfrm flipH="1">
            <a:off x="3261822" y="2210047"/>
            <a:ext cx="35287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EF79AD-C068-6636-863A-E9B3D2224BFB}"/>
              </a:ext>
            </a:extLst>
          </p:cNvPr>
          <p:cNvCxnSpPr>
            <a:cxnSpLocks/>
          </p:cNvCxnSpPr>
          <p:nvPr/>
        </p:nvCxnSpPr>
        <p:spPr>
          <a:xfrm>
            <a:off x="3619597" y="2210859"/>
            <a:ext cx="352871" cy="0"/>
          </a:xfrm>
          <a:prstGeom prst="straightConnector1">
            <a:avLst/>
          </a:prstGeom>
          <a:ln w="19050">
            <a:solidFill>
              <a:srgbClr val="4947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40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1D58C-2B65-9FB8-A395-06359787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3975" y="6574877"/>
            <a:ext cx="2175961" cy="314888"/>
          </a:xfrm>
        </p:spPr>
        <p:txBody>
          <a:bodyPr/>
          <a:lstStyle/>
          <a:p>
            <a:fld id="{622AE503-28E1-404F-9B94-5C15179D85E5}" type="slidenum">
              <a:rPr lang="en-US" smtClean="0"/>
              <a:t>12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69DF3-631B-4204-4EC4-43F37A970D6C}"/>
              </a:ext>
            </a:extLst>
          </p:cNvPr>
          <p:cNvSpPr txBox="1"/>
          <p:nvPr/>
        </p:nvSpPr>
        <p:spPr>
          <a:xfrm>
            <a:off x="11980284" y="3216560"/>
            <a:ext cx="28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⚲</a:t>
            </a:r>
          </a:p>
        </p:txBody>
      </p:sp>
      <p:pic>
        <p:nvPicPr>
          <p:cNvPr id="22" name="Picture 21" descr="Case 46.png">
            <a:extLst>
              <a:ext uri="{FF2B5EF4-FFF2-40B4-BE49-F238E27FC236}">
                <a16:creationId xmlns:a16="http://schemas.microsoft.com/office/drawing/2014/main" id="{DA54220F-7D5D-D476-F0C0-8BEC065DF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1"/>
          <a:stretch/>
        </p:blipFill>
        <p:spPr>
          <a:xfrm>
            <a:off x="-6425" y="3516766"/>
            <a:ext cx="3433982" cy="332500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23FEC5-B328-B975-2F22-E68FAED8DB41}"/>
              </a:ext>
            </a:extLst>
          </p:cNvPr>
          <p:cNvCxnSpPr>
            <a:cxnSpLocks/>
          </p:cNvCxnSpPr>
          <p:nvPr/>
        </p:nvCxnSpPr>
        <p:spPr>
          <a:xfrm flipV="1">
            <a:off x="11301369" y="5510702"/>
            <a:ext cx="0" cy="1015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2FC200-5286-4682-B24F-FC470F429115}"/>
              </a:ext>
            </a:extLst>
          </p:cNvPr>
          <p:cNvCxnSpPr>
            <a:cxnSpLocks/>
          </p:cNvCxnSpPr>
          <p:nvPr/>
        </p:nvCxnSpPr>
        <p:spPr>
          <a:xfrm flipV="1">
            <a:off x="9286074" y="4892375"/>
            <a:ext cx="2148918" cy="108381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ov6-bs.png">
            <a:extLst>
              <a:ext uri="{FF2B5EF4-FFF2-40B4-BE49-F238E27FC236}">
                <a16:creationId xmlns:a16="http://schemas.microsoft.com/office/drawing/2014/main" id="{32B842AF-1139-2540-AE48-7EF67B281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2"/>
          <a:stretch/>
        </p:blipFill>
        <p:spPr>
          <a:xfrm>
            <a:off x="3186830" y="6548"/>
            <a:ext cx="9032240" cy="35718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99C5E50-08C0-4BB1-5046-BBE39A72B1E6}"/>
              </a:ext>
            </a:extLst>
          </p:cNvPr>
          <p:cNvSpPr txBox="1"/>
          <p:nvPr/>
        </p:nvSpPr>
        <p:spPr>
          <a:xfrm>
            <a:off x="3545395" y="308594"/>
            <a:ext cx="3151119" cy="369332"/>
          </a:xfrm>
          <a:prstGeom prst="rect">
            <a:avLst/>
          </a:prstGeom>
          <a:solidFill>
            <a:schemeClr val="bg1">
              <a:alpha val="5098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cs typeface="Chalkboard"/>
              </a:rPr>
              <a:t>Lidar backscatter (</a:t>
            </a:r>
            <a:r>
              <a:rPr lang="en-US" dirty="0" err="1">
                <a:cs typeface="Chalkboard"/>
              </a:rPr>
              <a:t>ceilo</a:t>
            </a:r>
            <a:r>
              <a:rPr lang="en-US" dirty="0">
                <a:cs typeface="Chalkboard"/>
              </a:rPr>
              <a:t>) and </a:t>
            </a:r>
            <a:r>
              <a:rPr lang="en-US" dirty="0" err="1">
                <a:cs typeface="Chalkboard"/>
              </a:rPr>
              <a:t>H</a:t>
            </a:r>
            <a:r>
              <a:rPr lang="en-US" baseline="-25000" dirty="0" err="1">
                <a:cs typeface="Chalkboard"/>
              </a:rPr>
              <a:t>sp</a:t>
            </a:r>
            <a:endParaRPr lang="en-US" baseline="-25000" dirty="0">
              <a:cs typeface="Chalkboar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07750E-0C98-02B7-5F2F-50B3D63AA920}"/>
              </a:ext>
            </a:extLst>
          </p:cNvPr>
          <p:cNvSpPr txBox="1"/>
          <p:nvPr/>
        </p:nvSpPr>
        <p:spPr>
          <a:xfrm>
            <a:off x="3125870" y="140043"/>
            <a:ext cx="301686" cy="31393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0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8B46CA-DAF9-C547-50E7-28115C6512A2}"/>
              </a:ext>
            </a:extLst>
          </p:cNvPr>
          <p:cNvGrpSpPr/>
          <p:nvPr/>
        </p:nvGrpSpPr>
        <p:grpSpPr>
          <a:xfrm>
            <a:off x="8372748" y="2289076"/>
            <a:ext cx="3393177" cy="878125"/>
            <a:chOff x="5211071" y="5513684"/>
            <a:chExt cx="3393178" cy="8781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12278B-09A3-D96B-9C1F-2C7562E3E453}"/>
                </a:ext>
              </a:extLst>
            </p:cNvPr>
            <p:cNvSpPr txBox="1"/>
            <p:nvPr/>
          </p:nvSpPr>
          <p:spPr>
            <a:xfrm>
              <a:off x="5211071" y="571837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5BCC734-230F-1776-5B02-BC3406DBDD7A}"/>
                </a:ext>
              </a:extLst>
            </p:cNvPr>
            <p:cNvSpPr txBox="1"/>
            <p:nvPr/>
          </p:nvSpPr>
          <p:spPr>
            <a:xfrm>
              <a:off x="5484121" y="566757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A3336BD-7A3A-F559-D6A0-F90F5CA3F6FB}"/>
                </a:ext>
              </a:extLst>
            </p:cNvPr>
            <p:cNvCxnSpPr/>
            <p:nvPr/>
          </p:nvCxnSpPr>
          <p:spPr>
            <a:xfrm flipV="1">
              <a:off x="7746358" y="5712023"/>
              <a:ext cx="0" cy="679786"/>
            </a:xfrm>
            <a:prstGeom prst="line">
              <a:avLst/>
            </a:prstGeom>
            <a:ln w="63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84D245-257D-2D06-58D9-7A6664045C8A}"/>
                </a:ext>
              </a:extLst>
            </p:cNvPr>
            <p:cNvSpPr txBox="1"/>
            <p:nvPr/>
          </p:nvSpPr>
          <p:spPr>
            <a:xfrm>
              <a:off x="5771255" y="562768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728EEAC-CC36-1132-8000-96F1CEA6E22A}"/>
                </a:ext>
              </a:extLst>
            </p:cNvPr>
            <p:cNvSpPr txBox="1"/>
            <p:nvPr/>
          </p:nvSpPr>
          <p:spPr>
            <a:xfrm>
              <a:off x="6064739" y="559772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4D160A-307B-FE2B-ECC6-4539236FC2CC}"/>
                </a:ext>
              </a:extLst>
            </p:cNvPr>
            <p:cNvSpPr txBox="1"/>
            <p:nvPr/>
          </p:nvSpPr>
          <p:spPr>
            <a:xfrm>
              <a:off x="6313783" y="558502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51F8A6-DA8A-C60E-323D-AF19273A330A}"/>
                </a:ext>
              </a:extLst>
            </p:cNvPr>
            <p:cNvSpPr txBox="1"/>
            <p:nvPr/>
          </p:nvSpPr>
          <p:spPr>
            <a:xfrm>
              <a:off x="6557271" y="557688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FE60E12-DDEB-3BC6-514D-F021C66F1B50}"/>
                </a:ext>
              </a:extLst>
            </p:cNvPr>
            <p:cNvSpPr txBox="1"/>
            <p:nvPr/>
          </p:nvSpPr>
          <p:spPr>
            <a:xfrm>
              <a:off x="6837160" y="557867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59FEB2-BFBE-21AD-C515-3D6DB4B9E4F3}"/>
                </a:ext>
              </a:extLst>
            </p:cNvPr>
            <p:cNvSpPr txBox="1"/>
            <p:nvPr/>
          </p:nvSpPr>
          <p:spPr>
            <a:xfrm>
              <a:off x="7124783" y="557539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E42372C-5140-CFDC-1817-F7919A1318AD}"/>
                </a:ext>
              </a:extLst>
            </p:cNvPr>
            <p:cNvSpPr txBox="1"/>
            <p:nvPr/>
          </p:nvSpPr>
          <p:spPr>
            <a:xfrm>
              <a:off x="7399633" y="554057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732981-6C38-3EDE-A7A2-73BC0A687A0C}"/>
                </a:ext>
              </a:extLst>
            </p:cNvPr>
            <p:cNvSpPr txBox="1"/>
            <p:nvPr/>
          </p:nvSpPr>
          <p:spPr>
            <a:xfrm>
              <a:off x="7630421" y="551368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026CD1-B805-3FBD-573D-B420E85098B5}"/>
                </a:ext>
              </a:extLst>
            </p:cNvPr>
            <p:cNvSpPr txBox="1"/>
            <p:nvPr/>
          </p:nvSpPr>
          <p:spPr>
            <a:xfrm>
              <a:off x="7898505" y="557688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0E33410-D670-C561-E272-E58EA2E32EC8}"/>
                </a:ext>
              </a:extLst>
            </p:cNvPr>
            <p:cNvSpPr txBox="1"/>
            <p:nvPr/>
          </p:nvSpPr>
          <p:spPr>
            <a:xfrm>
              <a:off x="8170171" y="571202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037E9FD-F213-AB43-5CC0-942DC0D7623D}"/>
                </a:ext>
              </a:extLst>
            </p:cNvPr>
            <p:cNvSpPr txBox="1"/>
            <p:nvPr/>
          </p:nvSpPr>
          <p:spPr>
            <a:xfrm>
              <a:off x="8329815" y="5827280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+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9A7C449-11AE-4B1B-5A5F-5E136310078A}"/>
              </a:ext>
            </a:extLst>
          </p:cNvPr>
          <p:cNvCxnSpPr/>
          <p:nvPr/>
        </p:nvCxnSpPr>
        <p:spPr>
          <a:xfrm flipV="1">
            <a:off x="3212231" y="2441905"/>
            <a:ext cx="8401650" cy="6350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46F3F6D-556C-AB95-E7AC-959F02582399}"/>
              </a:ext>
            </a:extLst>
          </p:cNvPr>
          <p:cNvSpPr/>
          <p:nvPr/>
        </p:nvSpPr>
        <p:spPr>
          <a:xfrm>
            <a:off x="8800230" y="272123"/>
            <a:ext cx="2716415" cy="28950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55D5E69-D0AF-CB7C-749F-80A3DEA7515E}"/>
              </a:ext>
            </a:extLst>
          </p:cNvPr>
          <p:cNvCxnSpPr/>
          <p:nvPr/>
        </p:nvCxnSpPr>
        <p:spPr>
          <a:xfrm flipV="1">
            <a:off x="11747771" y="3211595"/>
            <a:ext cx="0" cy="304800"/>
          </a:xfrm>
          <a:prstGeom prst="straightConnector1">
            <a:avLst/>
          </a:prstGeom>
          <a:ln w="38100">
            <a:solidFill>
              <a:srgbClr val="4947E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03231AB-376C-3A03-6B25-2729E15844B6}"/>
              </a:ext>
            </a:extLst>
          </p:cNvPr>
          <p:cNvSpPr txBox="1"/>
          <p:nvPr/>
        </p:nvSpPr>
        <p:spPr>
          <a:xfrm>
            <a:off x="6265463" y="3171333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207DFDF-FA19-D647-00D1-706BEBA24957}"/>
              </a:ext>
            </a:extLst>
          </p:cNvPr>
          <p:cNvSpPr txBox="1"/>
          <p:nvPr/>
        </p:nvSpPr>
        <p:spPr>
          <a:xfrm>
            <a:off x="8672239" y="318949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5123EE-4420-433C-7EEC-83B86691DFC6}"/>
              </a:ext>
            </a:extLst>
          </p:cNvPr>
          <p:cNvSpPr txBox="1"/>
          <p:nvPr/>
        </p:nvSpPr>
        <p:spPr>
          <a:xfrm>
            <a:off x="10289479" y="3178243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E7B3C3-BAA4-9660-4049-4A87818EDE82}"/>
              </a:ext>
            </a:extLst>
          </p:cNvPr>
          <p:cNvSpPr txBox="1"/>
          <p:nvPr/>
        </p:nvSpPr>
        <p:spPr>
          <a:xfrm>
            <a:off x="11332487" y="318997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pic>
        <p:nvPicPr>
          <p:cNvPr id="65" name="Picture 64" descr="berm_plot_T_Td_11_06_18_36hr.png">
            <a:extLst>
              <a:ext uri="{FF2B5EF4-FFF2-40B4-BE49-F238E27FC236}">
                <a16:creationId xmlns:a16="http://schemas.microsoft.com/office/drawing/2014/main" id="{10D70DF4-4434-73A6-393D-F43860EB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4006"/>
          <a:stretch/>
        </p:blipFill>
        <p:spPr>
          <a:xfrm>
            <a:off x="3690202" y="4084068"/>
            <a:ext cx="8066413" cy="27432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551F9DD-77BD-2CCA-A8C9-46DFF1D33640}"/>
              </a:ext>
            </a:extLst>
          </p:cNvPr>
          <p:cNvSpPr txBox="1"/>
          <p:nvPr/>
        </p:nvSpPr>
        <p:spPr>
          <a:xfrm>
            <a:off x="8107987" y="545954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71</a:t>
            </a:r>
          </a:p>
          <a:p>
            <a:r>
              <a:rPr lang="en-US" dirty="0"/>
              <a:t>67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978B31A-15E0-D443-4B63-B82F7E118F36}"/>
              </a:ext>
            </a:extLst>
          </p:cNvPr>
          <p:cNvSpPr/>
          <p:nvPr/>
        </p:nvSpPr>
        <p:spPr>
          <a:xfrm>
            <a:off x="6535800" y="4356076"/>
            <a:ext cx="1528937" cy="205067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F0D460-D575-2F67-E752-1C474EC237E7}"/>
              </a:ext>
            </a:extLst>
          </p:cNvPr>
          <p:cNvSpPr txBox="1"/>
          <p:nvPr/>
        </p:nvSpPr>
        <p:spPr>
          <a:xfrm rot="16200000">
            <a:off x="7669585" y="5130737"/>
            <a:ext cx="494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8C672-A29A-74BD-36A5-D92FFDA3A69C}"/>
              </a:ext>
            </a:extLst>
          </p:cNvPr>
          <p:cNvSpPr txBox="1"/>
          <p:nvPr/>
        </p:nvSpPr>
        <p:spPr>
          <a:xfrm>
            <a:off x="34798" y="37135"/>
            <a:ext cx="3177433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="1" dirty="0"/>
              <a:t>11/6/2018  </a:t>
            </a:r>
            <a:r>
              <a:rPr lang="en-US" sz="2000" dirty="0">
                <a:solidFill>
                  <a:srgbClr val="0070C0"/>
                </a:solidFill>
              </a:rPr>
              <a:t>(MESO)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 period of Sc (12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Increasing trend in </a:t>
            </a:r>
            <a:r>
              <a:rPr lang="en-US" sz="2000" dirty="0" err="1"/>
              <a:t>H</a:t>
            </a:r>
            <a:r>
              <a:rPr lang="en-US" sz="2000" baseline="-25000" dirty="0" err="1"/>
              <a:t>cb</a:t>
            </a:r>
            <a:endParaRPr lang="en-US" sz="20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Rapid reduction in </a:t>
            </a:r>
            <a:r>
              <a:rPr lang="en-US" sz="2000" dirty="0" err="1"/>
              <a:t>H</a:t>
            </a:r>
            <a:r>
              <a:rPr lang="en-US" sz="2000" baseline="-25000" dirty="0" err="1"/>
              <a:t>cb</a:t>
            </a:r>
            <a:r>
              <a:rPr lang="en-US" sz="2000" dirty="0"/>
              <a:t> during 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70EE2-2798-9631-6999-C939D6A13429}"/>
              </a:ext>
            </a:extLst>
          </p:cNvPr>
          <p:cNvSpPr txBox="1"/>
          <p:nvPr/>
        </p:nvSpPr>
        <p:spPr>
          <a:xfrm>
            <a:off x="2387117" y="5534955"/>
            <a:ext cx="5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1E5A0-5B7C-E88E-6E96-1B2F179F7302}"/>
              </a:ext>
            </a:extLst>
          </p:cNvPr>
          <p:cNvSpPr txBox="1"/>
          <p:nvPr/>
        </p:nvSpPr>
        <p:spPr>
          <a:xfrm>
            <a:off x="6647985" y="5052553"/>
            <a:ext cx="1022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Warm</a:t>
            </a:r>
          </a:p>
          <a:p>
            <a:pPr algn="ctr"/>
            <a:r>
              <a:rPr lang="en-US" sz="1600" dirty="0"/>
              <a:t>Advection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7998E7-B19F-5EA1-7B7A-6606493969BA}"/>
              </a:ext>
            </a:extLst>
          </p:cNvPr>
          <p:cNvCxnSpPr>
            <a:cxnSpLocks/>
          </p:cNvCxnSpPr>
          <p:nvPr/>
        </p:nvCxnSpPr>
        <p:spPr>
          <a:xfrm flipH="1" flipV="1">
            <a:off x="3466455" y="3174045"/>
            <a:ext cx="3069345" cy="118203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8FAADF-8586-75CC-83AE-FB5C2EBD0FC0}"/>
              </a:ext>
            </a:extLst>
          </p:cNvPr>
          <p:cNvCxnSpPr>
            <a:cxnSpLocks/>
          </p:cNvCxnSpPr>
          <p:nvPr/>
        </p:nvCxnSpPr>
        <p:spPr>
          <a:xfrm flipH="1">
            <a:off x="8064737" y="3183174"/>
            <a:ext cx="3954523" cy="117290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6C05E03-E8DE-EB34-58EE-AE8D7C0AEA13}"/>
              </a:ext>
            </a:extLst>
          </p:cNvPr>
          <p:cNvSpPr txBox="1"/>
          <p:nvPr/>
        </p:nvSpPr>
        <p:spPr>
          <a:xfrm>
            <a:off x="11398368" y="3470693"/>
            <a:ext cx="69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947E3"/>
                </a:solidFill>
              </a:rPr>
              <a:t>gust front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1317C-7BE6-959F-1C29-B296961599D1}"/>
              </a:ext>
            </a:extLst>
          </p:cNvPr>
          <p:cNvSpPr txBox="1"/>
          <p:nvPr/>
        </p:nvSpPr>
        <p:spPr>
          <a:xfrm>
            <a:off x="6191252" y="368247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47E3"/>
                </a:solidFill>
              </a:rPr>
              <a:t>Balloon soundings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71F234-2EA7-1F85-B96B-6E515FF0B407}"/>
              </a:ext>
            </a:extLst>
          </p:cNvPr>
          <p:cNvSpPr txBox="1"/>
          <p:nvPr/>
        </p:nvSpPr>
        <p:spPr>
          <a:xfrm>
            <a:off x="5960193" y="363631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888F71-4C7F-E85D-3090-E1F30A936867}"/>
              </a:ext>
            </a:extLst>
          </p:cNvPr>
          <p:cNvSpPr txBox="1"/>
          <p:nvPr/>
        </p:nvSpPr>
        <p:spPr>
          <a:xfrm>
            <a:off x="10948900" y="277557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1CB4E-5051-DFDE-4C27-9090350E355D}"/>
              </a:ext>
            </a:extLst>
          </p:cNvPr>
          <p:cNvSpPr txBox="1"/>
          <p:nvPr/>
        </p:nvSpPr>
        <p:spPr>
          <a:xfrm>
            <a:off x="3289162" y="313637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47E3"/>
                </a:solidFill>
              </a:rPr>
              <a:t>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201F6-F1B1-396E-A04F-B0932468133E}"/>
              </a:ext>
            </a:extLst>
          </p:cNvPr>
          <p:cNvSpPr txBox="1"/>
          <p:nvPr/>
        </p:nvSpPr>
        <p:spPr>
          <a:xfrm>
            <a:off x="10041334" y="250446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H</a:t>
            </a:r>
            <a:r>
              <a:rPr lang="en-US" baseline="-25000" dirty="0" err="1">
                <a:solidFill>
                  <a:schemeClr val="bg1"/>
                </a:solidFill>
                <a:latin typeface="Chalkboard"/>
                <a:cs typeface="Chalkboard"/>
              </a:rPr>
              <a:t>sp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92A6AC-8B78-4A7A-E9B6-FC5A96687B1D}"/>
              </a:ext>
            </a:extLst>
          </p:cNvPr>
          <p:cNvSpPr txBox="1"/>
          <p:nvPr/>
        </p:nvSpPr>
        <p:spPr>
          <a:xfrm>
            <a:off x="34798" y="35448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0642</a:t>
            </a:r>
          </a:p>
        </p:txBody>
      </p:sp>
      <p:pic>
        <p:nvPicPr>
          <p:cNvPr id="7" name="Picture 6" descr="181105_rpts.gif.png">
            <a:extLst>
              <a:ext uri="{FF2B5EF4-FFF2-40B4-BE49-F238E27FC236}">
                <a16:creationId xmlns:a16="http://schemas.microsoft.com/office/drawing/2014/main" id="{239D5023-92C7-4AD0-007E-0ADFA9233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6" t="38556" r="14659" b="27201"/>
          <a:stretch/>
        </p:blipFill>
        <p:spPr>
          <a:xfrm>
            <a:off x="339455" y="1657895"/>
            <a:ext cx="2514211" cy="1839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5888AD-82DB-005D-D9D7-00018A138149}"/>
              </a:ext>
            </a:extLst>
          </p:cNvPr>
          <p:cNvSpPr txBox="1"/>
          <p:nvPr/>
        </p:nvSpPr>
        <p:spPr>
          <a:xfrm>
            <a:off x="7974117" y="350551"/>
            <a:ext cx="27790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5666FF"/>
                </a:solidFill>
              </a:rPr>
              <a:t>0-500 m lapse rate:  0.73 </a:t>
            </a:r>
            <a:r>
              <a:rPr lang="en-US" sz="1800" dirty="0">
                <a:solidFill>
                  <a:srgbClr val="5666FF"/>
                </a:solidFill>
                <a:latin typeface="Symbol" pitchFamily="2" charset="2"/>
              </a:rPr>
              <a:t>G</a:t>
            </a:r>
            <a:r>
              <a:rPr lang="en-US" sz="1800" baseline="-25000" dirty="0">
                <a:solidFill>
                  <a:srgbClr val="5666FF"/>
                </a:solidFill>
              </a:rPr>
              <a:t>d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5C6E38-4EF3-62F7-B6B7-5FACBE9A5CC9}"/>
              </a:ext>
            </a:extLst>
          </p:cNvPr>
          <p:cNvSpPr/>
          <p:nvPr/>
        </p:nvSpPr>
        <p:spPr>
          <a:xfrm>
            <a:off x="2599859" y="5491772"/>
            <a:ext cx="102687" cy="11140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991B4-C583-A3C7-D12D-6BAA086BCD67}"/>
              </a:ext>
            </a:extLst>
          </p:cNvPr>
          <p:cNvSpPr txBox="1"/>
          <p:nvPr/>
        </p:nvSpPr>
        <p:spPr>
          <a:xfrm>
            <a:off x="2840375" y="651308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KHTX</a:t>
            </a:r>
          </a:p>
        </p:txBody>
      </p:sp>
    </p:spTree>
    <p:extLst>
      <p:ext uri="{BB962C8B-B14F-4D97-AF65-F5344CB8AC3E}">
        <p14:creationId xmlns:p14="http://schemas.microsoft.com/office/powerpoint/2010/main" val="67827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3235.jpg">
            <a:extLst>
              <a:ext uri="{FF2B5EF4-FFF2-40B4-BE49-F238E27FC236}">
                <a16:creationId xmlns:a16="http://schemas.microsoft.com/office/drawing/2014/main" id="{0F530B69-46EB-3C0B-AFE6-F092E87F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" y="-1223"/>
            <a:ext cx="9157473" cy="68543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141AF-9A2C-C273-9764-1B3A6E95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99BA3-7BFB-5DCF-465F-5EFB8CF661EB}"/>
              </a:ext>
            </a:extLst>
          </p:cNvPr>
          <p:cNvSpPr txBox="1"/>
          <p:nvPr/>
        </p:nvSpPr>
        <p:spPr>
          <a:xfrm>
            <a:off x="7057414" y="506664"/>
            <a:ext cx="41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details of a selected case study</a:t>
            </a:r>
          </a:p>
        </p:txBody>
      </p:sp>
      <p:pic>
        <p:nvPicPr>
          <p:cNvPr id="4" name="Picture 3" descr="Screen Shot 2021-03-28 at 3.47.04 AM.png">
            <a:extLst>
              <a:ext uri="{FF2B5EF4-FFF2-40B4-BE49-F238E27FC236}">
                <a16:creationId xmlns:a16="http://schemas.microsoft.com/office/drawing/2014/main" id="{ED8103FA-8E0C-C67C-C87F-C58BF273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b="13474"/>
          <a:stretch/>
        </p:blipFill>
        <p:spPr>
          <a:xfrm>
            <a:off x="91091" y="2753389"/>
            <a:ext cx="4173728" cy="3118466"/>
          </a:xfrm>
          <a:prstGeom prst="rect">
            <a:avLst/>
          </a:prstGeom>
        </p:spPr>
      </p:pic>
      <p:pic>
        <p:nvPicPr>
          <p:cNvPr id="5" name="Picture 4" descr="210327_rpts (1).gif">
            <a:extLst>
              <a:ext uri="{FF2B5EF4-FFF2-40B4-BE49-F238E27FC236}">
                <a16:creationId xmlns:a16="http://schemas.microsoft.com/office/drawing/2014/main" id="{C8752E93-0D9E-4055-6BC6-88A220BF6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5" t="31562" r="8856" b="23458"/>
          <a:stretch/>
        </p:blipFill>
        <p:spPr>
          <a:xfrm>
            <a:off x="3576561" y="4692604"/>
            <a:ext cx="2802467" cy="2136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66842-F4C2-CF7B-9F96-C82D7A236DC2}"/>
              </a:ext>
            </a:extLst>
          </p:cNvPr>
          <p:cNvSpPr txBox="1"/>
          <p:nvPr/>
        </p:nvSpPr>
        <p:spPr>
          <a:xfrm>
            <a:off x="104175" y="2807042"/>
            <a:ext cx="10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0840 UTC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E32B6-48CA-73EF-B1AD-CC8B5D359549}"/>
              </a:ext>
            </a:extLst>
          </p:cNvPr>
          <p:cNvSpPr txBox="1"/>
          <p:nvPr/>
        </p:nvSpPr>
        <p:spPr>
          <a:xfrm>
            <a:off x="7073798" y="140577"/>
            <a:ext cx="147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0824 3/27/21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2E42CD-E796-DE35-6B34-E9ADA77C44C4}"/>
              </a:ext>
            </a:extLst>
          </p:cNvPr>
          <p:cNvCxnSpPr>
            <a:cxnSpLocks/>
          </p:cNvCxnSpPr>
          <p:nvPr/>
        </p:nvCxnSpPr>
        <p:spPr>
          <a:xfrm flipV="1">
            <a:off x="9558132" y="-21310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6BCF9-D981-3C4E-1510-13AECF892AB9}"/>
              </a:ext>
            </a:extLst>
          </p:cNvPr>
          <p:cNvCxnSpPr>
            <a:cxnSpLocks/>
          </p:cNvCxnSpPr>
          <p:nvPr/>
        </p:nvCxnSpPr>
        <p:spPr>
          <a:xfrm flipV="1">
            <a:off x="10339114" y="140577"/>
            <a:ext cx="62905" cy="3586447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85117D-DCAA-52D5-71D5-7842041C905B}"/>
              </a:ext>
            </a:extLst>
          </p:cNvPr>
          <p:cNvCxnSpPr>
            <a:cxnSpLocks/>
          </p:cNvCxnSpPr>
          <p:nvPr/>
        </p:nvCxnSpPr>
        <p:spPr>
          <a:xfrm flipV="1">
            <a:off x="11076096" y="75696"/>
            <a:ext cx="49257" cy="3684878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856BCD-3CCA-EB2C-D310-2FF56FFBF271}"/>
              </a:ext>
            </a:extLst>
          </p:cNvPr>
          <p:cNvCxnSpPr>
            <a:cxnSpLocks/>
          </p:cNvCxnSpPr>
          <p:nvPr/>
        </p:nvCxnSpPr>
        <p:spPr>
          <a:xfrm flipV="1">
            <a:off x="7290329" y="62165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2F2AB4-A7B8-ED59-F9E6-BDCA03462F17}"/>
              </a:ext>
            </a:extLst>
          </p:cNvPr>
          <p:cNvCxnSpPr>
            <a:cxnSpLocks/>
          </p:cNvCxnSpPr>
          <p:nvPr/>
        </p:nvCxnSpPr>
        <p:spPr>
          <a:xfrm flipV="1">
            <a:off x="7563284" y="65939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3E98B9-EC85-483A-7F94-F15B30A810A5}"/>
              </a:ext>
            </a:extLst>
          </p:cNvPr>
          <p:cNvCxnSpPr>
            <a:cxnSpLocks/>
          </p:cNvCxnSpPr>
          <p:nvPr/>
        </p:nvCxnSpPr>
        <p:spPr>
          <a:xfrm flipV="1">
            <a:off x="7740706" y="75696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5E3129-D162-F8AD-35C4-34BCB7B52CDE}"/>
              </a:ext>
            </a:extLst>
          </p:cNvPr>
          <p:cNvCxnSpPr>
            <a:cxnSpLocks/>
          </p:cNvCxnSpPr>
          <p:nvPr/>
        </p:nvCxnSpPr>
        <p:spPr>
          <a:xfrm flipV="1">
            <a:off x="9069087" y="75696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BF59B8-FEA9-F66F-B53C-B4042FC54D41}"/>
              </a:ext>
            </a:extLst>
          </p:cNvPr>
          <p:cNvCxnSpPr>
            <a:cxnSpLocks/>
          </p:cNvCxnSpPr>
          <p:nvPr/>
        </p:nvCxnSpPr>
        <p:spPr>
          <a:xfrm flipV="1">
            <a:off x="8846174" y="48634"/>
            <a:ext cx="0" cy="37119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9FE2DAE-AAA8-3C11-2D01-3FEDDC0823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45815" r="49279" b="24666"/>
          <a:stretch/>
        </p:blipFill>
        <p:spPr>
          <a:xfrm>
            <a:off x="6401079" y="3896562"/>
            <a:ext cx="5780166" cy="29393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IMG_3233.jpg">
            <a:extLst>
              <a:ext uri="{FF2B5EF4-FFF2-40B4-BE49-F238E27FC236}">
                <a16:creationId xmlns:a16="http://schemas.microsoft.com/office/drawing/2014/main" id="{164E4A28-2CE4-9000-7691-4CBA25494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6" t="12716" r="1760" b="31111"/>
          <a:stretch/>
        </p:blipFill>
        <p:spPr>
          <a:xfrm>
            <a:off x="6372440" y="-15764"/>
            <a:ext cx="5819552" cy="41244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C8AF15-B45F-C4F7-7C7A-99647A040B20}"/>
              </a:ext>
            </a:extLst>
          </p:cNvPr>
          <p:cNvSpPr txBox="1"/>
          <p:nvPr/>
        </p:nvSpPr>
        <p:spPr>
          <a:xfrm>
            <a:off x="11574791" y="309051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11B88B-3613-E3A6-FD11-154E3F5FCB9F}"/>
              </a:ext>
            </a:extLst>
          </p:cNvPr>
          <p:cNvCxnSpPr>
            <a:cxnSpLocks/>
          </p:cNvCxnSpPr>
          <p:nvPr/>
        </p:nvCxnSpPr>
        <p:spPr>
          <a:xfrm flipV="1">
            <a:off x="6895683" y="1278940"/>
            <a:ext cx="4617720" cy="6400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8EB2BB-0F6E-6BDF-2445-8100C1D3ADA9}"/>
              </a:ext>
            </a:extLst>
          </p:cNvPr>
          <p:cNvCxnSpPr>
            <a:cxnSpLocks/>
          </p:cNvCxnSpPr>
          <p:nvPr/>
        </p:nvCxnSpPr>
        <p:spPr>
          <a:xfrm flipV="1">
            <a:off x="6907875" y="1039056"/>
            <a:ext cx="4617720" cy="6400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7B789D-910F-03FA-7985-37D25C1EF858}"/>
              </a:ext>
            </a:extLst>
          </p:cNvPr>
          <p:cNvSpPr txBox="1"/>
          <p:nvPr/>
        </p:nvSpPr>
        <p:spPr>
          <a:xfrm>
            <a:off x="6863933" y="74912"/>
            <a:ext cx="1016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~ 0836 UTC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6822A-A2A4-E228-0ADF-AFF0DD7B84E2}"/>
              </a:ext>
            </a:extLst>
          </p:cNvPr>
          <p:cNvSpPr txBox="1"/>
          <p:nvPr/>
        </p:nvSpPr>
        <p:spPr>
          <a:xfrm>
            <a:off x="11665754" y="96358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E4669E-E7ED-FEFA-6490-91851D3CC399}"/>
              </a:ext>
            </a:extLst>
          </p:cNvPr>
          <p:cNvSpPr txBox="1"/>
          <p:nvPr/>
        </p:nvSpPr>
        <p:spPr>
          <a:xfrm>
            <a:off x="7114232" y="295709"/>
            <a:ext cx="4275081" cy="3077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Greater temporal resolution (1.5 s) resolves Sc elements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848E2D-7721-BA48-4E8A-2C6F52CFAAD5}"/>
              </a:ext>
            </a:extLst>
          </p:cNvPr>
          <p:cNvSpPr txBox="1"/>
          <p:nvPr/>
        </p:nvSpPr>
        <p:spPr>
          <a:xfrm>
            <a:off x="2699418" y="4088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AE2E8-5F87-5AC5-DFAB-D3E1B4B13378}"/>
              </a:ext>
            </a:extLst>
          </p:cNvPr>
          <p:cNvSpPr txBox="1"/>
          <p:nvPr/>
        </p:nvSpPr>
        <p:spPr>
          <a:xfrm>
            <a:off x="2601954" y="4278345"/>
            <a:ext cx="51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6E6B80-AA39-A426-002E-7420282B3257}"/>
              </a:ext>
            </a:extLst>
          </p:cNvPr>
          <p:cNvSpPr txBox="1"/>
          <p:nvPr/>
        </p:nvSpPr>
        <p:spPr>
          <a:xfrm>
            <a:off x="9726485" y="4288809"/>
            <a:ext cx="16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0736 UTC (UAH)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2E819F-F992-55ED-3D0B-19AB0FA6CD97}"/>
              </a:ext>
            </a:extLst>
          </p:cNvPr>
          <p:cNvSpPr txBox="1"/>
          <p:nvPr/>
        </p:nvSpPr>
        <p:spPr>
          <a:xfrm>
            <a:off x="2101272" y="4581626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ARMOR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6634BE-46AB-841C-C0F4-1C08E57FF6EF}"/>
              </a:ext>
            </a:extLst>
          </p:cNvPr>
          <p:cNvSpPr txBox="1"/>
          <p:nvPr/>
        </p:nvSpPr>
        <p:spPr>
          <a:xfrm>
            <a:off x="2352332" y="44064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591E49-CC25-F8BE-5596-2A49C4BF63E8}"/>
              </a:ext>
            </a:extLst>
          </p:cNvPr>
          <p:cNvSpPr txBox="1"/>
          <p:nvPr/>
        </p:nvSpPr>
        <p:spPr>
          <a:xfrm>
            <a:off x="9149141" y="5719232"/>
            <a:ext cx="817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C12176-CB59-A2D3-3012-CCF52F4F14FC}"/>
              </a:ext>
            </a:extLst>
          </p:cNvPr>
          <p:cNvSpPr txBox="1"/>
          <p:nvPr/>
        </p:nvSpPr>
        <p:spPr>
          <a:xfrm>
            <a:off x="8792076" y="5032538"/>
            <a:ext cx="1388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 cloud layer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7D9C7A-5D25-F8F1-18AE-0B6F65471125}"/>
              </a:ext>
            </a:extLst>
          </p:cNvPr>
          <p:cNvCxnSpPr>
            <a:cxnSpLocks/>
          </p:cNvCxnSpPr>
          <p:nvPr/>
        </p:nvCxnSpPr>
        <p:spPr>
          <a:xfrm flipH="1">
            <a:off x="11190281" y="77922"/>
            <a:ext cx="28534" cy="38186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DDC63A-A103-2439-FC5C-8A9BE12B6B8C}"/>
              </a:ext>
            </a:extLst>
          </p:cNvPr>
          <p:cNvCxnSpPr>
            <a:cxnSpLocks/>
          </p:cNvCxnSpPr>
          <p:nvPr/>
        </p:nvCxnSpPr>
        <p:spPr>
          <a:xfrm flipH="1">
            <a:off x="10421339" y="69898"/>
            <a:ext cx="28534" cy="38186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87BE0F-B436-2CA0-BB77-DCFACBC533F1}"/>
              </a:ext>
            </a:extLst>
          </p:cNvPr>
          <p:cNvCxnSpPr>
            <a:cxnSpLocks/>
          </p:cNvCxnSpPr>
          <p:nvPr/>
        </p:nvCxnSpPr>
        <p:spPr>
          <a:xfrm>
            <a:off x="7412938" y="137069"/>
            <a:ext cx="0" cy="3868534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7A4A70-FA79-50CD-FC85-A737C09885F5}"/>
              </a:ext>
            </a:extLst>
          </p:cNvPr>
          <p:cNvCxnSpPr>
            <a:cxnSpLocks/>
          </p:cNvCxnSpPr>
          <p:nvPr/>
        </p:nvCxnSpPr>
        <p:spPr>
          <a:xfrm flipH="1">
            <a:off x="9552465" y="75575"/>
            <a:ext cx="28534" cy="38186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4ACEE9-70C0-6E0E-842B-8CA72B4AA6CA}"/>
              </a:ext>
            </a:extLst>
          </p:cNvPr>
          <p:cNvCxnSpPr>
            <a:cxnSpLocks/>
          </p:cNvCxnSpPr>
          <p:nvPr/>
        </p:nvCxnSpPr>
        <p:spPr>
          <a:xfrm flipH="1">
            <a:off x="9021233" y="88700"/>
            <a:ext cx="28534" cy="381864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F888CD-6359-02FB-0C2F-9F0E6AC073BD}"/>
              </a:ext>
            </a:extLst>
          </p:cNvPr>
          <p:cNvCxnSpPr>
            <a:cxnSpLocks/>
          </p:cNvCxnSpPr>
          <p:nvPr/>
        </p:nvCxnSpPr>
        <p:spPr>
          <a:xfrm>
            <a:off x="7111283" y="137069"/>
            <a:ext cx="0" cy="3868534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A4783B-5B7D-8C60-B393-1D165EE08DA1}"/>
              </a:ext>
            </a:extLst>
          </p:cNvPr>
          <p:cNvCxnSpPr>
            <a:cxnSpLocks/>
          </p:cNvCxnSpPr>
          <p:nvPr/>
        </p:nvCxnSpPr>
        <p:spPr>
          <a:xfrm>
            <a:off x="7607866" y="112269"/>
            <a:ext cx="0" cy="3868534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7FC11D-81C1-07C4-45F5-55DFAEC9E278}"/>
              </a:ext>
            </a:extLst>
          </p:cNvPr>
          <p:cNvSpPr txBox="1"/>
          <p:nvPr/>
        </p:nvSpPr>
        <p:spPr>
          <a:xfrm>
            <a:off x="7160138" y="1560045"/>
            <a:ext cx="4318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General </a:t>
            </a:r>
            <a:r>
              <a:rPr lang="en-US" sz="1400" dirty="0" err="1"/>
              <a:t>corr</a:t>
            </a:r>
            <a:r>
              <a:rPr lang="en-US" sz="1400" dirty="0"/>
              <a:t> between </a:t>
            </a:r>
            <a:r>
              <a:rPr lang="en-US" sz="1400" dirty="0" err="1"/>
              <a:t>H</a:t>
            </a:r>
            <a:r>
              <a:rPr lang="en-US" sz="1400" baseline="-25000" dirty="0" err="1"/>
              <a:t>cb</a:t>
            </a:r>
            <a:r>
              <a:rPr lang="en-US" sz="1400" dirty="0"/>
              <a:t> and +w; </a:t>
            </a:r>
            <a:r>
              <a:rPr lang="en-US" sz="1400" dirty="0" err="1"/>
              <a:t>H</a:t>
            </a:r>
            <a:r>
              <a:rPr lang="en-US" sz="1400" baseline="-25000" dirty="0" err="1"/>
              <a:t>cb</a:t>
            </a:r>
            <a:r>
              <a:rPr lang="en-US" sz="1400" dirty="0"/>
              <a:t> variation &gt;200 m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F39F8C1-6F26-93C0-A872-1B70488FD6C4}"/>
              </a:ext>
            </a:extLst>
          </p:cNvPr>
          <p:cNvCxnSpPr>
            <a:cxnSpLocks/>
          </p:cNvCxnSpPr>
          <p:nvPr/>
        </p:nvCxnSpPr>
        <p:spPr>
          <a:xfrm flipV="1">
            <a:off x="6907875" y="3381248"/>
            <a:ext cx="4617720" cy="6400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E55E224-0F30-A7C9-1032-6A1728B0539D}"/>
              </a:ext>
            </a:extLst>
          </p:cNvPr>
          <p:cNvCxnSpPr>
            <a:cxnSpLocks/>
          </p:cNvCxnSpPr>
          <p:nvPr/>
        </p:nvCxnSpPr>
        <p:spPr>
          <a:xfrm flipV="1">
            <a:off x="6920067" y="3141364"/>
            <a:ext cx="4617720" cy="64008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079220-DCAC-29F7-89A9-019C1751B1CC}"/>
              </a:ext>
            </a:extLst>
          </p:cNvPr>
          <p:cNvSpPr txBox="1"/>
          <p:nvPr/>
        </p:nvSpPr>
        <p:spPr>
          <a:xfrm>
            <a:off x="6324172" y="61593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5EB75-2424-5789-BCB2-D842A0FD2600}"/>
              </a:ext>
            </a:extLst>
          </p:cNvPr>
          <p:cNvSpPr txBox="1"/>
          <p:nvPr/>
        </p:nvSpPr>
        <p:spPr>
          <a:xfrm>
            <a:off x="6418398" y="5852767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900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C69689-CD66-AB77-D8C1-A19B5753E850}"/>
              </a:ext>
            </a:extLst>
          </p:cNvPr>
          <p:cNvSpPr txBox="1"/>
          <p:nvPr/>
        </p:nvSpPr>
        <p:spPr>
          <a:xfrm>
            <a:off x="6405040" y="5513040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800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4F997E-A5FB-DE41-931C-28CE76C26C25}"/>
              </a:ext>
            </a:extLst>
          </p:cNvPr>
          <p:cNvSpPr txBox="1"/>
          <p:nvPr/>
        </p:nvSpPr>
        <p:spPr>
          <a:xfrm>
            <a:off x="6406823" y="5155620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700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EDB912-4610-BDE4-72C6-0A61C91B86C6}"/>
              </a:ext>
            </a:extLst>
          </p:cNvPr>
          <p:cNvSpPr txBox="1"/>
          <p:nvPr/>
        </p:nvSpPr>
        <p:spPr>
          <a:xfrm>
            <a:off x="6406652" y="470739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8C4A47-A803-A3E8-4192-86C20AF7348E}"/>
              </a:ext>
            </a:extLst>
          </p:cNvPr>
          <p:cNvSpPr txBox="1"/>
          <p:nvPr/>
        </p:nvSpPr>
        <p:spPr>
          <a:xfrm>
            <a:off x="6398431" y="4195555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500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2208A3-FB8E-A0FA-0A1B-067F54C920B7}"/>
              </a:ext>
            </a:extLst>
          </p:cNvPr>
          <p:cNvCxnSpPr>
            <a:cxnSpLocks/>
          </p:cNvCxnSpPr>
          <p:nvPr/>
        </p:nvCxnSpPr>
        <p:spPr>
          <a:xfrm>
            <a:off x="8265111" y="6116714"/>
            <a:ext cx="1702011" cy="0"/>
          </a:xfrm>
          <a:prstGeom prst="line">
            <a:avLst/>
          </a:prstGeom>
          <a:ln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6AA20A9-EBD6-6707-3D42-035B96E4273E}"/>
              </a:ext>
            </a:extLst>
          </p:cNvPr>
          <p:cNvSpPr txBox="1"/>
          <p:nvPr/>
        </p:nvSpPr>
        <p:spPr>
          <a:xfrm>
            <a:off x="8055545" y="5953947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FF6B"/>
                </a:solidFill>
              </a:rPr>
              <a:t>h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81F685E-701B-DB0C-B35D-5DBA5CE73FEC}"/>
              </a:ext>
            </a:extLst>
          </p:cNvPr>
          <p:cNvSpPr/>
          <p:nvPr/>
        </p:nvSpPr>
        <p:spPr>
          <a:xfrm>
            <a:off x="2790565" y="4230196"/>
            <a:ext cx="102687" cy="11140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D758DD-DCF4-A427-0AEB-A43D286CB5C8}"/>
              </a:ext>
            </a:extLst>
          </p:cNvPr>
          <p:cNvSpPr txBox="1"/>
          <p:nvPr/>
        </p:nvSpPr>
        <p:spPr>
          <a:xfrm>
            <a:off x="8788601" y="2292195"/>
            <a:ext cx="946093" cy="369332"/>
          </a:xfrm>
          <a:prstGeom prst="rect">
            <a:avLst/>
          </a:prstGeom>
          <a:solidFill>
            <a:schemeClr val="bg1">
              <a:lumMod val="85000"/>
              <a:alpha val="6980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~16 min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288F81-78AE-FBEA-D17F-53E523E42DB3}"/>
              </a:ext>
            </a:extLst>
          </p:cNvPr>
          <p:cNvCxnSpPr>
            <a:cxnSpLocks/>
          </p:cNvCxnSpPr>
          <p:nvPr/>
        </p:nvCxnSpPr>
        <p:spPr>
          <a:xfrm flipV="1">
            <a:off x="7033119" y="2299254"/>
            <a:ext cx="4242730" cy="2348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F9EB5D9-92AD-E4F3-314A-A8755404A175}"/>
                  </a:ext>
                </a:extLst>
              </p:cNvPr>
              <p:cNvSpPr txBox="1"/>
              <p:nvPr/>
            </p:nvSpPr>
            <p:spPr>
              <a:xfrm>
                <a:off x="104174" y="69898"/>
                <a:ext cx="6419461" cy="2990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</a:rPr>
                  <a:t>3/27/21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Formation of Sc during the NBL period (0500-0900 UTC)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Sc formed when upward-growing turbulence layer reached the SP (LCL)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The height scale of most turbulent eddies displays limited depth (~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BL depth).  Similar structure in other cases.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Sounding displays inversion above top of Sc layer (not usual)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F9EB5D9-92AD-E4F3-314A-A8755404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4" y="69898"/>
                <a:ext cx="6419461" cy="2990755"/>
              </a:xfrm>
              <a:prstGeom prst="rect">
                <a:avLst/>
              </a:prstGeom>
              <a:blipFill>
                <a:blip r:embed="rId8"/>
                <a:stretch>
                  <a:fillRect l="-1186" t="-1271" r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08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B73EDC4F-BE9A-61BC-28C8-014C602EB0B0}"/>
              </a:ext>
            </a:extLst>
          </p:cNvPr>
          <p:cNvSpPr txBox="1"/>
          <p:nvPr/>
        </p:nvSpPr>
        <p:spPr>
          <a:xfrm>
            <a:off x="47067" y="5227590"/>
            <a:ext cx="55307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7E3"/>
                </a:solidFill>
              </a:rPr>
              <a:t>Bold blue text represents physical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7E3"/>
                </a:solidFill>
              </a:rPr>
              <a:t>Thin text depicts atmospheric parameters/conditions.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D23ED4-23C4-979B-94DE-B29D9D9BA99E}"/>
              </a:ext>
            </a:extLst>
          </p:cNvPr>
          <p:cNvSpPr txBox="1"/>
          <p:nvPr/>
        </p:nvSpPr>
        <p:spPr>
          <a:xfrm>
            <a:off x="8540931" y="-1195"/>
            <a:ext cx="3646535" cy="5078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Conceptual model </a:t>
            </a:r>
          </a:p>
          <a:p>
            <a:pPr algn="ctr">
              <a:spcAft>
                <a:spcPts val="600"/>
              </a:spcAft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of warm sector Sc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Differences from maritime Sc under lower wind (shear) conditions: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Lower surface fluxes.  </a:t>
            </a:r>
            <a:r>
              <a:rPr lang="en-US" sz="1900" b="1" dirty="0">
                <a:solidFill>
                  <a:srgbClr val="5666FF"/>
                </a:solidFill>
              </a:rPr>
              <a:t>Heat flux is often negative</a:t>
            </a:r>
            <a:r>
              <a:rPr lang="en-US" sz="1900" dirty="0">
                <a:solidFill>
                  <a:srgbClr val="5666FF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Presence of clouds and high RH above the Sc cloud layer.          </a:t>
            </a:r>
            <a:r>
              <a:rPr lang="en-US" sz="1900" b="1" dirty="0">
                <a:solidFill>
                  <a:srgbClr val="5666FF"/>
                </a:solidFill>
                <a:sym typeface="Wingdings" pitchFamily="2" charset="2"/>
              </a:rPr>
              <a:t>  Radiative cooling at cloud top may not be significant.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Greater BL wind and wind shear.                                           </a:t>
            </a:r>
            <a:r>
              <a:rPr lang="en-US" sz="1900" b="1" dirty="0">
                <a:solidFill>
                  <a:srgbClr val="5666FF"/>
                </a:solidFill>
                <a:sym typeface="Wingdings" pitchFamily="2" charset="2"/>
              </a:rPr>
              <a:t> Shear production of turbulence is the primary source of TKE.</a:t>
            </a:r>
            <a:endParaRPr lang="en-US" sz="1900" b="1" dirty="0">
              <a:solidFill>
                <a:srgbClr val="5666FF"/>
              </a:solidFill>
            </a:endParaRP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0A9BD1B4-A2E9-4B83-DCA3-CF4E4A2C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14</a:t>
            </a:fld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796906A-D624-A0C0-5930-19CBACC57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01" b="29203"/>
          <a:stretch/>
        </p:blipFill>
        <p:spPr>
          <a:xfrm>
            <a:off x="-7396" y="1115"/>
            <a:ext cx="8553351" cy="48179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0F347D3-3D47-C272-9724-9AC83E308DA2}"/>
              </a:ext>
            </a:extLst>
          </p:cNvPr>
          <p:cNvSpPr txBox="1"/>
          <p:nvPr/>
        </p:nvSpPr>
        <p:spPr>
          <a:xfrm>
            <a:off x="6259320" y="4546836"/>
            <a:ext cx="23282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Adapted from Wood (2012)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384091-8F81-6CA8-14F4-C31640D88D59}"/>
              </a:ext>
            </a:extLst>
          </p:cNvPr>
          <p:cNvSpPr txBox="1"/>
          <p:nvPr/>
        </p:nvSpPr>
        <p:spPr>
          <a:xfrm>
            <a:off x="6365967" y="5227590"/>
            <a:ext cx="55307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Shear production of turbulence is significant.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Sub-cloud layer is generally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Sc clouds regulate day-night temperature variation.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AB891-EFAA-D247-F273-29821DAD5C25}"/>
              </a:ext>
            </a:extLst>
          </p:cNvPr>
          <p:cNvSpPr txBox="1"/>
          <p:nvPr/>
        </p:nvSpPr>
        <p:spPr>
          <a:xfrm>
            <a:off x="4097437" y="1471872"/>
            <a:ext cx="25217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947E3"/>
                </a:solidFill>
                <a:latin typeface="Chalkboard SE" panose="03050602040202020205" pitchFamily="66" charset="77"/>
              </a:rPr>
              <a:t>Radiative cooling </a:t>
            </a:r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halkboard SE" panose="03050602040202020205" pitchFamily="66" charset="77"/>
              </a:rPr>
              <a:t>(small)</a:t>
            </a:r>
          </a:p>
        </p:txBody>
      </p:sp>
    </p:spTree>
    <p:extLst>
      <p:ext uri="{BB962C8B-B14F-4D97-AF65-F5344CB8AC3E}">
        <p14:creationId xmlns:p14="http://schemas.microsoft.com/office/powerpoint/2010/main" val="375316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262D6A-AB43-0C72-2D7C-D4C1B910B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4" b="4915"/>
          <a:stretch/>
        </p:blipFill>
        <p:spPr>
          <a:xfrm>
            <a:off x="0" y="0"/>
            <a:ext cx="12192000" cy="69540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2462-CD01-00C6-0FCE-0650FC74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926AA-0F6E-F41F-AA10-2E776BA89177}"/>
              </a:ext>
            </a:extLst>
          </p:cNvPr>
          <p:cNvSpPr txBox="1"/>
          <p:nvPr/>
        </p:nvSpPr>
        <p:spPr>
          <a:xfrm>
            <a:off x="1" y="0"/>
            <a:ext cx="121920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/>
              <a:t>Summary/Conclusions</a:t>
            </a: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 clouds are common ahead of cool-season QLCSs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H</a:t>
            </a:r>
            <a:r>
              <a:rPr lang="en-US" sz="2400" baseline="-25000" dirty="0" err="1"/>
              <a:t>cb</a:t>
            </a:r>
            <a:r>
              <a:rPr lang="en-US" sz="2400" dirty="0"/>
              <a:t> ~ 670 m</a:t>
            </a:r>
          </a:p>
          <a:p>
            <a:r>
              <a:rPr lang="en-US" sz="2400" dirty="0"/>
              <a:t>	f</a:t>
            </a:r>
            <a:r>
              <a:rPr lang="en-US" sz="2400" baseline="-25000" dirty="0"/>
              <a:t>c</a:t>
            </a:r>
            <a:r>
              <a:rPr lang="en-US" sz="2400" dirty="0"/>
              <a:t> ~ 90%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Most cases display a statically stable surface layer and boundary layer, with lapse rate ~0.78 </a:t>
            </a:r>
            <a:r>
              <a:rPr lang="en-US" sz="2400" dirty="0">
                <a:latin typeface="Symbol" pitchFamily="2" charset="2"/>
              </a:rPr>
              <a:t>G</a:t>
            </a:r>
            <a:r>
              <a:rPr lang="en-US" sz="2400" baseline="-25000" dirty="0"/>
              <a:t>d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Static stability favors stronger vertical shear (greater SRH)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 clouds reduce the diurnal T variation </a:t>
            </a:r>
            <a:r>
              <a:rPr lang="en-US" sz="2400" dirty="0">
                <a:sym typeface="Wingdings" pitchFamily="2" charset="2"/>
              </a:rPr>
              <a:t> greater number of tornadoes during NBL period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 cloud fields commonly exhibit mesoscale variations in depth and f</a:t>
            </a:r>
            <a:r>
              <a:rPr lang="en-US" sz="2400" baseline="-25000" dirty="0"/>
              <a:t>c</a:t>
            </a:r>
            <a:r>
              <a:rPr lang="en-US" sz="2400" dirty="0"/>
              <a:t>.  The background image shows this.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Shear-induced turbulence </a:t>
            </a:r>
            <a:r>
              <a:rPr lang="en-US" sz="2400" dirty="0"/>
              <a:t>is the </a:t>
            </a:r>
            <a:r>
              <a:rPr lang="en-US" sz="2400" b="0" i="0" dirty="0">
                <a:effectLst/>
              </a:rPr>
              <a:t>main driver that maintains boundary layer turbulence and Sc clouds in these cases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Are these “mixed” layers?  Perhaps, but not the traditional mixed layer.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9CE18-CF67-6F73-AB6A-B1674EA9F501}"/>
              </a:ext>
            </a:extLst>
          </p:cNvPr>
          <p:cNvSpPr txBox="1"/>
          <p:nvPr/>
        </p:nvSpPr>
        <p:spPr>
          <a:xfrm>
            <a:off x="5223810" y="6271163"/>
            <a:ext cx="696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Acknowledgement: Funding provided by NOAA Grant NA21OAR4590323</a:t>
            </a:r>
          </a:p>
        </p:txBody>
      </p:sp>
    </p:spTree>
    <p:extLst>
      <p:ext uri="{BB962C8B-B14F-4D97-AF65-F5344CB8AC3E}">
        <p14:creationId xmlns:p14="http://schemas.microsoft.com/office/powerpoint/2010/main" val="76619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2D28EC-26BB-8368-D17A-9AC25C00DEBE}"/>
                  </a:ext>
                </a:extLst>
              </p:cNvPr>
              <p:cNvSpPr txBox="1"/>
              <p:nvPr/>
            </p:nvSpPr>
            <p:spPr>
              <a:xfrm>
                <a:off x="152400" y="328674"/>
                <a:ext cx="11887199" cy="6366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/>
                  <a:t>Brief Background and Motivation</a:t>
                </a:r>
              </a:p>
              <a:p>
                <a:endParaRPr lang="en-US" sz="2200" dirty="0"/>
              </a:p>
              <a:p>
                <a:pPr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5666FF"/>
                    </a:solidFill>
                  </a:rPr>
                  <a:t>1.  NWP within the SE cool-season environment has been challenging (Cohen et al. 2015)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High-Shear, Low CAPE (HSLC):  Marginal CAPE, Large wind shear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Rapid environmental changes, boundary layer in particular (King et al. 2017)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Incomplete knowledge of boundary layer processes and structure, HSLC in particular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5666FF"/>
                    </a:solidFill>
                  </a:rPr>
                  <a:t>2.  Characteristics of Sc clouds and associated PBL in HSLC environments have not been fully explored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Premise: Sc clouds play an important role in, and provide insights on, BL processes.</a:t>
                </a:r>
              </a:p>
              <a:p>
                <a:pPr lvl="1"/>
                <a:r>
                  <a:rPr lang="en-US" sz="2200" dirty="0">
                    <a:sym typeface="Wingdings" pitchFamily="2" charset="2"/>
                  </a:rPr>
                  <a:t> </a:t>
                </a:r>
                <a:r>
                  <a:rPr lang="en-US" sz="2200" dirty="0"/>
                  <a:t>The diurnal cycle of near-surface temperature (</a:t>
                </a:r>
                <a:r>
                  <a:rPr lang="en-US" sz="2200" dirty="0" err="1">
                    <a:latin typeface="Symbol" pitchFamily="2" charset="2"/>
                  </a:rPr>
                  <a:t>q</a:t>
                </a:r>
                <a:r>
                  <a:rPr lang="en-US" sz="2200" baseline="-25000" dirty="0" err="1"/>
                  <a:t>e</a:t>
                </a:r>
                <a:r>
                  <a:rPr lang="en-US" sz="2200" dirty="0"/>
                  <a:t>) variation is diminished.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Premise: The PBL within cool-season HSLC environments is typically statically stable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𝜕𝜃</m:t>
                        </m:r>
                      </m:num>
                      <m:den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&gt;0),</m:t>
                    </m:r>
                  </m:oMath>
                </a14:m>
                <a:r>
                  <a:rPr lang="en-US" sz="2200" b="0" dirty="0"/>
                  <a:t> even during daytime.  As a result, vertical wind shear is greater than that observed in traditional mixed layers </a:t>
                </a:r>
                <a:r>
                  <a:rPr lang="en-US" sz="2200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𝜕𝜃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US" sz="2200" b="0" dirty="0"/>
                  <a:t>, since buoyant production would serve as a sink in production of TKE.</a:t>
                </a:r>
                <a:endParaRPr lang="en-US" sz="22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5666FF"/>
                    </a:solidFill>
                  </a:rPr>
                  <a:t>3.  This study is one of the basic components of our work on PBL temporal and spatial variability.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New research thrust on the Rain-Induced Transition (RIT, Matthew Starke), with similar physics to the AET.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2D28EC-26BB-8368-D17A-9AC25C00D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28674"/>
                <a:ext cx="11887199" cy="6366230"/>
              </a:xfrm>
              <a:prstGeom prst="rect">
                <a:avLst/>
              </a:prstGeom>
              <a:blipFill>
                <a:blip r:embed="rId2"/>
                <a:stretch>
                  <a:fillRect l="-854" t="-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981EDE-F34B-87B4-2ABE-27588F37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12F85D37-A814-DB49-A5B5-41882FA796AD}"/>
              </a:ext>
            </a:extLst>
          </p:cNvPr>
          <p:cNvGrpSpPr/>
          <p:nvPr/>
        </p:nvGrpSpPr>
        <p:grpSpPr>
          <a:xfrm>
            <a:off x="630942" y="533797"/>
            <a:ext cx="10930115" cy="4162894"/>
            <a:chOff x="3553462" y="438426"/>
            <a:chExt cx="8005335" cy="29036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CE022EE-BE7D-1A70-216A-3CA182F26CE2}"/>
                </a:ext>
              </a:extLst>
            </p:cNvPr>
            <p:cNvSpPr txBox="1"/>
            <p:nvPr/>
          </p:nvSpPr>
          <p:spPr>
            <a:xfrm rot="18239566">
              <a:off x="5156537" y="2332464"/>
              <a:ext cx="1558135" cy="270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Apple Braille" pitchFamily="2" charset="0"/>
                </a:rPr>
                <a:t>Pre - QLCS      PBL</a:t>
              </a: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E3E5B77B-9DB4-1588-126D-54BD37ABBC3F}"/>
                </a:ext>
              </a:extLst>
            </p:cNvPr>
            <p:cNvSpPr/>
            <p:nvPr/>
          </p:nvSpPr>
          <p:spPr>
            <a:xfrm>
              <a:off x="10262570" y="2478353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C47A7D-1F37-7C90-DE58-BD97DC08FD4B}"/>
                </a:ext>
              </a:extLst>
            </p:cNvPr>
            <p:cNvSpPr/>
            <p:nvPr/>
          </p:nvSpPr>
          <p:spPr>
            <a:xfrm>
              <a:off x="3767660" y="533011"/>
              <a:ext cx="2282317" cy="2755182"/>
            </a:xfrm>
            <a:custGeom>
              <a:avLst/>
              <a:gdLst>
                <a:gd name="connsiteX0" fmla="*/ 95841 w 2097126"/>
                <a:gd name="connsiteY0" fmla="*/ 2323680 h 2706145"/>
                <a:gd name="connsiteX1" fmla="*/ 668759 w 2097126"/>
                <a:gd name="connsiteY1" fmla="*/ 1674402 h 2706145"/>
                <a:gd name="connsiteX2" fmla="*/ 878829 w 2097126"/>
                <a:gd name="connsiteY2" fmla="*/ 1330667 h 2706145"/>
                <a:gd name="connsiteX3" fmla="*/ 1184384 w 2097126"/>
                <a:gd name="connsiteY3" fmla="*/ 891449 h 2706145"/>
                <a:gd name="connsiteX4" fmla="*/ 1489940 w 2097126"/>
                <a:gd name="connsiteY4" fmla="*/ 289912 h 2706145"/>
                <a:gd name="connsiteX5" fmla="*/ 1881434 w 2097126"/>
                <a:gd name="connsiteY5" fmla="*/ 3466 h 2706145"/>
                <a:gd name="connsiteX6" fmla="*/ 2091504 w 2097126"/>
                <a:gd name="connsiteY6" fmla="*/ 146689 h 2706145"/>
                <a:gd name="connsiteX7" fmla="*/ 2015115 w 2097126"/>
                <a:gd name="connsiteY7" fmla="*/ 375846 h 2706145"/>
                <a:gd name="connsiteX8" fmla="*/ 1785948 w 2097126"/>
                <a:gd name="connsiteY8" fmla="*/ 795967 h 2706145"/>
                <a:gd name="connsiteX9" fmla="*/ 1518586 w 2097126"/>
                <a:gd name="connsiteY9" fmla="*/ 1177895 h 2706145"/>
                <a:gd name="connsiteX10" fmla="*/ 1337162 w 2097126"/>
                <a:gd name="connsiteY10" fmla="*/ 1512083 h 2706145"/>
                <a:gd name="connsiteX11" fmla="*/ 1232128 w 2097126"/>
                <a:gd name="connsiteY11" fmla="*/ 1683950 h 2706145"/>
                <a:gd name="connsiteX12" fmla="*/ 869280 w 2097126"/>
                <a:gd name="connsiteY12" fmla="*/ 2199554 h 2706145"/>
                <a:gd name="connsiteX13" fmla="*/ 726051 w 2097126"/>
                <a:gd name="connsiteY13" fmla="*/ 2333228 h 2706145"/>
                <a:gd name="connsiteX14" fmla="*/ 372751 w 2097126"/>
                <a:gd name="connsiteY14" fmla="*/ 2581482 h 2706145"/>
                <a:gd name="connsiteX15" fmla="*/ 191328 w 2097126"/>
                <a:gd name="connsiteY15" fmla="*/ 2696060 h 2706145"/>
                <a:gd name="connsiteX16" fmla="*/ 86293 w 2097126"/>
                <a:gd name="connsiteY16" fmla="*/ 2696060 h 2706145"/>
                <a:gd name="connsiteX17" fmla="*/ 355 w 2097126"/>
                <a:gd name="connsiteY17" fmla="*/ 2657867 h 2706145"/>
                <a:gd name="connsiteX18" fmla="*/ 57647 w 2097126"/>
                <a:gd name="connsiteY18" fmla="*/ 2486000 h 2706145"/>
                <a:gd name="connsiteX19" fmla="*/ 95841 w 2097126"/>
                <a:gd name="connsiteY19" fmla="*/ 2323680 h 270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7126" h="2706145">
                  <a:moveTo>
                    <a:pt x="95841" y="2323680"/>
                  </a:moveTo>
                  <a:cubicBezTo>
                    <a:pt x="197693" y="2188414"/>
                    <a:pt x="538261" y="1839904"/>
                    <a:pt x="668759" y="1674402"/>
                  </a:cubicBezTo>
                  <a:cubicBezTo>
                    <a:pt x="799257" y="1508900"/>
                    <a:pt x="792892" y="1461159"/>
                    <a:pt x="878829" y="1330667"/>
                  </a:cubicBezTo>
                  <a:cubicBezTo>
                    <a:pt x="964767" y="1200175"/>
                    <a:pt x="1082532" y="1064908"/>
                    <a:pt x="1184384" y="891449"/>
                  </a:cubicBezTo>
                  <a:cubicBezTo>
                    <a:pt x="1286236" y="717990"/>
                    <a:pt x="1373765" y="437909"/>
                    <a:pt x="1489940" y="289912"/>
                  </a:cubicBezTo>
                  <a:cubicBezTo>
                    <a:pt x="1606115" y="141915"/>
                    <a:pt x="1781173" y="27336"/>
                    <a:pt x="1881434" y="3466"/>
                  </a:cubicBezTo>
                  <a:cubicBezTo>
                    <a:pt x="1981695" y="-20404"/>
                    <a:pt x="2069224" y="84626"/>
                    <a:pt x="2091504" y="146689"/>
                  </a:cubicBezTo>
                  <a:cubicBezTo>
                    <a:pt x="2113784" y="208752"/>
                    <a:pt x="2066041" y="267633"/>
                    <a:pt x="2015115" y="375846"/>
                  </a:cubicBezTo>
                  <a:cubicBezTo>
                    <a:pt x="1964189" y="484059"/>
                    <a:pt x="1868703" y="662292"/>
                    <a:pt x="1785948" y="795967"/>
                  </a:cubicBezTo>
                  <a:cubicBezTo>
                    <a:pt x="1703193" y="929642"/>
                    <a:pt x="1593384" y="1058542"/>
                    <a:pt x="1518586" y="1177895"/>
                  </a:cubicBezTo>
                  <a:cubicBezTo>
                    <a:pt x="1443788" y="1297248"/>
                    <a:pt x="1384905" y="1427740"/>
                    <a:pt x="1337162" y="1512083"/>
                  </a:cubicBezTo>
                  <a:cubicBezTo>
                    <a:pt x="1289419" y="1596425"/>
                    <a:pt x="1310108" y="1569371"/>
                    <a:pt x="1232128" y="1683950"/>
                  </a:cubicBezTo>
                  <a:cubicBezTo>
                    <a:pt x="1154148" y="1798528"/>
                    <a:pt x="953626" y="2091341"/>
                    <a:pt x="869280" y="2199554"/>
                  </a:cubicBezTo>
                  <a:cubicBezTo>
                    <a:pt x="784934" y="2307767"/>
                    <a:pt x="808806" y="2269573"/>
                    <a:pt x="726051" y="2333228"/>
                  </a:cubicBezTo>
                  <a:cubicBezTo>
                    <a:pt x="643296" y="2396883"/>
                    <a:pt x="461871" y="2521010"/>
                    <a:pt x="372751" y="2581482"/>
                  </a:cubicBezTo>
                  <a:cubicBezTo>
                    <a:pt x="283631" y="2641954"/>
                    <a:pt x="239071" y="2676964"/>
                    <a:pt x="191328" y="2696060"/>
                  </a:cubicBezTo>
                  <a:cubicBezTo>
                    <a:pt x="143585" y="2715156"/>
                    <a:pt x="118122" y="2702425"/>
                    <a:pt x="86293" y="2696060"/>
                  </a:cubicBezTo>
                  <a:cubicBezTo>
                    <a:pt x="54464" y="2689695"/>
                    <a:pt x="5129" y="2692877"/>
                    <a:pt x="355" y="2657867"/>
                  </a:cubicBezTo>
                  <a:cubicBezTo>
                    <a:pt x="-4419" y="2622857"/>
                    <a:pt x="40141" y="2544880"/>
                    <a:pt x="57647" y="2486000"/>
                  </a:cubicBezTo>
                  <a:cubicBezTo>
                    <a:pt x="75153" y="2427120"/>
                    <a:pt x="-6011" y="2458946"/>
                    <a:pt x="95841" y="2323680"/>
                  </a:cubicBezTo>
                  <a:close/>
                </a:path>
              </a:pathLst>
            </a:custGeom>
            <a:solidFill>
              <a:srgbClr val="4FEC85"/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D5E702-59CC-6267-F2D7-268099AD179F}"/>
                </a:ext>
              </a:extLst>
            </p:cNvPr>
            <p:cNvSpPr/>
            <p:nvPr/>
          </p:nvSpPr>
          <p:spPr>
            <a:xfrm rot="791991">
              <a:off x="5398603" y="703675"/>
              <a:ext cx="303102" cy="788247"/>
            </a:xfrm>
            <a:custGeom>
              <a:avLst/>
              <a:gdLst>
                <a:gd name="connsiteX0" fmla="*/ 345739 w 431167"/>
                <a:gd name="connsiteY0" fmla="*/ 612 h 659464"/>
                <a:gd name="connsiteX1" fmla="*/ 297996 w 431167"/>
                <a:gd name="connsiteY1" fmla="*/ 38805 h 659464"/>
                <a:gd name="connsiteX2" fmla="*/ 107024 w 431167"/>
                <a:gd name="connsiteY2" fmla="*/ 248866 h 659464"/>
                <a:gd name="connsiteX3" fmla="*/ 97475 w 431167"/>
                <a:gd name="connsiteY3" fmla="*/ 401637 h 659464"/>
                <a:gd name="connsiteX4" fmla="*/ 1989 w 431167"/>
                <a:gd name="connsiteY4" fmla="*/ 544860 h 659464"/>
                <a:gd name="connsiteX5" fmla="*/ 49732 w 431167"/>
                <a:gd name="connsiteY5" fmla="*/ 659439 h 659464"/>
                <a:gd name="connsiteX6" fmla="*/ 240704 w 431167"/>
                <a:gd name="connsiteY6" fmla="*/ 535312 h 659464"/>
                <a:gd name="connsiteX7" fmla="*/ 307545 w 431167"/>
                <a:gd name="connsiteY7" fmla="*/ 344348 h 659464"/>
                <a:gd name="connsiteX8" fmla="*/ 336191 w 431167"/>
                <a:gd name="connsiteY8" fmla="*/ 220221 h 659464"/>
                <a:gd name="connsiteX9" fmla="*/ 422128 w 431167"/>
                <a:gd name="connsiteY9" fmla="*/ 124739 h 659464"/>
                <a:gd name="connsiteX10" fmla="*/ 422128 w 431167"/>
                <a:gd name="connsiteY10" fmla="*/ 48353 h 659464"/>
                <a:gd name="connsiteX11" fmla="*/ 345739 w 431167"/>
                <a:gd name="connsiteY11" fmla="*/ 612 h 65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1167" h="659464">
                  <a:moveTo>
                    <a:pt x="345739" y="612"/>
                  </a:moveTo>
                  <a:cubicBezTo>
                    <a:pt x="325050" y="-979"/>
                    <a:pt x="337782" y="-2571"/>
                    <a:pt x="297996" y="38805"/>
                  </a:cubicBezTo>
                  <a:cubicBezTo>
                    <a:pt x="258210" y="80181"/>
                    <a:pt x="140444" y="188394"/>
                    <a:pt x="107024" y="248866"/>
                  </a:cubicBezTo>
                  <a:cubicBezTo>
                    <a:pt x="73604" y="309338"/>
                    <a:pt x="114981" y="352305"/>
                    <a:pt x="97475" y="401637"/>
                  </a:cubicBezTo>
                  <a:cubicBezTo>
                    <a:pt x="79969" y="450969"/>
                    <a:pt x="9946" y="501893"/>
                    <a:pt x="1989" y="544860"/>
                  </a:cubicBezTo>
                  <a:cubicBezTo>
                    <a:pt x="-5968" y="587827"/>
                    <a:pt x="9946" y="661030"/>
                    <a:pt x="49732" y="659439"/>
                  </a:cubicBezTo>
                  <a:cubicBezTo>
                    <a:pt x="89518" y="657848"/>
                    <a:pt x="197735" y="587827"/>
                    <a:pt x="240704" y="535312"/>
                  </a:cubicBezTo>
                  <a:cubicBezTo>
                    <a:pt x="283673" y="482797"/>
                    <a:pt x="291630" y="396863"/>
                    <a:pt x="307545" y="344348"/>
                  </a:cubicBezTo>
                  <a:cubicBezTo>
                    <a:pt x="323459" y="291833"/>
                    <a:pt x="317094" y="256822"/>
                    <a:pt x="336191" y="220221"/>
                  </a:cubicBezTo>
                  <a:cubicBezTo>
                    <a:pt x="355288" y="183620"/>
                    <a:pt x="407805" y="153384"/>
                    <a:pt x="422128" y="124739"/>
                  </a:cubicBezTo>
                  <a:cubicBezTo>
                    <a:pt x="436451" y="96094"/>
                    <a:pt x="431677" y="70632"/>
                    <a:pt x="422128" y="48353"/>
                  </a:cubicBezTo>
                  <a:cubicBezTo>
                    <a:pt x="412579" y="26074"/>
                    <a:pt x="366428" y="2203"/>
                    <a:pt x="345739" y="612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solidFill>
                <a:srgbClr val="3E51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5F8685-55A7-AF1B-2181-C784529FF262}"/>
                </a:ext>
              </a:extLst>
            </p:cNvPr>
            <p:cNvSpPr/>
            <p:nvPr/>
          </p:nvSpPr>
          <p:spPr>
            <a:xfrm rot="10800000">
              <a:off x="4554990" y="2077877"/>
              <a:ext cx="285197" cy="592369"/>
            </a:xfrm>
            <a:custGeom>
              <a:avLst/>
              <a:gdLst>
                <a:gd name="connsiteX0" fmla="*/ 345739 w 431167"/>
                <a:gd name="connsiteY0" fmla="*/ 612 h 659464"/>
                <a:gd name="connsiteX1" fmla="*/ 297996 w 431167"/>
                <a:gd name="connsiteY1" fmla="*/ 38805 h 659464"/>
                <a:gd name="connsiteX2" fmla="*/ 107024 w 431167"/>
                <a:gd name="connsiteY2" fmla="*/ 248866 h 659464"/>
                <a:gd name="connsiteX3" fmla="*/ 97475 w 431167"/>
                <a:gd name="connsiteY3" fmla="*/ 401637 h 659464"/>
                <a:gd name="connsiteX4" fmla="*/ 1989 w 431167"/>
                <a:gd name="connsiteY4" fmla="*/ 544860 h 659464"/>
                <a:gd name="connsiteX5" fmla="*/ 49732 w 431167"/>
                <a:gd name="connsiteY5" fmla="*/ 659439 h 659464"/>
                <a:gd name="connsiteX6" fmla="*/ 240704 w 431167"/>
                <a:gd name="connsiteY6" fmla="*/ 535312 h 659464"/>
                <a:gd name="connsiteX7" fmla="*/ 307545 w 431167"/>
                <a:gd name="connsiteY7" fmla="*/ 344348 h 659464"/>
                <a:gd name="connsiteX8" fmla="*/ 336191 w 431167"/>
                <a:gd name="connsiteY8" fmla="*/ 220221 h 659464"/>
                <a:gd name="connsiteX9" fmla="*/ 422128 w 431167"/>
                <a:gd name="connsiteY9" fmla="*/ 124739 h 659464"/>
                <a:gd name="connsiteX10" fmla="*/ 422128 w 431167"/>
                <a:gd name="connsiteY10" fmla="*/ 48353 h 659464"/>
                <a:gd name="connsiteX11" fmla="*/ 345739 w 431167"/>
                <a:gd name="connsiteY11" fmla="*/ 612 h 65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1167" h="659464">
                  <a:moveTo>
                    <a:pt x="345739" y="612"/>
                  </a:moveTo>
                  <a:cubicBezTo>
                    <a:pt x="325050" y="-979"/>
                    <a:pt x="337782" y="-2571"/>
                    <a:pt x="297996" y="38805"/>
                  </a:cubicBezTo>
                  <a:cubicBezTo>
                    <a:pt x="258210" y="80181"/>
                    <a:pt x="140444" y="188394"/>
                    <a:pt x="107024" y="248866"/>
                  </a:cubicBezTo>
                  <a:cubicBezTo>
                    <a:pt x="73604" y="309338"/>
                    <a:pt x="114981" y="352305"/>
                    <a:pt x="97475" y="401637"/>
                  </a:cubicBezTo>
                  <a:cubicBezTo>
                    <a:pt x="79969" y="450969"/>
                    <a:pt x="9946" y="501893"/>
                    <a:pt x="1989" y="544860"/>
                  </a:cubicBezTo>
                  <a:cubicBezTo>
                    <a:pt x="-5968" y="587827"/>
                    <a:pt x="9946" y="661030"/>
                    <a:pt x="49732" y="659439"/>
                  </a:cubicBezTo>
                  <a:cubicBezTo>
                    <a:pt x="89518" y="657848"/>
                    <a:pt x="197735" y="587827"/>
                    <a:pt x="240704" y="535312"/>
                  </a:cubicBezTo>
                  <a:cubicBezTo>
                    <a:pt x="283673" y="482797"/>
                    <a:pt x="291630" y="396863"/>
                    <a:pt x="307545" y="344348"/>
                  </a:cubicBezTo>
                  <a:cubicBezTo>
                    <a:pt x="323459" y="291833"/>
                    <a:pt x="317094" y="256822"/>
                    <a:pt x="336191" y="220221"/>
                  </a:cubicBezTo>
                  <a:cubicBezTo>
                    <a:pt x="355288" y="183620"/>
                    <a:pt x="407805" y="153384"/>
                    <a:pt x="422128" y="124739"/>
                  </a:cubicBezTo>
                  <a:cubicBezTo>
                    <a:pt x="436451" y="96094"/>
                    <a:pt x="431677" y="70632"/>
                    <a:pt x="422128" y="48353"/>
                  </a:cubicBezTo>
                  <a:cubicBezTo>
                    <a:pt x="412579" y="26074"/>
                    <a:pt x="366428" y="2203"/>
                    <a:pt x="345739" y="612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solidFill>
                <a:srgbClr val="3E51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BE17640-C22B-0595-A5BF-6CAEAC29E48B}"/>
                </a:ext>
              </a:extLst>
            </p:cNvPr>
            <p:cNvSpPr/>
            <p:nvPr/>
          </p:nvSpPr>
          <p:spPr>
            <a:xfrm>
              <a:off x="5667459" y="2063695"/>
              <a:ext cx="146732" cy="123664"/>
            </a:xfrm>
            <a:custGeom>
              <a:avLst/>
              <a:gdLst>
                <a:gd name="connsiteX0" fmla="*/ 123659 w 146732"/>
                <a:gd name="connsiteY0" fmla="*/ 118 h 123664"/>
                <a:gd name="connsiteX1" fmla="*/ 3009 w 146732"/>
                <a:gd name="connsiteY1" fmla="*/ 89018 h 123664"/>
                <a:gd name="connsiteX2" fmla="*/ 41109 w 146732"/>
                <a:gd name="connsiteY2" fmla="*/ 120768 h 123664"/>
                <a:gd name="connsiteX3" fmla="*/ 91909 w 146732"/>
                <a:gd name="connsiteY3" fmla="*/ 120768 h 123664"/>
                <a:gd name="connsiteX4" fmla="*/ 104609 w 146732"/>
                <a:gd name="connsiteY4" fmla="*/ 108068 h 123664"/>
                <a:gd name="connsiteX5" fmla="*/ 142709 w 146732"/>
                <a:gd name="connsiteY5" fmla="*/ 69968 h 123664"/>
                <a:gd name="connsiteX6" fmla="*/ 123659 w 146732"/>
                <a:gd name="connsiteY6" fmla="*/ 118 h 1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32" h="123664">
                  <a:moveTo>
                    <a:pt x="123659" y="118"/>
                  </a:moveTo>
                  <a:cubicBezTo>
                    <a:pt x="100376" y="3293"/>
                    <a:pt x="16767" y="68910"/>
                    <a:pt x="3009" y="89018"/>
                  </a:cubicBezTo>
                  <a:cubicBezTo>
                    <a:pt x="-10749" y="109126"/>
                    <a:pt x="26292" y="115476"/>
                    <a:pt x="41109" y="120768"/>
                  </a:cubicBezTo>
                  <a:cubicBezTo>
                    <a:pt x="55926" y="126060"/>
                    <a:pt x="81326" y="122885"/>
                    <a:pt x="91909" y="120768"/>
                  </a:cubicBezTo>
                  <a:cubicBezTo>
                    <a:pt x="102492" y="118651"/>
                    <a:pt x="104609" y="108068"/>
                    <a:pt x="104609" y="108068"/>
                  </a:cubicBezTo>
                  <a:cubicBezTo>
                    <a:pt x="113076" y="99601"/>
                    <a:pt x="134242" y="81610"/>
                    <a:pt x="142709" y="69968"/>
                  </a:cubicBezTo>
                  <a:cubicBezTo>
                    <a:pt x="151176" y="58326"/>
                    <a:pt x="146942" y="-3057"/>
                    <a:pt x="123659" y="118"/>
                  </a:cubicBezTo>
                  <a:close/>
                </a:path>
              </a:pathLst>
            </a:custGeom>
            <a:pattFill prst="ltVert">
              <a:fgClr>
                <a:srgbClr val="BFBFBF"/>
              </a:fgClr>
              <a:bgClr>
                <a:schemeClr val="bg1"/>
              </a:bgClr>
            </a:pattFill>
            <a:ln>
              <a:solidFill>
                <a:srgbClr val="C52DD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F9A034-F092-3366-FA0B-688A5A1FF4DC}"/>
                </a:ext>
              </a:extLst>
            </p:cNvPr>
            <p:cNvSpPr/>
            <p:nvPr/>
          </p:nvSpPr>
          <p:spPr>
            <a:xfrm>
              <a:off x="5995637" y="2246985"/>
              <a:ext cx="47902" cy="53727"/>
            </a:xfrm>
            <a:custGeom>
              <a:avLst/>
              <a:gdLst>
                <a:gd name="connsiteX0" fmla="*/ 2833 w 47902"/>
                <a:gd name="connsiteY0" fmla="*/ 53707 h 53727"/>
                <a:gd name="connsiteX1" fmla="*/ 9183 w 47902"/>
                <a:gd name="connsiteY1" fmla="*/ 2907 h 53727"/>
                <a:gd name="connsiteX2" fmla="*/ 47283 w 47902"/>
                <a:gd name="connsiteY2" fmla="*/ 9257 h 53727"/>
                <a:gd name="connsiteX3" fmla="*/ 2833 w 47902"/>
                <a:gd name="connsiteY3" fmla="*/ 53707 h 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02" h="53727">
                  <a:moveTo>
                    <a:pt x="2833" y="53707"/>
                  </a:moveTo>
                  <a:cubicBezTo>
                    <a:pt x="-3517" y="52649"/>
                    <a:pt x="1775" y="10315"/>
                    <a:pt x="9183" y="2907"/>
                  </a:cubicBezTo>
                  <a:cubicBezTo>
                    <a:pt x="16591" y="-4501"/>
                    <a:pt x="40933" y="3965"/>
                    <a:pt x="47283" y="9257"/>
                  </a:cubicBezTo>
                  <a:cubicBezTo>
                    <a:pt x="53633" y="14549"/>
                    <a:pt x="9183" y="54765"/>
                    <a:pt x="2833" y="53707"/>
                  </a:cubicBezTo>
                  <a:close/>
                </a:path>
              </a:pathLst>
            </a:custGeom>
            <a:solidFill>
              <a:srgbClr val="BFBFBF"/>
            </a:solidFill>
            <a:ln>
              <a:solidFill>
                <a:srgbClr val="C52DD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DAE7571-28C4-2302-6D93-FC3ED6DD128C}"/>
                </a:ext>
              </a:extLst>
            </p:cNvPr>
            <p:cNvSpPr/>
            <p:nvPr/>
          </p:nvSpPr>
          <p:spPr>
            <a:xfrm>
              <a:off x="5040726" y="2175876"/>
              <a:ext cx="415986" cy="516746"/>
            </a:xfrm>
            <a:custGeom>
              <a:avLst/>
              <a:gdLst>
                <a:gd name="connsiteX0" fmla="*/ 123659 w 146732"/>
                <a:gd name="connsiteY0" fmla="*/ 118 h 123664"/>
                <a:gd name="connsiteX1" fmla="*/ 3009 w 146732"/>
                <a:gd name="connsiteY1" fmla="*/ 89018 h 123664"/>
                <a:gd name="connsiteX2" fmla="*/ 41109 w 146732"/>
                <a:gd name="connsiteY2" fmla="*/ 120768 h 123664"/>
                <a:gd name="connsiteX3" fmla="*/ 91909 w 146732"/>
                <a:gd name="connsiteY3" fmla="*/ 120768 h 123664"/>
                <a:gd name="connsiteX4" fmla="*/ 104609 w 146732"/>
                <a:gd name="connsiteY4" fmla="*/ 108068 h 123664"/>
                <a:gd name="connsiteX5" fmla="*/ 142709 w 146732"/>
                <a:gd name="connsiteY5" fmla="*/ 69968 h 123664"/>
                <a:gd name="connsiteX6" fmla="*/ 123659 w 146732"/>
                <a:gd name="connsiteY6" fmla="*/ 118 h 1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32" h="123664">
                  <a:moveTo>
                    <a:pt x="123659" y="118"/>
                  </a:moveTo>
                  <a:cubicBezTo>
                    <a:pt x="100376" y="3293"/>
                    <a:pt x="16767" y="68910"/>
                    <a:pt x="3009" y="89018"/>
                  </a:cubicBezTo>
                  <a:cubicBezTo>
                    <a:pt x="-10749" y="109126"/>
                    <a:pt x="26292" y="115476"/>
                    <a:pt x="41109" y="120768"/>
                  </a:cubicBezTo>
                  <a:cubicBezTo>
                    <a:pt x="55926" y="126060"/>
                    <a:pt x="81326" y="122885"/>
                    <a:pt x="91909" y="120768"/>
                  </a:cubicBezTo>
                  <a:cubicBezTo>
                    <a:pt x="102492" y="118651"/>
                    <a:pt x="104609" y="108068"/>
                    <a:pt x="104609" y="108068"/>
                  </a:cubicBezTo>
                  <a:cubicBezTo>
                    <a:pt x="113076" y="99601"/>
                    <a:pt x="134242" y="81610"/>
                    <a:pt x="142709" y="69968"/>
                  </a:cubicBezTo>
                  <a:cubicBezTo>
                    <a:pt x="151176" y="58326"/>
                    <a:pt x="146942" y="-3057"/>
                    <a:pt x="123659" y="118"/>
                  </a:cubicBezTo>
                  <a:close/>
                </a:path>
              </a:pathLst>
            </a:custGeom>
            <a:pattFill prst="ltVert">
              <a:fgClr>
                <a:srgbClr val="BFBFBF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4D59B66-2F26-AC96-B811-B7B10C04F0D2}"/>
                </a:ext>
              </a:extLst>
            </p:cNvPr>
            <p:cNvSpPr/>
            <p:nvPr/>
          </p:nvSpPr>
          <p:spPr>
            <a:xfrm>
              <a:off x="5745954" y="2414305"/>
              <a:ext cx="45719" cy="54786"/>
            </a:xfrm>
            <a:custGeom>
              <a:avLst/>
              <a:gdLst>
                <a:gd name="connsiteX0" fmla="*/ 2833 w 47902"/>
                <a:gd name="connsiteY0" fmla="*/ 53707 h 53727"/>
                <a:gd name="connsiteX1" fmla="*/ 9183 w 47902"/>
                <a:gd name="connsiteY1" fmla="*/ 2907 h 53727"/>
                <a:gd name="connsiteX2" fmla="*/ 47283 w 47902"/>
                <a:gd name="connsiteY2" fmla="*/ 9257 h 53727"/>
                <a:gd name="connsiteX3" fmla="*/ 2833 w 47902"/>
                <a:gd name="connsiteY3" fmla="*/ 53707 h 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02" h="53727">
                  <a:moveTo>
                    <a:pt x="2833" y="53707"/>
                  </a:moveTo>
                  <a:cubicBezTo>
                    <a:pt x="-3517" y="52649"/>
                    <a:pt x="1775" y="10315"/>
                    <a:pt x="9183" y="2907"/>
                  </a:cubicBezTo>
                  <a:cubicBezTo>
                    <a:pt x="16591" y="-4501"/>
                    <a:pt x="40933" y="3965"/>
                    <a:pt x="47283" y="9257"/>
                  </a:cubicBezTo>
                  <a:cubicBezTo>
                    <a:pt x="53633" y="14549"/>
                    <a:pt x="9183" y="54765"/>
                    <a:pt x="2833" y="53707"/>
                  </a:cubicBezTo>
                  <a:close/>
                </a:path>
              </a:pathLst>
            </a:custGeom>
            <a:pattFill prst="ltVert">
              <a:fgClr>
                <a:srgbClr val="BFBFBF"/>
              </a:fgClr>
              <a:bgClr>
                <a:schemeClr val="bg1"/>
              </a:bgClr>
            </a:pattFill>
            <a:ln>
              <a:solidFill>
                <a:srgbClr val="C52DD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1914584-4792-FE81-61AD-491881872D12}"/>
                </a:ext>
              </a:extLst>
            </p:cNvPr>
            <p:cNvSpPr/>
            <p:nvPr/>
          </p:nvSpPr>
          <p:spPr>
            <a:xfrm>
              <a:off x="4950054" y="1528324"/>
              <a:ext cx="373231" cy="485673"/>
            </a:xfrm>
            <a:custGeom>
              <a:avLst/>
              <a:gdLst>
                <a:gd name="connsiteX0" fmla="*/ 505224 w 582615"/>
                <a:gd name="connsiteY0" fmla="*/ 3558 h 620031"/>
                <a:gd name="connsiteX1" fmla="*/ 194074 w 582615"/>
                <a:gd name="connsiteY1" fmla="*/ 143258 h 620031"/>
                <a:gd name="connsiteX2" fmla="*/ 79774 w 582615"/>
                <a:gd name="connsiteY2" fmla="*/ 276608 h 620031"/>
                <a:gd name="connsiteX3" fmla="*/ 9924 w 582615"/>
                <a:gd name="connsiteY3" fmla="*/ 441708 h 620031"/>
                <a:gd name="connsiteX4" fmla="*/ 16274 w 582615"/>
                <a:gd name="connsiteY4" fmla="*/ 556008 h 620031"/>
                <a:gd name="connsiteX5" fmla="*/ 155974 w 582615"/>
                <a:gd name="connsiteY5" fmla="*/ 619508 h 620031"/>
                <a:gd name="connsiteX6" fmla="*/ 251224 w 582615"/>
                <a:gd name="connsiteY6" fmla="*/ 581408 h 620031"/>
                <a:gd name="connsiteX7" fmla="*/ 302024 w 582615"/>
                <a:gd name="connsiteY7" fmla="*/ 498858 h 620031"/>
                <a:gd name="connsiteX8" fmla="*/ 219474 w 582615"/>
                <a:gd name="connsiteY8" fmla="*/ 441708 h 620031"/>
                <a:gd name="connsiteX9" fmla="*/ 168674 w 582615"/>
                <a:gd name="connsiteY9" fmla="*/ 467108 h 620031"/>
                <a:gd name="connsiteX10" fmla="*/ 238524 w 582615"/>
                <a:gd name="connsiteY10" fmla="*/ 365508 h 620031"/>
                <a:gd name="connsiteX11" fmla="*/ 365524 w 582615"/>
                <a:gd name="connsiteY11" fmla="*/ 327408 h 620031"/>
                <a:gd name="connsiteX12" fmla="*/ 416324 w 582615"/>
                <a:gd name="connsiteY12" fmla="*/ 302008 h 620031"/>
                <a:gd name="connsiteX13" fmla="*/ 498874 w 582615"/>
                <a:gd name="connsiteY13" fmla="*/ 244858 h 620031"/>
                <a:gd name="connsiteX14" fmla="*/ 556024 w 582615"/>
                <a:gd name="connsiteY14" fmla="*/ 168658 h 620031"/>
                <a:gd name="connsiteX15" fmla="*/ 581424 w 582615"/>
                <a:gd name="connsiteY15" fmla="*/ 111508 h 620031"/>
                <a:gd name="connsiteX16" fmla="*/ 568724 w 582615"/>
                <a:gd name="connsiteY16" fmla="*/ 48008 h 620031"/>
                <a:gd name="connsiteX17" fmla="*/ 505224 w 582615"/>
                <a:gd name="connsiteY17" fmla="*/ 3558 h 62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2615" h="620031">
                  <a:moveTo>
                    <a:pt x="505224" y="3558"/>
                  </a:moveTo>
                  <a:cubicBezTo>
                    <a:pt x="442782" y="19433"/>
                    <a:pt x="264982" y="97750"/>
                    <a:pt x="194074" y="143258"/>
                  </a:cubicBezTo>
                  <a:cubicBezTo>
                    <a:pt x="123166" y="188766"/>
                    <a:pt x="110466" y="226866"/>
                    <a:pt x="79774" y="276608"/>
                  </a:cubicBezTo>
                  <a:cubicBezTo>
                    <a:pt x="49082" y="326350"/>
                    <a:pt x="20507" y="395141"/>
                    <a:pt x="9924" y="441708"/>
                  </a:cubicBezTo>
                  <a:cubicBezTo>
                    <a:pt x="-659" y="488275"/>
                    <a:pt x="-8068" y="526375"/>
                    <a:pt x="16274" y="556008"/>
                  </a:cubicBezTo>
                  <a:cubicBezTo>
                    <a:pt x="40616" y="585641"/>
                    <a:pt x="116816" y="615275"/>
                    <a:pt x="155974" y="619508"/>
                  </a:cubicBezTo>
                  <a:cubicBezTo>
                    <a:pt x="195132" y="623741"/>
                    <a:pt x="226882" y="601516"/>
                    <a:pt x="251224" y="581408"/>
                  </a:cubicBezTo>
                  <a:cubicBezTo>
                    <a:pt x="275566" y="561300"/>
                    <a:pt x="307316" y="522141"/>
                    <a:pt x="302024" y="498858"/>
                  </a:cubicBezTo>
                  <a:cubicBezTo>
                    <a:pt x="296732" y="475575"/>
                    <a:pt x="241699" y="447000"/>
                    <a:pt x="219474" y="441708"/>
                  </a:cubicBezTo>
                  <a:cubicBezTo>
                    <a:pt x="197249" y="436416"/>
                    <a:pt x="165499" y="479808"/>
                    <a:pt x="168674" y="467108"/>
                  </a:cubicBezTo>
                  <a:cubicBezTo>
                    <a:pt x="171849" y="454408"/>
                    <a:pt x="205716" y="388791"/>
                    <a:pt x="238524" y="365508"/>
                  </a:cubicBezTo>
                  <a:cubicBezTo>
                    <a:pt x="271332" y="342225"/>
                    <a:pt x="335891" y="337991"/>
                    <a:pt x="365524" y="327408"/>
                  </a:cubicBezTo>
                  <a:cubicBezTo>
                    <a:pt x="395157" y="316825"/>
                    <a:pt x="394099" y="315766"/>
                    <a:pt x="416324" y="302008"/>
                  </a:cubicBezTo>
                  <a:cubicBezTo>
                    <a:pt x="438549" y="288250"/>
                    <a:pt x="475591" y="267083"/>
                    <a:pt x="498874" y="244858"/>
                  </a:cubicBezTo>
                  <a:cubicBezTo>
                    <a:pt x="522157" y="222633"/>
                    <a:pt x="542266" y="190883"/>
                    <a:pt x="556024" y="168658"/>
                  </a:cubicBezTo>
                  <a:cubicBezTo>
                    <a:pt x="569782" y="146433"/>
                    <a:pt x="579307" y="131616"/>
                    <a:pt x="581424" y="111508"/>
                  </a:cubicBezTo>
                  <a:cubicBezTo>
                    <a:pt x="583541" y="91400"/>
                    <a:pt x="584599" y="67058"/>
                    <a:pt x="568724" y="48008"/>
                  </a:cubicBezTo>
                  <a:cubicBezTo>
                    <a:pt x="552849" y="28958"/>
                    <a:pt x="567666" y="-12317"/>
                    <a:pt x="505224" y="3558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solidFill>
                <a:srgbClr val="3E51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F082A3-E182-9F0D-E335-C6A2BBFE51CF}"/>
                </a:ext>
              </a:extLst>
            </p:cNvPr>
            <p:cNvSpPr/>
            <p:nvPr/>
          </p:nvSpPr>
          <p:spPr>
            <a:xfrm>
              <a:off x="3968486" y="2656064"/>
              <a:ext cx="480150" cy="411014"/>
            </a:xfrm>
            <a:custGeom>
              <a:avLst/>
              <a:gdLst>
                <a:gd name="connsiteX0" fmla="*/ 337833 w 418573"/>
                <a:gd name="connsiteY0" fmla="*/ 171539 h 401565"/>
                <a:gd name="connsiteX1" fmla="*/ 293383 w 418573"/>
                <a:gd name="connsiteY1" fmla="*/ 235039 h 401565"/>
                <a:gd name="connsiteX2" fmla="*/ 115583 w 418573"/>
                <a:gd name="connsiteY2" fmla="*/ 381089 h 401565"/>
                <a:gd name="connsiteX3" fmla="*/ 13983 w 418573"/>
                <a:gd name="connsiteY3" fmla="*/ 393789 h 401565"/>
                <a:gd name="connsiteX4" fmla="*/ 7633 w 418573"/>
                <a:gd name="connsiteY4" fmla="*/ 317589 h 401565"/>
                <a:gd name="connsiteX5" fmla="*/ 77483 w 418573"/>
                <a:gd name="connsiteY5" fmla="*/ 222339 h 401565"/>
                <a:gd name="connsiteX6" fmla="*/ 179083 w 418573"/>
                <a:gd name="connsiteY6" fmla="*/ 196939 h 401565"/>
                <a:gd name="connsiteX7" fmla="*/ 223533 w 418573"/>
                <a:gd name="connsiteY7" fmla="*/ 139789 h 401565"/>
                <a:gd name="connsiteX8" fmla="*/ 299733 w 418573"/>
                <a:gd name="connsiteY8" fmla="*/ 57239 h 401565"/>
                <a:gd name="connsiteX9" fmla="*/ 407683 w 418573"/>
                <a:gd name="connsiteY9" fmla="*/ 89 h 401565"/>
                <a:gd name="connsiteX10" fmla="*/ 407683 w 418573"/>
                <a:gd name="connsiteY10" fmla="*/ 69939 h 401565"/>
                <a:gd name="connsiteX11" fmla="*/ 337833 w 418573"/>
                <a:gd name="connsiteY11" fmla="*/ 171539 h 40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573" h="401565">
                  <a:moveTo>
                    <a:pt x="337833" y="171539"/>
                  </a:moveTo>
                  <a:cubicBezTo>
                    <a:pt x="318783" y="199056"/>
                    <a:pt x="330425" y="200114"/>
                    <a:pt x="293383" y="235039"/>
                  </a:cubicBezTo>
                  <a:cubicBezTo>
                    <a:pt x="256341" y="269964"/>
                    <a:pt x="162150" y="354631"/>
                    <a:pt x="115583" y="381089"/>
                  </a:cubicBezTo>
                  <a:cubicBezTo>
                    <a:pt x="69016" y="407547"/>
                    <a:pt x="31975" y="404372"/>
                    <a:pt x="13983" y="393789"/>
                  </a:cubicBezTo>
                  <a:cubicBezTo>
                    <a:pt x="-4009" y="383206"/>
                    <a:pt x="-2950" y="346164"/>
                    <a:pt x="7633" y="317589"/>
                  </a:cubicBezTo>
                  <a:cubicBezTo>
                    <a:pt x="18216" y="289014"/>
                    <a:pt x="48908" y="242447"/>
                    <a:pt x="77483" y="222339"/>
                  </a:cubicBezTo>
                  <a:cubicBezTo>
                    <a:pt x="106058" y="202231"/>
                    <a:pt x="154741" y="210697"/>
                    <a:pt x="179083" y="196939"/>
                  </a:cubicBezTo>
                  <a:cubicBezTo>
                    <a:pt x="203425" y="183181"/>
                    <a:pt x="203425" y="163072"/>
                    <a:pt x="223533" y="139789"/>
                  </a:cubicBezTo>
                  <a:cubicBezTo>
                    <a:pt x="243641" y="116506"/>
                    <a:pt x="269041" y="80522"/>
                    <a:pt x="299733" y="57239"/>
                  </a:cubicBezTo>
                  <a:cubicBezTo>
                    <a:pt x="330425" y="33956"/>
                    <a:pt x="389691" y="-2028"/>
                    <a:pt x="407683" y="89"/>
                  </a:cubicBezTo>
                  <a:cubicBezTo>
                    <a:pt x="425675" y="2206"/>
                    <a:pt x="418266" y="41364"/>
                    <a:pt x="407683" y="69939"/>
                  </a:cubicBezTo>
                  <a:cubicBezTo>
                    <a:pt x="397100" y="98514"/>
                    <a:pt x="356883" y="144022"/>
                    <a:pt x="337833" y="171539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solidFill>
                <a:srgbClr val="3E51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C43B7A6-57A1-2E94-EF63-91509345AE30}"/>
                </a:ext>
              </a:extLst>
            </p:cNvPr>
            <p:cNvSpPr/>
            <p:nvPr/>
          </p:nvSpPr>
          <p:spPr>
            <a:xfrm rot="625809">
              <a:off x="5350709" y="1635295"/>
              <a:ext cx="635962" cy="344712"/>
            </a:xfrm>
            <a:custGeom>
              <a:avLst/>
              <a:gdLst>
                <a:gd name="connsiteX0" fmla="*/ 247476 w 256325"/>
                <a:gd name="connsiteY0" fmla="*/ 153308 h 221511"/>
                <a:gd name="connsiteX1" fmla="*/ 183976 w 256325"/>
                <a:gd name="connsiteY1" fmla="*/ 58058 h 221511"/>
                <a:gd name="connsiteX2" fmla="*/ 82376 w 256325"/>
                <a:gd name="connsiteY2" fmla="*/ 908 h 221511"/>
                <a:gd name="connsiteX3" fmla="*/ 6176 w 256325"/>
                <a:gd name="connsiteY3" fmla="*/ 26308 h 221511"/>
                <a:gd name="connsiteX4" fmla="*/ 12526 w 256325"/>
                <a:gd name="connsiteY4" fmla="*/ 70758 h 221511"/>
                <a:gd name="connsiteX5" fmla="*/ 76026 w 256325"/>
                <a:gd name="connsiteY5" fmla="*/ 77108 h 221511"/>
                <a:gd name="connsiteX6" fmla="*/ 95076 w 256325"/>
                <a:gd name="connsiteY6" fmla="*/ 115208 h 221511"/>
                <a:gd name="connsiteX7" fmla="*/ 139526 w 256325"/>
                <a:gd name="connsiteY7" fmla="*/ 121558 h 221511"/>
                <a:gd name="connsiteX8" fmla="*/ 171276 w 256325"/>
                <a:gd name="connsiteY8" fmla="*/ 166008 h 221511"/>
                <a:gd name="connsiteX9" fmla="*/ 196676 w 256325"/>
                <a:gd name="connsiteY9" fmla="*/ 216808 h 221511"/>
                <a:gd name="connsiteX10" fmla="*/ 222076 w 256325"/>
                <a:gd name="connsiteY10" fmla="*/ 216808 h 221511"/>
                <a:gd name="connsiteX11" fmla="*/ 253826 w 256325"/>
                <a:gd name="connsiteY11" fmla="*/ 216808 h 221511"/>
                <a:gd name="connsiteX12" fmla="*/ 247476 w 256325"/>
                <a:gd name="connsiteY12" fmla="*/ 153308 h 22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325" h="221511">
                  <a:moveTo>
                    <a:pt x="247476" y="153308"/>
                  </a:moveTo>
                  <a:cubicBezTo>
                    <a:pt x="235834" y="126850"/>
                    <a:pt x="211493" y="83458"/>
                    <a:pt x="183976" y="58058"/>
                  </a:cubicBezTo>
                  <a:cubicBezTo>
                    <a:pt x="156459" y="32658"/>
                    <a:pt x="112009" y="6200"/>
                    <a:pt x="82376" y="908"/>
                  </a:cubicBezTo>
                  <a:cubicBezTo>
                    <a:pt x="52743" y="-4384"/>
                    <a:pt x="17818" y="14666"/>
                    <a:pt x="6176" y="26308"/>
                  </a:cubicBezTo>
                  <a:cubicBezTo>
                    <a:pt x="-5466" y="37950"/>
                    <a:pt x="884" y="62291"/>
                    <a:pt x="12526" y="70758"/>
                  </a:cubicBezTo>
                  <a:cubicBezTo>
                    <a:pt x="24168" y="79225"/>
                    <a:pt x="62268" y="69700"/>
                    <a:pt x="76026" y="77108"/>
                  </a:cubicBezTo>
                  <a:cubicBezTo>
                    <a:pt x="89784" y="84516"/>
                    <a:pt x="84493" y="107800"/>
                    <a:pt x="95076" y="115208"/>
                  </a:cubicBezTo>
                  <a:cubicBezTo>
                    <a:pt x="105659" y="122616"/>
                    <a:pt x="126826" y="113091"/>
                    <a:pt x="139526" y="121558"/>
                  </a:cubicBezTo>
                  <a:cubicBezTo>
                    <a:pt x="152226" y="130025"/>
                    <a:pt x="161751" y="150133"/>
                    <a:pt x="171276" y="166008"/>
                  </a:cubicBezTo>
                  <a:cubicBezTo>
                    <a:pt x="180801" y="181883"/>
                    <a:pt x="188209" y="208341"/>
                    <a:pt x="196676" y="216808"/>
                  </a:cubicBezTo>
                  <a:cubicBezTo>
                    <a:pt x="205143" y="225275"/>
                    <a:pt x="222076" y="216808"/>
                    <a:pt x="222076" y="216808"/>
                  </a:cubicBezTo>
                  <a:cubicBezTo>
                    <a:pt x="231601" y="216808"/>
                    <a:pt x="250651" y="227391"/>
                    <a:pt x="253826" y="216808"/>
                  </a:cubicBezTo>
                  <a:cubicBezTo>
                    <a:pt x="257001" y="206225"/>
                    <a:pt x="259118" y="179766"/>
                    <a:pt x="247476" y="153308"/>
                  </a:cubicBezTo>
                  <a:close/>
                </a:path>
              </a:pathLst>
            </a:custGeom>
            <a:pattFill prst="ltVert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D5000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C3F853-CD6A-29EA-E3ED-1A279A839D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4104" y="993060"/>
              <a:ext cx="2496271" cy="145941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0360F4-61BE-63C8-FBC2-353EC5B88779}"/>
                </a:ext>
              </a:extLst>
            </p:cNvPr>
            <p:cNvSpPr txBox="1"/>
            <p:nvPr/>
          </p:nvSpPr>
          <p:spPr>
            <a:xfrm>
              <a:off x="3555535" y="452341"/>
              <a:ext cx="960942" cy="229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a) Plan view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030A13-7FF6-9D69-EF6E-A84F08383C2E}"/>
                </a:ext>
              </a:extLst>
            </p:cNvPr>
            <p:cNvSpPr/>
            <p:nvPr/>
          </p:nvSpPr>
          <p:spPr>
            <a:xfrm>
              <a:off x="3553462" y="440833"/>
              <a:ext cx="7919737" cy="290122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942EBF2-60ED-7513-5F11-37FDDD2E8E61}"/>
                </a:ext>
              </a:extLst>
            </p:cNvPr>
            <p:cNvSpPr/>
            <p:nvPr/>
          </p:nvSpPr>
          <p:spPr>
            <a:xfrm>
              <a:off x="4721663" y="2783887"/>
              <a:ext cx="198835" cy="196875"/>
            </a:xfrm>
            <a:custGeom>
              <a:avLst/>
              <a:gdLst>
                <a:gd name="connsiteX0" fmla="*/ 123659 w 146732"/>
                <a:gd name="connsiteY0" fmla="*/ 118 h 123664"/>
                <a:gd name="connsiteX1" fmla="*/ 3009 w 146732"/>
                <a:gd name="connsiteY1" fmla="*/ 89018 h 123664"/>
                <a:gd name="connsiteX2" fmla="*/ 41109 w 146732"/>
                <a:gd name="connsiteY2" fmla="*/ 120768 h 123664"/>
                <a:gd name="connsiteX3" fmla="*/ 91909 w 146732"/>
                <a:gd name="connsiteY3" fmla="*/ 120768 h 123664"/>
                <a:gd name="connsiteX4" fmla="*/ 104609 w 146732"/>
                <a:gd name="connsiteY4" fmla="*/ 108068 h 123664"/>
                <a:gd name="connsiteX5" fmla="*/ 142709 w 146732"/>
                <a:gd name="connsiteY5" fmla="*/ 69968 h 123664"/>
                <a:gd name="connsiteX6" fmla="*/ 123659 w 146732"/>
                <a:gd name="connsiteY6" fmla="*/ 118 h 1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32" h="123664">
                  <a:moveTo>
                    <a:pt x="123659" y="118"/>
                  </a:moveTo>
                  <a:cubicBezTo>
                    <a:pt x="100376" y="3293"/>
                    <a:pt x="16767" y="68910"/>
                    <a:pt x="3009" y="89018"/>
                  </a:cubicBezTo>
                  <a:cubicBezTo>
                    <a:pt x="-10749" y="109126"/>
                    <a:pt x="26292" y="115476"/>
                    <a:pt x="41109" y="120768"/>
                  </a:cubicBezTo>
                  <a:cubicBezTo>
                    <a:pt x="55926" y="126060"/>
                    <a:pt x="81326" y="122885"/>
                    <a:pt x="91909" y="120768"/>
                  </a:cubicBezTo>
                  <a:cubicBezTo>
                    <a:pt x="102492" y="118651"/>
                    <a:pt x="104609" y="108068"/>
                    <a:pt x="104609" y="108068"/>
                  </a:cubicBezTo>
                  <a:cubicBezTo>
                    <a:pt x="113076" y="99601"/>
                    <a:pt x="134242" y="81610"/>
                    <a:pt x="142709" y="69968"/>
                  </a:cubicBezTo>
                  <a:cubicBezTo>
                    <a:pt x="151176" y="58326"/>
                    <a:pt x="146942" y="-3057"/>
                    <a:pt x="123659" y="118"/>
                  </a:cubicBezTo>
                  <a:close/>
                </a:path>
              </a:pathLst>
            </a:custGeom>
            <a:pattFill prst="ltVert">
              <a:fgClr>
                <a:srgbClr val="BFBFBF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9BCE50-5985-6480-DA34-0E57076D89B4}"/>
                </a:ext>
              </a:extLst>
            </p:cNvPr>
            <p:cNvSpPr txBox="1"/>
            <p:nvPr/>
          </p:nvSpPr>
          <p:spPr>
            <a:xfrm rot="1811800">
              <a:off x="5513807" y="1685411"/>
              <a:ext cx="371237" cy="17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D50002"/>
                  </a:solidFill>
                  <a:latin typeface="Avenir Book" panose="02000503020000020003" pitchFamily="2" charset="0"/>
                </a:rPr>
                <a:t>WRS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CB8B51-AE1F-9A1D-366B-2EF9EC4E6031}"/>
                </a:ext>
              </a:extLst>
            </p:cNvPr>
            <p:cNvSpPr txBox="1"/>
            <p:nvPr/>
          </p:nvSpPr>
          <p:spPr>
            <a:xfrm rot="18239964">
              <a:off x="4450308" y="2011097"/>
              <a:ext cx="1359451" cy="202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Leading </a:t>
              </a:r>
              <a:r>
                <a:rPr lang="en-US" sz="1200" dirty="0">
                  <a:latin typeface="Avenir Book" panose="02000503020000020003" pitchFamily="2" charset="0"/>
                </a:rPr>
                <a:t>stratiform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E8E10-190C-3D7F-F778-5ECDF7BF4474}"/>
                </a:ext>
              </a:extLst>
            </p:cNvPr>
            <p:cNvSpPr txBox="1"/>
            <p:nvPr/>
          </p:nvSpPr>
          <p:spPr>
            <a:xfrm>
              <a:off x="4256524" y="3113969"/>
              <a:ext cx="1860614" cy="17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venir Book" panose="02000503020000020003" pitchFamily="2" charset="0"/>
                </a:rPr>
                <a:t>Stratiform rain patches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2EADE-3247-C853-53E8-1482ACB7A446}"/>
                </a:ext>
              </a:extLst>
            </p:cNvPr>
            <p:cNvSpPr txBox="1"/>
            <p:nvPr/>
          </p:nvSpPr>
          <p:spPr>
            <a:xfrm>
              <a:off x="5585531" y="2185131"/>
              <a:ext cx="4243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52DD6"/>
                  </a:solidFill>
                  <a:latin typeface="Avenir Book" panose="02000503020000020003" pitchFamily="2" charset="0"/>
                </a:rPr>
                <a:t>RW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E873B-1635-F818-87F8-B32146600431}"/>
                </a:ext>
              </a:extLst>
            </p:cNvPr>
            <p:cNvSpPr txBox="1"/>
            <p:nvPr/>
          </p:nvSpPr>
          <p:spPr>
            <a:xfrm rot="18083717">
              <a:off x="4391504" y="1585797"/>
              <a:ext cx="699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pple Braille" pitchFamily="2" charset="0"/>
                  <a:cs typeface="Al Bayan Plain" pitchFamily="2" charset="-78"/>
                </a:rPr>
                <a:t>QLCS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B4BE4E-6D88-A0FB-EC6F-E58B0C6088BC}"/>
                </a:ext>
              </a:extLst>
            </p:cNvPr>
            <p:cNvSpPr txBox="1"/>
            <p:nvPr/>
          </p:nvSpPr>
          <p:spPr>
            <a:xfrm>
              <a:off x="6529868" y="438426"/>
              <a:ext cx="1365240" cy="229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b) Vertical section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2964FA8-D703-4D4B-8999-BE71FC222D59}"/>
                </a:ext>
              </a:extLst>
            </p:cNvPr>
            <p:cNvSpPr/>
            <p:nvPr/>
          </p:nvSpPr>
          <p:spPr>
            <a:xfrm>
              <a:off x="7077492" y="1592046"/>
              <a:ext cx="2141968" cy="1225301"/>
            </a:xfrm>
            <a:custGeom>
              <a:avLst/>
              <a:gdLst>
                <a:gd name="connsiteX0" fmla="*/ 1159921 w 4553541"/>
                <a:gd name="connsiteY0" fmla="*/ 2673348 h 2673348"/>
                <a:gd name="connsiteX1" fmla="*/ 1232492 w 4553541"/>
                <a:gd name="connsiteY1" fmla="*/ 2446563 h 2673348"/>
                <a:gd name="connsiteX2" fmla="*/ 1259706 w 4553541"/>
                <a:gd name="connsiteY2" fmla="*/ 2156277 h 2673348"/>
                <a:gd name="connsiteX3" fmla="*/ 1132706 w 4553541"/>
                <a:gd name="connsiteY3" fmla="*/ 1684563 h 2673348"/>
                <a:gd name="connsiteX4" fmla="*/ 878706 w 4553541"/>
                <a:gd name="connsiteY4" fmla="*/ 1394277 h 2673348"/>
                <a:gd name="connsiteX5" fmla="*/ 543063 w 4553541"/>
                <a:gd name="connsiteY5" fmla="*/ 1167491 h 2673348"/>
                <a:gd name="connsiteX6" fmla="*/ 307206 w 4553541"/>
                <a:gd name="connsiteY6" fmla="*/ 995134 h 2673348"/>
                <a:gd name="connsiteX7" fmla="*/ 25992 w 4553541"/>
                <a:gd name="connsiteY7" fmla="*/ 677634 h 2673348"/>
                <a:gd name="connsiteX8" fmla="*/ 35063 w 4553541"/>
                <a:gd name="connsiteY8" fmla="*/ 414563 h 2673348"/>
                <a:gd name="connsiteX9" fmla="*/ 225563 w 4553541"/>
                <a:gd name="connsiteY9" fmla="*/ 214991 h 2673348"/>
                <a:gd name="connsiteX10" fmla="*/ 543063 w 4553541"/>
                <a:gd name="connsiteY10" fmla="*/ 142420 h 2673348"/>
                <a:gd name="connsiteX11" fmla="*/ 878706 w 4553541"/>
                <a:gd name="connsiteY11" fmla="*/ 115205 h 2673348"/>
                <a:gd name="connsiteX12" fmla="*/ 1286921 w 4553541"/>
                <a:gd name="connsiteY12" fmla="*/ 115205 h 2673348"/>
                <a:gd name="connsiteX13" fmla="*/ 1731421 w 4553541"/>
                <a:gd name="connsiteY13" fmla="*/ 97063 h 2673348"/>
                <a:gd name="connsiteX14" fmla="*/ 1994492 w 4553541"/>
                <a:gd name="connsiteY14" fmla="*/ 42634 h 2673348"/>
                <a:gd name="connsiteX15" fmla="*/ 2393635 w 4553541"/>
                <a:gd name="connsiteY15" fmla="*/ 6348 h 2673348"/>
                <a:gd name="connsiteX16" fmla="*/ 2819992 w 4553541"/>
                <a:gd name="connsiteY16" fmla="*/ 6348 h 2673348"/>
                <a:gd name="connsiteX17" fmla="*/ 3219135 w 4553541"/>
                <a:gd name="connsiteY17" fmla="*/ 69848 h 2673348"/>
                <a:gd name="connsiteX18" fmla="*/ 3817849 w 4553541"/>
                <a:gd name="connsiteY18" fmla="*/ 169634 h 2673348"/>
                <a:gd name="connsiteX19" fmla="*/ 4425635 w 4553541"/>
                <a:gd name="connsiteY19" fmla="*/ 369205 h 2673348"/>
                <a:gd name="connsiteX20" fmla="*/ 4552635 w 4553541"/>
                <a:gd name="connsiteY20" fmla="*/ 623205 h 2673348"/>
                <a:gd name="connsiteX21" fmla="*/ 4470992 w 4553541"/>
                <a:gd name="connsiteY21" fmla="*/ 877205 h 2673348"/>
                <a:gd name="connsiteX22" fmla="*/ 4262349 w 4553541"/>
                <a:gd name="connsiteY22" fmla="*/ 1094920 h 2673348"/>
                <a:gd name="connsiteX23" fmla="*/ 3990206 w 4553541"/>
                <a:gd name="connsiteY23" fmla="*/ 1267277 h 2673348"/>
                <a:gd name="connsiteX24" fmla="*/ 3527563 w 4553541"/>
                <a:gd name="connsiteY24" fmla="*/ 1421491 h 2673348"/>
                <a:gd name="connsiteX25" fmla="*/ 3210063 w 4553541"/>
                <a:gd name="connsiteY25" fmla="*/ 1593848 h 2673348"/>
                <a:gd name="connsiteX26" fmla="*/ 2892563 w 4553541"/>
                <a:gd name="connsiteY26" fmla="*/ 1820634 h 2673348"/>
                <a:gd name="connsiteX27" fmla="*/ 2765563 w 4553541"/>
                <a:gd name="connsiteY27" fmla="*/ 2110920 h 2673348"/>
                <a:gd name="connsiteX28" fmla="*/ 2729278 w 4553541"/>
                <a:gd name="connsiteY28" fmla="*/ 2428420 h 2673348"/>
                <a:gd name="connsiteX29" fmla="*/ 2756492 w 4553541"/>
                <a:gd name="connsiteY29" fmla="*/ 2646134 h 2673348"/>
                <a:gd name="connsiteX0" fmla="*/ 1159921 w 4560487"/>
                <a:gd name="connsiteY0" fmla="*/ 2673348 h 2673348"/>
                <a:gd name="connsiteX1" fmla="*/ 1232492 w 4560487"/>
                <a:gd name="connsiteY1" fmla="*/ 2446563 h 2673348"/>
                <a:gd name="connsiteX2" fmla="*/ 1259706 w 4560487"/>
                <a:gd name="connsiteY2" fmla="*/ 2156277 h 2673348"/>
                <a:gd name="connsiteX3" fmla="*/ 1132706 w 4560487"/>
                <a:gd name="connsiteY3" fmla="*/ 1684563 h 2673348"/>
                <a:gd name="connsiteX4" fmla="*/ 878706 w 4560487"/>
                <a:gd name="connsiteY4" fmla="*/ 1394277 h 2673348"/>
                <a:gd name="connsiteX5" fmla="*/ 543063 w 4560487"/>
                <a:gd name="connsiteY5" fmla="*/ 1167491 h 2673348"/>
                <a:gd name="connsiteX6" fmla="*/ 307206 w 4560487"/>
                <a:gd name="connsiteY6" fmla="*/ 995134 h 2673348"/>
                <a:gd name="connsiteX7" fmla="*/ 25992 w 4560487"/>
                <a:gd name="connsiteY7" fmla="*/ 677634 h 2673348"/>
                <a:gd name="connsiteX8" fmla="*/ 35063 w 4560487"/>
                <a:gd name="connsiteY8" fmla="*/ 414563 h 2673348"/>
                <a:gd name="connsiteX9" fmla="*/ 225563 w 4560487"/>
                <a:gd name="connsiteY9" fmla="*/ 214991 h 2673348"/>
                <a:gd name="connsiteX10" fmla="*/ 543063 w 4560487"/>
                <a:gd name="connsiteY10" fmla="*/ 142420 h 2673348"/>
                <a:gd name="connsiteX11" fmla="*/ 878706 w 4560487"/>
                <a:gd name="connsiteY11" fmla="*/ 115205 h 2673348"/>
                <a:gd name="connsiteX12" fmla="*/ 1286921 w 4560487"/>
                <a:gd name="connsiteY12" fmla="*/ 115205 h 2673348"/>
                <a:gd name="connsiteX13" fmla="*/ 1731421 w 4560487"/>
                <a:gd name="connsiteY13" fmla="*/ 97063 h 2673348"/>
                <a:gd name="connsiteX14" fmla="*/ 1994492 w 4560487"/>
                <a:gd name="connsiteY14" fmla="*/ 42634 h 2673348"/>
                <a:gd name="connsiteX15" fmla="*/ 2393635 w 4560487"/>
                <a:gd name="connsiteY15" fmla="*/ 6348 h 2673348"/>
                <a:gd name="connsiteX16" fmla="*/ 2819992 w 4560487"/>
                <a:gd name="connsiteY16" fmla="*/ 6348 h 2673348"/>
                <a:gd name="connsiteX17" fmla="*/ 3219135 w 4560487"/>
                <a:gd name="connsiteY17" fmla="*/ 69848 h 2673348"/>
                <a:gd name="connsiteX18" fmla="*/ 3817849 w 4560487"/>
                <a:gd name="connsiteY18" fmla="*/ 169634 h 2673348"/>
                <a:gd name="connsiteX19" fmla="*/ 4289564 w 4560487"/>
                <a:gd name="connsiteY19" fmla="*/ 305705 h 2673348"/>
                <a:gd name="connsiteX20" fmla="*/ 4552635 w 4560487"/>
                <a:gd name="connsiteY20" fmla="*/ 623205 h 2673348"/>
                <a:gd name="connsiteX21" fmla="*/ 4470992 w 4560487"/>
                <a:gd name="connsiteY21" fmla="*/ 877205 h 2673348"/>
                <a:gd name="connsiteX22" fmla="*/ 4262349 w 4560487"/>
                <a:gd name="connsiteY22" fmla="*/ 1094920 h 2673348"/>
                <a:gd name="connsiteX23" fmla="*/ 3990206 w 4560487"/>
                <a:gd name="connsiteY23" fmla="*/ 1267277 h 2673348"/>
                <a:gd name="connsiteX24" fmla="*/ 3527563 w 4560487"/>
                <a:gd name="connsiteY24" fmla="*/ 1421491 h 2673348"/>
                <a:gd name="connsiteX25" fmla="*/ 3210063 w 4560487"/>
                <a:gd name="connsiteY25" fmla="*/ 1593848 h 2673348"/>
                <a:gd name="connsiteX26" fmla="*/ 2892563 w 4560487"/>
                <a:gd name="connsiteY26" fmla="*/ 1820634 h 2673348"/>
                <a:gd name="connsiteX27" fmla="*/ 2765563 w 4560487"/>
                <a:gd name="connsiteY27" fmla="*/ 2110920 h 2673348"/>
                <a:gd name="connsiteX28" fmla="*/ 2729278 w 4560487"/>
                <a:gd name="connsiteY28" fmla="*/ 2428420 h 2673348"/>
                <a:gd name="connsiteX29" fmla="*/ 2756492 w 4560487"/>
                <a:gd name="connsiteY29" fmla="*/ 2646134 h 2673348"/>
                <a:gd name="connsiteX0" fmla="*/ 1159921 w 5161580"/>
                <a:gd name="connsiteY0" fmla="*/ 2673348 h 2673348"/>
                <a:gd name="connsiteX1" fmla="*/ 1232492 w 5161580"/>
                <a:gd name="connsiteY1" fmla="*/ 2446563 h 2673348"/>
                <a:gd name="connsiteX2" fmla="*/ 1259706 w 5161580"/>
                <a:gd name="connsiteY2" fmla="*/ 2156277 h 2673348"/>
                <a:gd name="connsiteX3" fmla="*/ 1132706 w 5161580"/>
                <a:gd name="connsiteY3" fmla="*/ 1684563 h 2673348"/>
                <a:gd name="connsiteX4" fmla="*/ 878706 w 5161580"/>
                <a:gd name="connsiteY4" fmla="*/ 1394277 h 2673348"/>
                <a:gd name="connsiteX5" fmla="*/ 543063 w 5161580"/>
                <a:gd name="connsiteY5" fmla="*/ 1167491 h 2673348"/>
                <a:gd name="connsiteX6" fmla="*/ 307206 w 5161580"/>
                <a:gd name="connsiteY6" fmla="*/ 995134 h 2673348"/>
                <a:gd name="connsiteX7" fmla="*/ 25992 w 5161580"/>
                <a:gd name="connsiteY7" fmla="*/ 677634 h 2673348"/>
                <a:gd name="connsiteX8" fmla="*/ 35063 w 5161580"/>
                <a:gd name="connsiteY8" fmla="*/ 414563 h 2673348"/>
                <a:gd name="connsiteX9" fmla="*/ 225563 w 5161580"/>
                <a:gd name="connsiteY9" fmla="*/ 214991 h 2673348"/>
                <a:gd name="connsiteX10" fmla="*/ 543063 w 5161580"/>
                <a:gd name="connsiteY10" fmla="*/ 142420 h 2673348"/>
                <a:gd name="connsiteX11" fmla="*/ 878706 w 5161580"/>
                <a:gd name="connsiteY11" fmla="*/ 115205 h 2673348"/>
                <a:gd name="connsiteX12" fmla="*/ 1286921 w 5161580"/>
                <a:gd name="connsiteY12" fmla="*/ 115205 h 2673348"/>
                <a:gd name="connsiteX13" fmla="*/ 1731421 w 5161580"/>
                <a:gd name="connsiteY13" fmla="*/ 97063 h 2673348"/>
                <a:gd name="connsiteX14" fmla="*/ 1994492 w 5161580"/>
                <a:gd name="connsiteY14" fmla="*/ 42634 h 2673348"/>
                <a:gd name="connsiteX15" fmla="*/ 2393635 w 5161580"/>
                <a:gd name="connsiteY15" fmla="*/ 6348 h 2673348"/>
                <a:gd name="connsiteX16" fmla="*/ 2819992 w 5161580"/>
                <a:gd name="connsiteY16" fmla="*/ 6348 h 2673348"/>
                <a:gd name="connsiteX17" fmla="*/ 3219135 w 5161580"/>
                <a:gd name="connsiteY17" fmla="*/ 69848 h 2673348"/>
                <a:gd name="connsiteX18" fmla="*/ 3817849 w 5161580"/>
                <a:gd name="connsiteY18" fmla="*/ 169634 h 2673348"/>
                <a:gd name="connsiteX19" fmla="*/ 4289564 w 5161580"/>
                <a:gd name="connsiteY19" fmla="*/ 305705 h 2673348"/>
                <a:gd name="connsiteX20" fmla="*/ 5160421 w 5161580"/>
                <a:gd name="connsiteY20" fmla="*/ 623205 h 2673348"/>
                <a:gd name="connsiteX21" fmla="*/ 4470992 w 5161580"/>
                <a:gd name="connsiteY21" fmla="*/ 877205 h 2673348"/>
                <a:gd name="connsiteX22" fmla="*/ 4262349 w 5161580"/>
                <a:gd name="connsiteY22" fmla="*/ 1094920 h 2673348"/>
                <a:gd name="connsiteX23" fmla="*/ 3990206 w 5161580"/>
                <a:gd name="connsiteY23" fmla="*/ 1267277 h 2673348"/>
                <a:gd name="connsiteX24" fmla="*/ 3527563 w 5161580"/>
                <a:gd name="connsiteY24" fmla="*/ 1421491 h 2673348"/>
                <a:gd name="connsiteX25" fmla="*/ 3210063 w 5161580"/>
                <a:gd name="connsiteY25" fmla="*/ 1593848 h 2673348"/>
                <a:gd name="connsiteX26" fmla="*/ 2892563 w 5161580"/>
                <a:gd name="connsiteY26" fmla="*/ 1820634 h 2673348"/>
                <a:gd name="connsiteX27" fmla="*/ 2765563 w 5161580"/>
                <a:gd name="connsiteY27" fmla="*/ 2110920 h 2673348"/>
                <a:gd name="connsiteX28" fmla="*/ 2729278 w 5161580"/>
                <a:gd name="connsiteY28" fmla="*/ 2428420 h 2673348"/>
                <a:gd name="connsiteX29" fmla="*/ 2756492 w 5161580"/>
                <a:gd name="connsiteY29" fmla="*/ 2646134 h 2673348"/>
                <a:gd name="connsiteX0" fmla="*/ 1159921 w 5168964"/>
                <a:gd name="connsiteY0" fmla="*/ 2673348 h 2673348"/>
                <a:gd name="connsiteX1" fmla="*/ 1232492 w 5168964"/>
                <a:gd name="connsiteY1" fmla="*/ 2446563 h 2673348"/>
                <a:gd name="connsiteX2" fmla="*/ 1259706 w 5168964"/>
                <a:gd name="connsiteY2" fmla="*/ 2156277 h 2673348"/>
                <a:gd name="connsiteX3" fmla="*/ 1132706 w 5168964"/>
                <a:gd name="connsiteY3" fmla="*/ 1684563 h 2673348"/>
                <a:gd name="connsiteX4" fmla="*/ 878706 w 5168964"/>
                <a:gd name="connsiteY4" fmla="*/ 1394277 h 2673348"/>
                <a:gd name="connsiteX5" fmla="*/ 543063 w 5168964"/>
                <a:gd name="connsiteY5" fmla="*/ 1167491 h 2673348"/>
                <a:gd name="connsiteX6" fmla="*/ 307206 w 5168964"/>
                <a:gd name="connsiteY6" fmla="*/ 995134 h 2673348"/>
                <a:gd name="connsiteX7" fmla="*/ 25992 w 5168964"/>
                <a:gd name="connsiteY7" fmla="*/ 677634 h 2673348"/>
                <a:gd name="connsiteX8" fmla="*/ 35063 w 5168964"/>
                <a:gd name="connsiteY8" fmla="*/ 414563 h 2673348"/>
                <a:gd name="connsiteX9" fmla="*/ 225563 w 5168964"/>
                <a:gd name="connsiteY9" fmla="*/ 214991 h 2673348"/>
                <a:gd name="connsiteX10" fmla="*/ 543063 w 5168964"/>
                <a:gd name="connsiteY10" fmla="*/ 142420 h 2673348"/>
                <a:gd name="connsiteX11" fmla="*/ 878706 w 5168964"/>
                <a:gd name="connsiteY11" fmla="*/ 115205 h 2673348"/>
                <a:gd name="connsiteX12" fmla="*/ 1286921 w 5168964"/>
                <a:gd name="connsiteY12" fmla="*/ 115205 h 2673348"/>
                <a:gd name="connsiteX13" fmla="*/ 1731421 w 5168964"/>
                <a:gd name="connsiteY13" fmla="*/ 97063 h 2673348"/>
                <a:gd name="connsiteX14" fmla="*/ 1994492 w 5168964"/>
                <a:gd name="connsiteY14" fmla="*/ 42634 h 2673348"/>
                <a:gd name="connsiteX15" fmla="*/ 2393635 w 5168964"/>
                <a:gd name="connsiteY15" fmla="*/ 6348 h 2673348"/>
                <a:gd name="connsiteX16" fmla="*/ 2819992 w 5168964"/>
                <a:gd name="connsiteY16" fmla="*/ 6348 h 2673348"/>
                <a:gd name="connsiteX17" fmla="*/ 3219135 w 5168964"/>
                <a:gd name="connsiteY17" fmla="*/ 69848 h 2673348"/>
                <a:gd name="connsiteX18" fmla="*/ 3817849 w 5168964"/>
                <a:gd name="connsiteY18" fmla="*/ 169634 h 2673348"/>
                <a:gd name="connsiteX19" fmla="*/ 4289564 w 5168964"/>
                <a:gd name="connsiteY19" fmla="*/ 305705 h 2673348"/>
                <a:gd name="connsiteX20" fmla="*/ 5160421 w 5168964"/>
                <a:gd name="connsiteY20" fmla="*/ 623205 h 2673348"/>
                <a:gd name="connsiteX21" fmla="*/ 4706849 w 5168964"/>
                <a:gd name="connsiteY21" fmla="*/ 967919 h 2673348"/>
                <a:gd name="connsiteX22" fmla="*/ 4262349 w 5168964"/>
                <a:gd name="connsiteY22" fmla="*/ 1094920 h 2673348"/>
                <a:gd name="connsiteX23" fmla="*/ 3990206 w 5168964"/>
                <a:gd name="connsiteY23" fmla="*/ 1267277 h 2673348"/>
                <a:gd name="connsiteX24" fmla="*/ 3527563 w 5168964"/>
                <a:gd name="connsiteY24" fmla="*/ 1421491 h 2673348"/>
                <a:gd name="connsiteX25" fmla="*/ 3210063 w 5168964"/>
                <a:gd name="connsiteY25" fmla="*/ 1593848 h 2673348"/>
                <a:gd name="connsiteX26" fmla="*/ 2892563 w 5168964"/>
                <a:gd name="connsiteY26" fmla="*/ 1820634 h 2673348"/>
                <a:gd name="connsiteX27" fmla="*/ 2765563 w 5168964"/>
                <a:gd name="connsiteY27" fmla="*/ 2110920 h 2673348"/>
                <a:gd name="connsiteX28" fmla="*/ 2729278 w 5168964"/>
                <a:gd name="connsiteY28" fmla="*/ 2428420 h 2673348"/>
                <a:gd name="connsiteX29" fmla="*/ 2756492 w 5168964"/>
                <a:gd name="connsiteY29" fmla="*/ 2646134 h 2673348"/>
                <a:gd name="connsiteX0" fmla="*/ 1159921 w 5168935"/>
                <a:gd name="connsiteY0" fmla="*/ 2673348 h 2673348"/>
                <a:gd name="connsiteX1" fmla="*/ 1232492 w 5168935"/>
                <a:gd name="connsiteY1" fmla="*/ 2446563 h 2673348"/>
                <a:gd name="connsiteX2" fmla="*/ 1259706 w 5168935"/>
                <a:gd name="connsiteY2" fmla="*/ 2156277 h 2673348"/>
                <a:gd name="connsiteX3" fmla="*/ 1132706 w 5168935"/>
                <a:gd name="connsiteY3" fmla="*/ 1684563 h 2673348"/>
                <a:gd name="connsiteX4" fmla="*/ 878706 w 5168935"/>
                <a:gd name="connsiteY4" fmla="*/ 1394277 h 2673348"/>
                <a:gd name="connsiteX5" fmla="*/ 543063 w 5168935"/>
                <a:gd name="connsiteY5" fmla="*/ 1167491 h 2673348"/>
                <a:gd name="connsiteX6" fmla="*/ 307206 w 5168935"/>
                <a:gd name="connsiteY6" fmla="*/ 995134 h 2673348"/>
                <a:gd name="connsiteX7" fmla="*/ 25992 w 5168935"/>
                <a:gd name="connsiteY7" fmla="*/ 677634 h 2673348"/>
                <a:gd name="connsiteX8" fmla="*/ 35063 w 5168935"/>
                <a:gd name="connsiteY8" fmla="*/ 414563 h 2673348"/>
                <a:gd name="connsiteX9" fmla="*/ 225563 w 5168935"/>
                <a:gd name="connsiteY9" fmla="*/ 214991 h 2673348"/>
                <a:gd name="connsiteX10" fmla="*/ 543063 w 5168935"/>
                <a:gd name="connsiteY10" fmla="*/ 142420 h 2673348"/>
                <a:gd name="connsiteX11" fmla="*/ 878706 w 5168935"/>
                <a:gd name="connsiteY11" fmla="*/ 115205 h 2673348"/>
                <a:gd name="connsiteX12" fmla="*/ 1286921 w 5168935"/>
                <a:gd name="connsiteY12" fmla="*/ 115205 h 2673348"/>
                <a:gd name="connsiteX13" fmla="*/ 1731421 w 5168935"/>
                <a:gd name="connsiteY13" fmla="*/ 97063 h 2673348"/>
                <a:gd name="connsiteX14" fmla="*/ 1994492 w 5168935"/>
                <a:gd name="connsiteY14" fmla="*/ 42634 h 2673348"/>
                <a:gd name="connsiteX15" fmla="*/ 2393635 w 5168935"/>
                <a:gd name="connsiteY15" fmla="*/ 6348 h 2673348"/>
                <a:gd name="connsiteX16" fmla="*/ 2819992 w 5168935"/>
                <a:gd name="connsiteY16" fmla="*/ 6348 h 2673348"/>
                <a:gd name="connsiteX17" fmla="*/ 3219135 w 5168935"/>
                <a:gd name="connsiteY17" fmla="*/ 69848 h 2673348"/>
                <a:gd name="connsiteX18" fmla="*/ 3817849 w 5168935"/>
                <a:gd name="connsiteY18" fmla="*/ 169634 h 2673348"/>
                <a:gd name="connsiteX19" fmla="*/ 4289564 w 5168935"/>
                <a:gd name="connsiteY19" fmla="*/ 305705 h 2673348"/>
                <a:gd name="connsiteX20" fmla="*/ 5160421 w 5168935"/>
                <a:gd name="connsiteY20" fmla="*/ 623205 h 2673348"/>
                <a:gd name="connsiteX21" fmla="*/ 4706849 w 5168935"/>
                <a:gd name="connsiteY21" fmla="*/ 967919 h 2673348"/>
                <a:gd name="connsiteX22" fmla="*/ 4271420 w 5168935"/>
                <a:gd name="connsiteY22" fmla="*/ 1167491 h 2673348"/>
                <a:gd name="connsiteX23" fmla="*/ 3990206 w 5168935"/>
                <a:gd name="connsiteY23" fmla="*/ 1267277 h 2673348"/>
                <a:gd name="connsiteX24" fmla="*/ 3527563 w 5168935"/>
                <a:gd name="connsiteY24" fmla="*/ 1421491 h 2673348"/>
                <a:gd name="connsiteX25" fmla="*/ 3210063 w 5168935"/>
                <a:gd name="connsiteY25" fmla="*/ 1593848 h 2673348"/>
                <a:gd name="connsiteX26" fmla="*/ 2892563 w 5168935"/>
                <a:gd name="connsiteY26" fmla="*/ 1820634 h 2673348"/>
                <a:gd name="connsiteX27" fmla="*/ 2765563 w 5168935"/>
                <a:gd name="connsiteY27" fmla="*/ 2110920 h 2673348"/>
                <a:gd name="connsiteX28" fmla="*/ 2729278 w 5168935"/>
                <a:gd name="connsiteY28" fmla="*/ 2428420 h 2673348"/>
                <a:gd name="connsiteX29" fmla="*/ 2756492 w 5168935"/>
                <a:gd name="connsiteY29" fmla="*/ 2646134 h 2673348"/>
                <a:gd name="connsiteX0" fmla="*/ 1159921 w 5160555"/>
                <a:gd name="connsiteY0" fmla="*/ 2673348 h 2673348"/>
                <a:gd name="connsiteX1" fmla="*/ 1232492 w 5160555"/>
                <a:gd name="connsiteY1" fmla="*/ 2446563 h 2673348"/>
                <a:gd name="connsiteX2" fmla="*/ 1259706 w 5160555"/>
                <a:gd name="connsiteY2" fmla="*/ 2156277 h 2673348"/>
                <a:gd name="connsiteX3" fmla="*/ 1132706 w 5160555"/>
                <a:gd name="connsiteY3" fmla="*/ 1684563 h 2673348"/>
                <a:gd name="connsiteX4" fmla="*/ 878706 w 5160555"/>
                <a:gd name="connsiteY4" fmla="*/ 1394277 h 2673348"/>
                <a:gd name="connsiteX5" fmla="*/ 543063 w 5160555"/>
                <a:gd name="connsiteY5" fmla="*/ 1167491 h 2673348"/>
                <a:gd name="connsiteX6" fmla="*/ 307206 w 5160555"/>
                <a:gd name="connsiteY6" fmla="*/ 995134 h 2673348"/>
                <a:gd name="connsiteX7" fmla="*/ 25992 w 5160555"/>
                <a:gd name="connsiteY7" fmla="*/ 677634 h 2673348"/>
                <a:gd name="connsiteX8" fmla="*/ 35063 w 5160555"/>
                <a:gd name="connsiteY8" fmla="*/ 414563 h 2673348"/>
                <a:gd name="connsiteX9" fmla="*/ 225563 w 5160555"/>
                <a:gd name="connsiteY9" fmla="*/ 214991 h 2673348"/>
                <a:gd name="connsiteX10" fmla="*/ 543063 w 5160555"/>
                <a:gd name="connsiteY10" fmla="*/ 142420 h 2673348"/>
                <a:gd name="connsiteX11" fmla="*/ 878706 w 5160555"/>
                <a:gd name="connsiteY11" fmla="*/ 115205 h 2673348"/>
                <a:gd name="connsiteX12" fmla="*/ 1286921 w 5160555"/>
                <a:gd name="connsiteY12" fmla="*/ 115205 h 2673348"/>
                <a:gd name="connsiteX13" fmla="*/ 1731421 w 5160555"/>
                <a:gd name="connsiteY13" fmla="*/ 97063 h 2673348"/>
                <a:gd name="connsiteX14" fmla="*/ 1994492 w 5160555"/>
                <a:gd name="connsiteY14" fmla="*/ 42634 h 2673348"/>
                <a:gd name="connsiteX15" fmla="*/ 2393635 w 5160555"/>
                <a:gd name="connsiteY15" fmla="*/ 6348 h 2673348"/>
                <a:gd name="connsiteX16" fmla="*/ 2819992 w 5160555"/>
                <a:gd name="connsiteY16" fmla="*/ 6348 h 2673348"/>
                <a:gd name="connsiteX17" fmla="*/ 3219135 w 5160555"/>
                <a:gd name="connsiteY17" fmla="*/ 69848 h 2673348"/>
                <a:gd name="connsiteX18" fmla="*/ 3817849 w 5160555"/>
                <a:gd name="connsiteY18" fmla="*/ 169634 h 2673348"/>
                <a:gd name="connsiteX19" fmla="*/ 4289564 w 5160555"/>
                <a:gd name="connsiteY19" fmla="*/ 305705 h 2673348"/>
                <a:gd name="connsiteX20" fmla="*/ 4661492 w 5160555"/>
                <a:gd name="connsiteY20" fmla="*/ 341991 h 2673348"/>
                <a:gd name="connsiteX21" fmla="*/ 5160421 w 5160555"/>
                <a:gd name="connsiteY21" fmla="*/ 623205 h 2673348"/>
                <a:gd name="connsiteX22" fmla="*/ 4706849 w 5160555"/>
                <a:gd name="connsiteY22" fmla="*/ 967919 h 2673348"/>
                <a:gd name="connsiteX23" fmla="*/ 4271420 w 5160555"/>
                <a:gd name="connsiteY23" fmla="*/ 1167491 h 2673348"/>
                <a:gd name="connsiteX24" fmla="*/ 3990206 w 5160555"/>
                <a:gd name="connsiteY24" fmla="*/ 1267277 h 2673348"/>
                <a:gd name="connsiteX25" fmla="*/ 3527563 w 5160555"/>
                <a:gd name="connsiteY25" fmla="*/ 1421491 h 2673348"/>
                <a:gd name="connsiteX26" fmla="*/ 3210063 w 5160555"/>
                <a:gd name="connsiteY26" fmla="*/ 1593848 h 2673348"/>
                <a:gd name="connsiteX27" fmla="*/ 2892563 w 5160555"/>
                <a:gd name="connsiteY27" fmla="*/ 1820634 h 2673348"/>
                <a:gd name="connsiteX28" fmla="*/ 2765563 w 5160555"/>
                <a:gd name="connsiteY28" fmla="*/ 2110920 h 2673348"/>
                <a:gd name="connsiteX29" fmla="*/ 2729278 w 5160555"/>
                <a:gd name="connsiteY29" fmla="*/ 2428420 h 2673348"/>
                <a:gd name="connsiteX30" fmla="*/ 2756492 w 5160555"/>
                <a:gd name="connsiteY30" fmla="*/ 2646134 h 2673348"/>
                <a:gd name="connsiteX0" fmla="*/ 1159921 w 5160555"/>
                <a:gd name="connsiteY0" fmla="*/ 2673348 h 2673348"/>
                <a:gd name="connsiteX1" fmla="*/ 1232492 w 5160555"/>
                <a:gd name="connsiteY1" fmla="*/ 2446563 h 2673348"/>
                <a:gd name="connsiteX2" fmla="*/ 1259706 w 5160555"/>
                <a:gd name="connsiteY2" fmla="*/ 2156277 h 2673348"/>
                <a:gd name="connsiteX3" fmla="*/ 1132706 w 5160555"/>
                <a:gd name="connsiteY3" fmla="*/ 1684563 h 2673348"/>
                <a:gd name="connsiteX4" fmla="*/ 878706 w 5160555"/>
                <a:gd name="connsiteY4" fmla="*/ 1394277 h 2673348"/>
                <a:gd name="connsiteX5" fmla="*/ 543063 w 5160555"/>
                <a:gd name="connsiteY5" fmla="*/ 1167491 h 2673348"/>
                <a:gd name="connsiteX6" fmla="*/ 307206 w 5160555"/>
                <a:gd name="connsiteY6" fmla="*/ 995134 h 2673348"/>
                <a:gd name="connsiteX7" fmla="*/ 25992 w 5160555"/>
                <a:gd name="connsiteY7" fmla="*/ 677634 h 2673348"/>
                <a:gd name="connsiteX8" fmla="*/ 35063 w 5160555"/>
                <a:gd name="connsiteY8" fmla="*/ 414563 h 2673348"/>
                <a:gd name="connsiteX9" fmla="*/ 225563 w 5160555"/>
                <a:gd name="connsiteY9" fmla="*/ 214991 h 2673348"/>
                <a:gd name="connsiteX10" fmla="*/ 543063 w 5160555"/>
                <a:gd name="connsiteY10" fmla="*/ 142420 h 2673348"/>
                <a:gd name="connsiteX11" fmla="*/ 878706 w 5160555"/>
                <a:gd name="connsiteY11" fmla="*/ 115205 h 2673348"/>
                <a:gd name="connsiteX12" fmla="*/ 1286921 w 5160555"/>
                <a:gd name="connsiteY12" fmla="*/ 115205 h 2673348"/>
                <a:gd name="connsiteX13" fmla="*/ 1731421 w 5160555"/>
                <a:gd name="connsiteY13" fmla="*/ 97063 h 2673348"/>
                <a:gd name="connsiteX14" fmla="*/ 1994492 w 5160555"/>
                <a:gd name="connsiteY14" fmla="*/ 42634 h 2673348"/>
                <a:gd name="connsiteX15" fmla="*/ 2393635 w 5160555"/>
                <a:gd name="connsiteY15" fmla="*/ 6348 h 2673348"/>
                <a:gd name="connsiteX16" fmla="*/ 2819992 w 5160555"/>
                <a:gd name="connsiteY16" fmla="*/ 6348 h 2673348"/>
                <a:gd name="connsiteX17" fmla="*/ 3219135 w 5160555"/>
                <a:gd name="connsiteY17" fmla="*/ 69848 h 2673348"/>
                <a:gd name="connsiteX18" fmla="*/ 3817849 w 5160555"/>
                <a:gd name="connsiteY18" fmla="*/ 169634 h 2673348"/>
                <a:gd name="connsiteX19" fmla="*/ 4244207 w 5160555"/>
                <a:gd name="connsiteY19" fmla="*/ 224062 h 2673348"/>
                <a:gd name="connsiteX20" fmla="*/ 4661492 w 5160555"/>
                <a:gd name="connsiteY20" fmla="*/ 341991 h 2673348"/>
                <a:gd name="connsiteX21" fmla="*/ 5160421 w 5160555"/>
                <a:gd name="connsiteY21" fmla="*/ 623205 h 2673348"/>
                <a:gd name="connsiteX22" fmla="*/ 4706849 w 5160555"/>
                <a:gd name="connsiteY22" fmla="*/ 967919 h 2673348"/>
                <a:gd name="connsiteX23" fmla="*/ 4271420 w 5160555"/>
                <a:gd name="connsiteY23" fmla="*/ 1167491 h 2673348"/>
                <a:gd name="connsiteX24" fmla="*/ 3990206 w 5160555"/>
                <a:gd name="connsiteY24" fmla="*/ 1267277 h 2673348"/>
                <a:gd name="connsiteX25" fmla="*/ 3527563 w 5160555"/>
                <a:gd name="connsiteY25" fmla="*/ 1421491 h 2673348"/>
                <a:gd name="connsiteX26" fmla="*/ 3210063 w 5160555"/>
                <a:gd name="connsiteY26" fmla="*/ 1593848 h 2673348"/>
                <a:gd name="connsiteX27" fmla="*/ 2892563 w 5160555"/>
                <a:gd name="connsiteY27" fmla="*/ 1820634 h 2673348"/>
                <a:gd name="connsiteX28" fmla="*/ 2765563 w 5160555"/>
                <a:gd name="connsiteY28" fmla="*/ 2110920 h 2673348"/>
                <a:gd name="connsiteX29" fmla="*/ 2729278 w 5160555"/>
                <a:gd name="connsiteY29" fmla="*/ 2428420 h 2673348"/>
                <a:gd name="connsiteX30" fmla="*/ 2756492 w 5160555"/>
                <a:gd name="connsiteY30" fmla="*/ 2646134 h 2673348"/>
                <a:gd name="connsiteX0" fmla="*/ 1159921 w 5160555"/>
                <a:gd name="connsiteY0" fmla="*/ 2673348 h 2673348"/>
                <a:gd name="connsiteX1" fmla="*/ 1232492 w 5160555"/>
                <a:gd name="connsiteY1" fmla="*/ 2446563 h 2673348"/>
                <a:gd name="connsiteX2" fmla="*/ 1259706 w 5160555"/>
                <a:gd name="connsiteY2" fmla="*/ 2156277 h 2673348"/>
                <a:gd name="connsiteX3" fmla="*/ 1132706 w 5160555"/>
                <a:gd name="connsiteY3" fmla="*/ 1684563 h 2673348"/>
                <a:gd name="connsiteX4" fmla="*/ 878706 w 5160555"/>
                <a:gd name="connsiteY4" fmla="*/ 1394277 h 2673348"/>
                <a:gd name="connsiteX5" fmla="*/ 543063 w 5160555"/>
                <a:gd name="connsiteY5" fmla="*/ 1167491 h 2673348"/>
                <a:gd name="connsiteX6" fmla="*/ 307206 w 5160555"/>
                <a:gd name="connsiteY6" fmla="*/ 995134 h 2673348"/>
                <a:gd name="connsiteX7" fmla="*/ 25992 w 5160555"/>
                <a:gd name="connsiteY7" fmla="*/ 677634 h 2673348"/>
                <a:gd name="connsiteX8" fmla="*/ 35063 w 5160555"/>
                <a:gd name="connsiteY8" fmla="*/ 414563 h 2673348"/>
                <a:gd name="connsiteX9" fmla="*/ 225563 w 5160555"/>
                <a:gd name="connsiteY9" fmla="*/ 214991 h 2673348"/>
                <a:gd name="connsiteX10" fmla="*/ 543063 w 5160555"/>
                <a:gd name="connsiteY10" fmla="*/ 142420 h 2673348"/>
                <a:gd name="connsiteX11" fmla="*/ 878706 w 5160555"/>
                <a:gd name="connsiteY11" fmla="*/ 115205 h 2673348"/>
                <a:gd name="connsiteX12" fmla="*/ 1286921 w 5160555"/>
                <a:gd name="connsiteY12" fmla="*/ 115205 h 2673348"/>
                <a:gd name="connsiteX13" fmla="*/ 1731421 w 5160555"/>
                <a:gd name="connsiteY13" fmla="*/ 97063 h 2673348"/>
                <a:gd name="connsiteX14" fmla="*/ 1994492 w 5160555"/>
                <a:gd name="connsiteY14" fmla="*/ 42634 h 2673348"/>
                <a:gd name="connsiteX15" fmla="*/ 2393635 w 5160555"/>
                <a:gd name="connsiteY15" fmla="*/ 6348 h 2673348"/>
                <a:gd name="connsiteX16" fmla="*/ 2819992 w 5160555"/>
                <a:gd name="connsiteY16" fmla="*/ 6348 h 2673348"/>
                <a:gd name="connsiteX17" fmla="*/ 3219135 w 5160555"/>
                <a:gd name="connsiteY17" fmla="*/ 69848 h 2673348"/>
                <a:gd name="connsiteX18" fmla="*/ 3817849 w 5160555"/>
                <a:gd name="connsiteY18" fmla="*/ 169634 h 2673348"/>
                <a:gd name="connsiteX19" fmla="*/ 3772492 w 5160555"/>
                <a:gd name="connsiteY19" fmla="*/ 151491 h 2673348"/>
                <a:gd name="connsiteX20" fmla="*/ 4244207 w 5160555"/>
                <a:gd name="connsiteY20" fmla="*/ 224062 h 2673348"/>
                <a:gd name="connsiteX21" fmla="*/ 4661492 w 5160555"/>
                <a:gd name="connsiteY21" fmla="*/ 341991 h 2673348"/>
                <a:gd name="connsiteX22" fmla="*/ 5160421 w 5160555"/>
                <a:gd name="connsiteY22" fmla="*/ 623205 h 2673348"/>
                <a:gd name="connsiteX23" fmla="*/ 4706849 w 5160555"/>
                <a:gd name="connsiteY23" fmla="*/ 967919 h 2673348"/>
                <a:gd name="connsiteX24" fmla="*/ 4271420 w 5160555"/>
                <a:gd name="connsiteY24" fmla="*/ 1167491 h 2673348"/>
                <a:gd name="connsiteX25" fmla="*/ 3990206 w 5160555"/>
                <a:gd name="connsiteY25" fmla="*/ 1267277 h 2673348"/>
                <a:gd name="connsiteX26" fmla="*/ 3527563 w 5160555"/>
                <a:gd name="connsiteY26" fmla="*/ 1421491 h 2673348"/>
                <a:gd name="connsiteX27" fmla="*/ 3210063 w 5160555"/>
                <a:gd name="connsiteY27" fmla="*/ 1593848 h 2673348"/>
                <a:gd name="connsiteX28" fmla="*/ 2892563 w 5160555"/>
                <a:gd name="connsiteY28" fmla="*/ 1820634 h 2673348"/>
                <a:gd name="connsiteX29" fmla="*/ 2765563 w 5160555"/>
                <a:gd name="connsiteY29" fmla="*/ 2110920 h 2673348"/>
                <a:gd name="connsiteX30" fmla="*/ 2729278 w 5160555"/>
                <a:gd name="connsiteY30" fmla="*/ 2428420 h 2673348"/>
                <a:gd name="connsiteX31" fmla="*/ 2756492 w 5160555"/>
                <a:gd name="connsiteY31" fmla="*/ 2646134 h 2673348"/>
                <a:gd name="connsiteX0" fmla="*/ 1159921 w 5160555"/>
                <a:gd name="connsiteY0" fmla="*/ 2674625 h 2674625"/>
                <a:gd name="connsiteX1" fmla="*/ 1232492 w 5160555"/>
                <a:gd name="connsiteY1" fmla="*/ 2447840 h 2674625"/>
                <a:gd name="connsiteX2" fmla="*/ 1259706 w 5160555"/>
                <a:gd name="connsiteY2" fmla="*/ 2157554 h 2674625"/>
                <a:gd name="connsiteX3" fmla="*/ 1132706 w 5160555"/>
                <a:gd name="connsiteY3" fmla="*/ 1685840 h 2674625"/>
                <a:gd name="connsiteX4" fmla="*/ 878706 w 5160555"/>
                <a:gd name="connsiteY4" fmla="*/ 1395554 h 2674625"/>
                <a:gd name="connsiteX5" fmla="*/ 543063 w 5160555"/>
                <a:gd name="connsiteY5" fmla="*/ 1168768 h 2674625"/>
                <a:gd name="connsiteX6" fmla="*/ 307206 w 5160555"/>
                <a:gd name="connsiteY6" fmla="*/ 996411 h 2674625"/>
                <a:gd name="connsiteX7" fmla="*/ 25992 w 5160555"/>
                <a:gd name="connsiteY7" fmla="*/ 678911 h 2674625"/>
                <a:gd name="connsiteX8" fmla="*/ 35063 w 5160555"/>
                <a:gd name="connsiteY8" fmla="*/ 415840 h 2674625"/>
                <a:gd name="connsiteX9" fmla="*/ 225563 w 5160555"/>
                <a:gd name="connsiteY9" fmla="*/ 216268 h 2674625"/>
                <a:gd name="connsiteX10" fmla="*/ 543063 w 5160555"/>
                <a:gd name="connsiteY10" fmla="*/ 143697 h 2674625"/>
                <a:gd name="connsiteX11" fmla="*/ 878706 w 5160555"/>
                <a:gd name="connsiteY11" fmla="*/ 116482 h 2674625"/>
                <a:gd name="connsiteX12" fmla="*/ 1286921 w 5160555"/>
                <a:gd name="connsiteY12" fmla="*/ 116482 h 2674625"/>
                <a:gd name="connsiteX13" fmla="*/ 1731421 w 5160555"/>
                <a:gd name="connsiteY13" fmla="*/ 98340 h 2674625"/>
                <a:gd name="connsiteX14" fmla="*/ 1994492 w 5160555"/>
                <a:gd name="connsiteY14" fmla="*/ 43911 h 2674625"/>
                <a:gd name="connsiteX15" fmla="*/ 2393635 w 5160555"/>
                <a:gd name="connsiteY15" fmla="*/ 7625 h 2674625"/>
                <a:gd name="connsiteX16" fmla="*/ 2819992 w 5160555"/>
                <a:gd name="connsiteY16" fmla="*/ 7625 h 2674625"/>
                <a:gd name="connsiteX17" fmla="*/ 3391492 w 5160555"/>
                <a:gd name="connsiteY17" fmla="*/ 89268 h 2674625"/>
                <a:gd name="connsiteX18" fmla="*/ 3817849 w 5160555"/>
                <a:gd name="connsiteY18" fmla="*/ 170911 h 2674625"/>
                <a:gd name="connsiteX19" fmla="*/ 3772492 w 5160555"/>
                <a:gd name="connsiteY19" fmla="*/ 152768 h 2674625"/>
                <a:gd name="connsiteX20" fmla="*/ 4244207 w 5160555"/>
                <a:gd name="connsiteY20" fmla="*/ 225339 h 2674625"/>
                <a:gd name="connsiteX21" fmla="*/ 4661492 w 5160555"/>
                <a:gd name="connsiteY21" fmla="*/ 343268 h 2674625"/>
                <a:gd name="connsiteX22" fmla="*/ 5160421 w 5160555"/>
                <a:gd name="connsiteY22" fmla="*/ 624482 h 2674625"/>
                <a:gd name="connsiteX23" fmla="*/ 4706849 w 5160555"/>
                <a:gd name="connsiteY23" fmla="*/ 969196 h 2674625"/>
                <a:gd name="connsiteX24" fmla="*/ 4271420 w 5160555"/>
                <a:gd name="connsiteY24" fmla="*/ 1168768 h 2674625"/>
                <a:gd name="connsiteX25" fmla="*/ 3990206 w 5160555"/>
                <a:gd name="connsiteY25" fmla="*/ 1268554 h 2674625"/>
                <a:gd name="connsiteX26" fmla="*/ 3527563 w 5160555"/>
                <a:gd name="connsiteY26" fmla="*/ 1422768 h 2674625"/>
                <a:gd name="connsiteX27" fmla="*/ 3210063 w 5160555"/>
                <a:gd name="connsiteY27" fmla="*/ 1595125 h 2674625"/>
                <a:gd name="connsiteX28" fmla="*/ 2892563 w 5160555"/>
                <a:gd name="connsiteY28" fmla="*/ 1821911 h 2674625"/>
                <a:gd name="connsiteX29" fmla="*/ 2765563 w 5160555"/>
                <a:gd name="connsiteY29" fmla="*/ 2112197 h 2674625"/>
                <a:gd name="connsiteX30" fmla="*/ 2729278 w 5160555"/>
                <a:gd name="connsiteY30" fmla="*/ 2429697 h 2674625"/>
                <a:gd name="connsiteX31" fmla="*/ 2756492 w 5160555"/>
                <a:gd name="connsiteY31" fmla="*/ 2647411 h 2674625"/>
                <a:gd name="connsiteX0" fmla="*/ 1159921 w 5160555"/>
                <a:gd name="connsiteY0" fmla="*/ 2674625 h 2674625"/>
                <a:gd name="connsiteX1" fmla="*/ 1232492 w 5160555"/>
                <a:gd name="connsiteY1" fmla="*/ 2447840 h 2674625"/>
                <a:gd name="connsiteX2" fmla="*/ 1259706 w 5160555"/>
                <a:gd name="connsiteY2" fmla="*/ 2157554 h 2674625"/>
                <a:gd name="connsiteX3" fmla="*/ 1132706 w 5160555"/>
                <a:gd name="connsiteY3" fmla="*/ 1685840 h 2674625"/>
                <a:gd name="connsiteX4" fmla="*/ 878706 w 5160555"/>
                <a:gd name="connsiteY4" fmla="*/ 1395554 h 2674625"/>
                <a:gd name="connsiteX5" fmla="*/ 543063 w 5160555"/>
                <a:gd name="connsiteY5" fmla="*/ 1168768 h 2674625"/>
                <a:gd name="connsiteX6" fmla="*/ 307206 w 5160555"/>
                <a:gd name="connsiteY6" fmla="*/ 996411 h 2674625"/>
                <a:gd name="connsiteX7" fmla="*/ 25992 w 5160555"/>
                <a:gd name="connsiteY7" fmla="*/ 678911 h 2674625"/>
                <a:gd name="connsiteX8" fmla="*/ 35063 w 5160555"/>
                <a:gd name="connsiteY8" fmla="*/ 415840 h 2674625"/>
                <a:gd name="connsiteX9" fmla="*/ 225563 w 5160555"/>
                <a:gd name="connsiteY9" fmla="*/ 216268 h 2674625"/>
                <a:gd name="connsiteX10" fmla="*/ 543063 w 5160555"/>
                <a:gd name="connsiteY10" fmla="*/ 143697 h 2674625"/>
                <a:gd name="connsiteX11" fmla="*/ 878706 w 5160555"/>
                <a:gd name="connsiteY11" fmla="*/ 116482 h 2674625"/>
                <a:gd name="connsiteX12" fmla="*/ 1286921 w 5160555"/>
                <a:gd name="connsiteY12" fmla="*/ 116482 h 2674625"/>
                <a:gd name="connsiteX13" fmla="*/ 1731421 w 5160555"/>
                <a:gd name="connsiteY13" fmla="*/ 98340 h 2674625"/>
                <a:gd name="connsiteX14" fmla="*/ 1994492 w 5160555"/>
                <a:gd name="connsiteY14" fmla="*/ 43911 h 2674625"/>
                <a:gd name="connsiteX15" fmla="*/ 2393635 w 5160555"/>
                <a:gd name="connsiteY15" fmla="*/ 7625 h 2674625"/>
                <a:gd name="connsiteX16" fmla="*/ 2819992 w 5160555"/>
                <a:gd name="connsiteY16" fmla="*/ 7625 h 2674625"/>
                <a:gd name="connsiteX17" fmla="*/ 3391492 w 5160555"/>
                <a:gd name="connsiteY17" fmla="*/ 89268 h 2674625"/>
                <a:gd name="connsiteX18" fmla="*/ 3817849 w 5160555"/>
                <a:gd name="connsiteY18" fmla="*/ 170911 h 2674625"/>
                <a:gd name="connsiteX19" fmla="*/ 3944849 w 5160555"/>
                <a:gd name="connsiteY19" fmla="*/ 52982 h 2674625"/>
                <a:gd name="connsiteX20" fmla="*/ 4244207 w 5160555"/>
                <a:gd name="connsiteY20" fmla="*/ 225339 h 2674625"/>
                <a:gd name="connsiteX21" fmla="*/ 4661492 w 5160555"/>
                <a:gd name="connsiteY21" fmla="*/ 343268 h 2674625"/>
                <a:gd name="connsiteX22" fmla="*/ 5160421 w 5160555"/>
                <a:gd name="connsiteY22" fmla="*/ 624482 h 2674625"/>
                <a:gd name="connsiteX23" fmla="*/ 4706849 w 5160555"/>
                <a:gd name="connsiteY23" fmla="*/ 969196 h 2674625"/>
                <a:gd name="connsiteX24" fmla="*/ 4271420 w 5160555"/>
                <a:gd name="connsiteY24" fmla="*/ 1168768 h 2674625"/>
                <a:gd name="connsiteX25" fmla="*/ 3990206 w 5160555"/>
                <a:gd name="connsiteY25" fmla="*/ 1268554 h 2674625"/>
                <a:gd name="connsiteX26" fmla="*/ 3527563 w 5160555"/>
                <a:gd name="connsiteY26" fmla="*/ 1422768 h 2674625"/>
                <a:gd name="connsiteX27" fmla="*/ 3210063 w 5160555"/>
                <a:gd name="connsiteY27" fmla="*/ 1595125 h 2674625"/>
                <a:gd name="connsiteX28" fmla="*/ 2892563 w 5160555"/>
                <a:gd name="connsiteY28" fmla="*/ 1821911 h 2674625"/>
                <a:gd name="connsiteX29" fmla="*/ 2765563 w 5160555"/>
                <a:gd name="connsiteY29" fmla="*/ 2112197 h 2674625"/>
                <a:gd name="connsiteX30" fmla="*/ 2729278 w 5160555"/>
                <a:gd name="connsiteY30" fmla="*/ 2429697 h 2674625"/>
                <a:gd name="connsiteX31" fmla="*/ 2756492 w 5160555"/>
                <a:gd name="connsiteY31" fmla="*/ 2647411 h 2674625"/>
                <a:gd name="connsiteX0" fmla="*/ 1159921 w 5160974"/>
                <a:gd name="connsiteY0" fmla="*/ 2674625 h 2674625"/>
                <a:gd name="connsiteX1" fmla="*/ 1232492 w 5160974"/>
                <a:gd name="connsiteY1" fmla="*/ 2447840 h 2674625"/>
                <a:gd name="connsiteX2" fmla="*/ 1259706 w 5160974"/>
                <a:gd name="connsiteY2" fmla="*/ 2157554 h 2674625"/>
                <a:gd name="connsiteX3" fmla="*/ 1132706 w 5160974"/>
                <a:gd name="connsiteY3" fmla="*/ 1685840 h 2674625"/>
                <a:gd name="connsiteX4" fmla="*/ 878706 w 5160974"/>
                <a:gd name="connsiteY4" fmla="*/ 1395554 h 2674625"/>
                <a:gd name="connsiteX5" fmla="*/ 543063 w 5160974"/>
                <a:gd name="connsiteY5" fmla="*/ 1168768 h 2674625"/>
                <a:gd name="connsiteX6" fmla="*/ 307206 w 5160974"/>
                <a:gd name="connsiteY6" fmla="*/ 996411 h 2674625"/>
                <a:gd name="connsiteX7" fmla="*/ 25992 w 5160974"/>
                <a:gd name="connsiteY7" fmla="*/ 678911 h 2674625"/>
                <a:gd name="connsiteX8" fmla="*/ 35063 w 5160974"/>
                <a:gd name="connsiteY8" fmla="*/ 415840 h 2674625"/>
                <a:gd name="connsiteX9" fmla="*/ 225563 w 5160974"/>
                <a:gd name="connsiteY9" fmla="*/ 216268 h 2674625"/>
                <a:gd name="connsiteX10" fmla="*/ 543063 w 5160974"/>
                <a:gd name="connsiteY10" fmla="*/ 143697 h 2674625"/>
                <a:gd name="connsiteX11" fmla="*/ 878706 w 5160974"/>
                <a:gd name="connsiteY11" fmla="*/ 116482 h 2674625"/>
                <a:gd name="connsiteX12" fmla="*/ 1286921 w 5160974"/>
                <a:gd name="connsiteY12" fmla="*/ 116482 h 2674625"/>
                <a:gd name="connsiteX13" fmla="*/ 1731421 w 5160974"/>
                <a:gd name="connsiteY13" fmla="*/ 98340 h 2674625"/>
                <a:gd name="connsiteX14" fmla="*/ 1994492 w 5160974"/>
                <a:gd name="connsiteY14" fmla="*/ 43911 h 2674625"/>
                <a:gd name="connsiteX15" fmla="*/ 2393635 w 5160974"/>
                <a:gd name="connsiteY15" fmla="*/ 7625 h 2674625"/>
                <a:gd name="connsiteX16" fmla="*/ 2819992 w 5160974"/>
                <a:gd name="connsiteY16" fmla="*/ 7625 h 2674625"/>
                <a:gd name="connsiteX17" fmla="*/ 3391492 w 5160974"/>
                <a:gd name="connsiteY17" fmla="*/ 89268 h 2674625"/>
                <a:gd name="connsiteX18" fmla="*/ 3817849 w 5160974"/>
                <a:gd name="connsiteY18" fmla="*/ 170911 h 2674625"/>
                <a:gd name="connsiteX19" fmla="*/ 3944849 w 5160974"/>
                <a:gd name="connsiteY19" fmla="*/ 52982 h 2674625"/>
                <a:gd name="connsiteX20" fmla="*/ 4244207 w 5160974"/>
                <a:gd name="connsiteY20" fmla="*/ 225339 h 2674625"/>
                <a:gd name="connsiteX21" fmla="*/ 4788492 w 5160974"/>
                <a:gd name="connsiteY21" fmla="*/ 375018 h 2674625"/>
                <a:gd name="connsiteX22" fmla="*/ 5160421 w 5160974"/>
                <a:gd name="connsiteY22" fmla="*/ 624482 h 2674625"/>
                <a:gd name="connsiteX23" fmla="*/ 4706849 w 5160974"/>
                <a:gd name="connsiteY23" fmla="*/ 969196 h 2674625"/>
                <a:gd name="connsiteX24" fmla="*/ 4271420 w 5160974"/>
                <a:gd name="connsiteY24" fmla="*/ 1168768 h 2674625"/>
                <a:gd name="connsiteX25" fmla="*/ 3990206 w 5160974"/>
                <a:gd name="connsiteY25" fmla="*/ 1268554 h 2674625"/>
                <a:gd name="connsiteX26" fmla="*/ 3527563 w 5160974"/>
                <a:gd name="connsiteY26" fmla="*/ 1422768 h 2674625"/>
                <a:gd name="connsiteX27" fmla="*/ 3210063 w 5160974"/>
                <a:gd name="connsiteY27" fmla="*/ 1595125 h 2674625"/>
                <a:gd name="connsiteX28" fmla="*/ 2892563 w 5160974"/>
                <a:gd name="connsiteY28" fmla="*/ 1821911 h 2674625"/>
                <a:gd name="connsiteX29" fmla="*/ 2765563 w 5160974"/>
                <a:gd name="connsiteY29" fmla="*/ 2112197 h 2674625"/>
                <a:gd name="connsiteX30" fmla="*/ 2729278 w 5160974"/>
                <a:gd name="connsiteY30" fmla="*/ 2429697 h 2674625"/>
                <a:gd name="connsiteX31" fmla="*/ 2756492 w 5160974"/>
                <a:gd name="connsiteY31" fmla="*/ 2647411 h 2674625"/>
                <a:gd name="connsiteX0" fmla="*/ 1159921 w 5160974"/>
                <a:gd name="connsiteY0" fmla="*/ 2674625 h 2674625"/>
                <a:gd name="connsiteX1" fmla="*/ 1232492 w 5160974"/>
                <a:gd name="connsiteY1" fmla="*/ 2447840 h 2674625"/>
                <a:gd name="connsiteX2" fmla="*/ 1259706 w 5160974"/>
                <a:gd name="connsiteY2" fmla="*/ 2157554 h 2674625"/>
                <a:gd name="connsiteX3" fmla="*/ 1132706 w 5160974"/>
                <a:gd name="connsiteY3" fmla="*/ 1685840 h 2674625"/>
                <a:gd name="connsiteX4" fmla="*/ 878706 w 5160974"/>
                <a:gd name="connsiteY4" fmla="*/ 1395554 h 2674625"/>
                <a:gd name="connsiteX5" fmla="*/ 543063 w 5160974"/>
                <a:gd name="connsiteY5" fmla="*/ 1168768 h 2674625"/>
                <a:gd name="connsiteX6" fmla="*/ 307206 w 5160974"/>
                <a:gd name="connsiteY6" fmla="*/ 996411 h 2674625"/>
                <a:gd name="connsiteX7" fmla="*/ 25992 w 5160974"/>
                <a:gd name="connsiteY7" fmla="*/ 678911 h 2674625"/>
                <a:gd name="connsiteX8" fmla="*/ 35063 w 5160974"/>
                <a:gd name="connsiteY8" fmla="*/ 415840 h 2674625"/>
                <a:gd name="connsiteX9" fmla="*/ 225563 w 5160974"/>
                <a:gd name="connsiteY9" fmla="*/ 216268 h 2674625"/>
                <a:gd name="connsiteX10" fmla="*/ 543063 w 5160974"/>
                <a:gd name="connsiteY10" fmla="*/ 143697 h 2674625"/>
                <a:gd name="connsiteX11" fmla="*/ 878706 w 5160974"/>
                <a:gd name="connsiteY11" fmla="*/ 116482 h 2674625"/>
                <a:gd name="connsiteX12" fmla="*/ 1286921 w 5160974"/>
                <a:gd name="connsiteY12" fmla="*/ 116482 h 2674625"/>
                <a:gd name="connsiteX13" fmla="*/ 1731421 w 5160974"/>
                <a:gd name="connsiteY13" fmla="*/ 98340 h 2674625"/>
                <a:gd name="connsiteX14" fmla="*/ 1994492 w 5160974"/>
                <a:gd name="connsiteY14" fmla="*/ 43911 h 2674625"/>
                <a:gd name="connsiteX15" fmla="*/ 2393635 w 5160974"/>
                <a:gd name="connsiteY15" fmla="*/ 7625 h 2674625"/>
                <a:gd name="connsiteX16" fmla="*/ 2819992 w 5160974"/>
                <a:gd name="connsiteY16" fmla="*/ 7625 h 2674625"/>
                <a:gd name="connsiteX17" fmla="*/ 3391492 w 5160974"/>
                <a:gd name="connsiteY17" fmla="*/ 89268 h 2674625"/>
                <a:gd name="connsiteX18" fmla="*/ 3817849 w 5160974"/>
                <a:gd name="connsiteY18" fmla="*/ 170911 h 2674625"/>
                <a:gd name="connsiteX19" fmla="*/ 3944849 w 5160974"/>
                <a:gd name="connsiteY19" fmla="*/ 52982 h 2674625"/>
                <a:gd name="connsiteX20" fmla="*/ 4371207 w 5160974"/>
                <a:gd name="connsiteY20" fmla="*/ 238039 h 2674625"/>
                <a:gd name="connsiteX21" fmla="*/ 4788492 w 5160974"/>
                <a:gd name="connsiteY21" fmla="*/ 375018 h 2674625"/>
                <a:gd name="connsiteX22" fmla="*/ 5160421 w 5160974"/>
                <a:gd name="connsiteY22" fmla="*/ 624482 h 2674625"/>
                <a:gd name="connsiteX23" fmla="*/ 4706849 w 5160974"/>
                <a:gd name="connsiteY23" fmla="*/ 969196 h 2674625"/>
                <a:gd name="connsiteX24" fmla="*/ 4271420 w 5160974"/>
                <a:gd name="connsiteY24" fmla="*/ 1168768 h 2674625"/>
                <a:gd name="connsiteX25" fmla="*/ 3990206 w 5160974"/>
                <a:gd name="connsiteY25" fmla="*/ 1268554 h 2674625"/>
                <a:gd name="connsiteX26" fmla="*/ 3527563 w 5160974"/>
                <a:gd name="connsiteY26" fmla="*/ 1422768 h 2674625"/>
                <a:gd name="connsiteX27" fmla="*/ 3210063 w 5160974"/>
                <a:gd name="connsiteY27" fmla="*/ 1595125 h 2674625"/>
                <a:gd name="connsiteX28" fmla="*/ 2892563 w 5160974"/>
                <a:gd name="connsiteY28" fmla="*/ 1821911 h 2674625"/>
                <a:gd name="connsiteX29" fmla="*/ 2765563 w 5160974"/>
                <a:gd name="connsiteY29" fmla="*/ 2112197 h 2674625"/>
                <a:gd name="connsiteX30" fmla="*/ 2729278 w 5160974"/>
                <a:gd name="connsiteY30" fmla="*/ 2429697 h 2674625"/>
                <a:gd name="connsiteX31" fmla="*/ 2756492 w 5160974"/>
                <a:gd name="connsiteY31" fmla="*/ 2647411 h 2674625"/>
                <a:gd name="connsiteX0" fmla="*/ 1159921 w 5160974"/>
                <a:gd name="connsiteY0" fmla="*/ 2674625 h 2674625"/>
                <a:gd name="connsiteX1" fmla="*/ 1232492 w 5160974"/>
                <a:gd name="connsiteY1" fmla="*/ 2447840 h 2674625"/>
                <a:gd name="connsiteX2" fmla="*/ 1259706 w 5160974"/>
                <a:gd name="connsiteY2" fmla="*/ 2157554 h 2674625"/>
                <a:gd name="connsiteX3" fmla="*/ 1132706 w 5160974"/>
                <a:gd name="connsiteY3" fmla="*/ 1685840 h 2674625"/>
                <a:gd name="connsiteX4" fmla="*/ 878706 w 5160974"/>
                <a:gd name="connsiteY4" fmla="*/ 1395554 h 2674625"/>
                <a:gd name="connsiteX5" fmla="*/ 543063 w 5160974"/>
                <a:gd name="connsiteY5" fmla="*/ 1168768 h 2674625"/>
                <a:gd name="connsiteX6" fmla="*/ 307206 w 5160974"/>
                <a:gd name="connsiteY6" fmla="*/ 996411 h 2674625"/>
                <a:gd name="connsiteX7" fmla="*/ 25992 w 5160974"/>
                <a:gd name="connsiteY7" fmla="*/ 678911 h 2674625"/>
                <a:gd name="connsiteX8" fmla="*/ 35063 w 5160974"/>
                <a:gd name="connsiteY8" fmla="*/ 415840 h 2674625"/>
                <a:gd name="connsiteX9" fmla="*/ 225563 w 5160974"/>
                <a:gd name="connsiteY9" fmla="*/ 216268 h 2674625"/>
                <a:gd name="connsiteX10" fmla="*/ 543063 w 5160974"/>
                <a:gd name="connsiteY10" fmla="*/ 143697 h 2674625"/>
                <a:gd name="connsiteX11" fmla="*/ 878706 w 5160974"/>
                <a:gd name="connsiteY11" fmla="*/ 116482 h 2674625"/>
                <a:gd name="connsiteX12" fmla="*/ 1286921 w 5160974"/>
                <a:gd name="connsiteY12" fmla="*/ 116482 h 2674625"/>
                <a:gd name="connsiteX13" fmla="*/ 1731421 w 5160974"/>
                <a:gd name="connsiteY13" fmla="*/ 98340 h 2674625"/>
                <a:gd name="connsiteX14" fmla="*/ 1994492 w 5160974"/>
                <a:gd name="connsiteY14" fmla="*/ 43911 h 2674625"/>
                <a:gd name="connsiteX15" fmla="*/ 2393635 w 5160974"/>
                <a:gd name="connsiteY15" fmla="*/ 7625 h 2674625"/>
                <a:gd name="connsiteX16" fmla="*/ 2819992 w 5160974"/>
                <a:gd name="connsiteY16" fmla="*/ 7625 h 2674625"/>
                <a:gd name="connsiteX17" fmla="*/ 3391492 w 5160974"/>
                <a:gd name="connsiteY17" fmla="*/ 89268 h 2674625"/>
                <a:gd name="connsiteX18" fmla="*/ 3817849 w 5160974"/>
                <a:gd name="connsiteY18" fmla="*/ 170911 h 2674625"/>
                <a:gd name="connsiteX19" fmla="*/ 4065499 w 5160974"/>
                <a:gd name="connsiteY19" fmla="*/ 135532 h 2674625"/>
                <a:gd name="connsiteX20" fmla="*/ 4371207 w 5160974"/>
                <a:gd name="connsiteY20" fmla="*/ 238039 h 2674625"/>
                <a:gd name="connsiteX21" fmla="*/ 4788492 w 5160974"/>
                <a:gd name="connsiteY21" fmla="*/ 375018 h 2674625"/>
                <a:gd name="connsiteX22" fmla="*/ 5160421 w 5160974"/>
                <a:gd name="connsiteY22" fmla="*/ 624482 h 2674625"/>
                <a:gd name="connsiteX23" fmla="*/ 4706849 w 5160974"/>
                <a:gd name="connsiteY23" fmla="*/ 969196 h 2674625"/>
                <a:gd name="connsiteX24" fmla="*/ 4271420 w 5160974"/>
                <a:gd name="connsiteY24" fmla="*/ 1168768 h 2674625"/>
                <a:gd name="connsiteX25" fmla="*/ 3990206 w 5160974"/>
                <a:gd name="connsiteY25" fmla="*/ 1268554 h 2674625"/>
                <a:gd name="connsiteX26" fmla="*/ 3527563 w 5160974"/>
                <a:gd name="connsiteY26" fmla="*/ 1422768 h 2674625"/>
                <a:gd name="connsiteX27" fmla="*/ 3210063 w 5160974"/>
                <a:gd name="connsiteY27" fmla="*/ 1595125 h 2674625"/>
                <a:gd name="connsiteX28" fmla="*/ 2892563 w 5160974"/>
                <a:gd name="connsiteY28" fmla="*/ 1821911 h 2674625"/>
                <a:gd name="connsiteX29" fmla="*/ 2765563 w 5160974"/>
                <a:gd name="connsiteY29" fmla="*/ 2112197 h 2674625"/>
                <a:gd name="connsiteX30" fmla="*/ 2729278 w 5160974"/>
                <a:gd name="connsiteY30" fmla="*/ 2429697 h 2674625"/>
                <a:gd name="connsiteX31" fmla="*/ 2756492 w 5160974"/>
                <a:gd name="connsiteY31" fmla="*/ 2647411 h 2674625"/>
                <a:gd name="connsiteX0" fmla="*/ 1159921 w 5160974"/>
                <a:gd name="connsiteY0" fmla="*/ 2674625 h 2674625"/>
                <a:gd name="connsiteX1" fmla="*/ 1232492 w 5160974"/>
                <a:gd name="connsiteY1" fmla="*/ 2447840 h 2674625"/>
                <a:gd name="connsiteX2" fmla="*/ 1259706 w 5160974"/>
                <a:gd name="connsiteY2" fmla="*/ 2157554 h 2674625"/>
                <a:gd name="connsiteX3" fmla="*/ 1132706 w 5160974"/>
                <a:gd name="connsiteY3" fmla="*/ 1685840 h 2674625"/>
                <a:gd name="connsiteX4" fmla="*/ 878706 w 5160974"/>
                <a:gd name="connsiteY4" fmla="*/ 1395554 h 2674625"/>
                <a:gd name="connsiteX5" fmla="*/ 543063 w 5160974"/>
                <a:gd name="connsiteY5" fmla="*/ 1168768 h 2674625"/>
                <a:gd name="connsiteX6" fmla="*/ 307206 w 5160974"/>
                <a:gd name="connsiteY6" fmla="*/ 996411 h 2674625"/>
                <a:gd name="connsiteX7" fmla="*/ 25992 w 5160974"/>
                <a:gd name="connsiteY7" fmla="*/ 678911 h 2674625"/>
                <a:gd name="connsiteX8" fmla="*/ 35063 w 5160974"/>
                <a:gd name="connsiteY8" fmla="*/ 415840 h 2674625"/>
                <a:gd name="connsiteX9" fmla="*/ 225563 w 5160974"/>
                <a:gd name="connsiteY9" fmla="*/ 216268 h 2674625"/>
                <a:gd name="connsiteX10" fmla="*/ 543063 w 5160974"/>
                <a:gd name="connsiteY10" fmla="*/ 143697 h 2674625"/>
                <a:gd name="connsiteX11" fmla="*/ 878706 w 5160974"/>
                <a:gd name="connsiteY11" fmla="*/ 116482 h 2674625"/>
                <a:gd name="connsiteX12" fmla="*/ 1286921 w 5160974"/>
                <a:gd name="connsiteY12" fmla="*/ 116482 h 2674625"/>
                <a:gd name="connsiteX13" fmla="*/ 1731421 w 5160974"/>
                <a:gd name="connsiteY13" fmla="*/ 98340 h 2674625"/>
                <a:gd name="connsiteX14" fmla="*/ 1994492 w 5160974"/>
                <a:gd name="connsiteY14" fmla="*/ 43911 h 2674625"/>
                <a:gd name="connsiteX15" fmla="*/ 2393635 w 5160974"/>
                <a:gd name="connsiteY15" fmla="*/ 7625 h 2674625"/>
                <a:gd name="connsiteX16" fmla="*/ 2819992 w 5160974"/>
                <a:gd name="connsiteY16" fmla="*/ 7625 h 2674625"/>
                <a:gd name="connsiteX17" fmla="*/ 3391492 w 5160974"/>
                <a:gd name="connsiteY17" fmla="*/ 89268 h 2674625"/>
                <a:gd name="connsiteX18" fmla="*/ 3728949 w 5160974"/>
                <a:gd name="connsiteY18" fmla="*/ 101061 h 2674625"/>
                <a:gd name="connsiteX19" fmla="*/ 4065499 w 5160974"/>
                <a:gd name="connsiteY19" fmla="*/ 135532 h 2674625"/>
                <a:gd name="connsiteX20" fmla="*/ 4371207 w 5160974"/>
                <a:gd name="connsiteY20" fmla="*/ 238039 h 2674625"/>
                <a:gd name="connsiteX21" fmla="*/ 4788492 w 5160974"/>
                <a:gd name="connsiteY21" fmla="*/ 375018 h 2674625"/>
                <a:gd name="connsiteX22" fmla="*/ 5160421 w 5160974"/>
                <a:gd name="connsiteY22" fmla="*/ 624482 h 2674625"/>
                <a:gd name="connsiteX23" fmla="*/ 4706849 w 5160974"/>
                <a:gd name="connsiteY23" fmla="*/ 969196 h 2674625"/>
                <a:gd name="connsiteX24" fmla="*/ 4271420 w 5160974"/>
                <a:gd name="connsiteY24" fmla="*/ 1168768 h 2674625"/>
                <a:gd name="connsiteX25" fmla="*/ 3990206 w 5160974"/>
                <a:gd name="connsiteY25" fmla="*/ 1268554 h 2674625"/>
                <a:gd name="connsiteX26" fmla="*/ 3527563 w 5160974"/>
                <a:gd name="connsiteY26" fmla="*/ 1422768 h 2674625"/>
                <a:gd name="connsiteX27" fmla="*/ 3210063 w 5160974"/>
                <a:gd name="connsiteY27" fmla="*/ 1595125 h 2674625"/>
                <a:gd name="connsiteX28" fmla="*/ 2892563 w 5160974"/>
                <a:gd name="connsiteY28" fmla="*/ 1821911 h 2674625"/>
                <a:gd name="connsiteX29" fmla="*/ 2765563 w 5160974"/>
                <a:gd name="connsiteY29" fmla="*/ 2112197 h 2674625"/>
                <a:gd name="connsiteX30" fmla="*/ 2729278 w 5160974"/>
                <a:gd name="connsiteY30" fmla="*/ 2429697 h 2674625"/>
                <a:gd name="connsiteX31" fmla="*/ 2756492 w 5160974"/>
                <a:gd name="connsiteY31" fmla="*/ 2647411 h 2674625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28949 w 5160974"/>
                <a:gd name="connsiteY18" fmla="*/ 9692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210063 w 5160974"/>
                <a:gd name="connsiteY27" fmla="*/ 1590992 h 2670492"/>
                <a:gd name="connsiteX28" fmla="*/ 2892563 w 5160974"/>
                <a:gd name="connsiteY28" fmla="*/ 1817778 h 2670492"/>
                <a:gd name="connsiteX29" fmla="*/ 2765563 w 5160974"/>
                <a:gd name="connsiteY29" fmla="*/ 210806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210063 w 5160974"/>
                <a:gd name="connsiteY27" fmla="*/ 1590992 h 2670492"/>
                <a:gd name="connsiteX28" fmla="*/ 2892563 w 5160974"/>
                <a:gd name="connsiteY28" fmla="*/ 1817778 h 2670492"/>
                <a:gd name="connsiteX29" fmla="*/ 2765563 w 5160974"/>
                <a:gd name="connsiteY29" fmla="*/ 210806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210063 w 5160974"/>
                <a:gd name="connsiteY27" fmla="*/ 1590992 h 2670492"/>
                <a:gd name="connsiteX28" fmla="*/ 2892563 w 5160974"/>
                <a:gd name="connsiteY28" fmla="*/ 1817778 h 2670492"/>
                <a:gd name="connsiteX29" fmla="*/ 2917963 w 5160974"/>
                <a:gd name="connsiteY29" fmla="*/ 205726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210063 w 5160974"/>
                <a:gd name="connsiteY27" fmla="*/ 1590992 h 2670492"/>
                <a:gd name="connsiteX28" fmla="*/ 2892563 w 5160974"/>
                <a:gd name="connsiteY28" fmla="*/ 18177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210063 w 5160974"/>
                <a:gd name="connsiteY27" fmla="*/ 1590992 h 2670492"/>
                <a:gd name="connsiteX28" fmla="*/ 3127513 w 5160974"/>
                <a:gd name="connsiteY28" fmla="*/ 18050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527563 w 5160974"/>
                <a:gd name="connsiteY26" fmla="*/ 1418635 h 2670492"/>
                <a:gd name="connsiteX27" fmla="*/ 3413263 w 5160974"/>
                <a:gd name="connsiteY27" fmla="*/ 1610042 h 2670492"/>
                <a:gd name="connsiteX28" fmla="*/ 3127513 w 5160974"/>
                <a:gd name="connsiteY28" fmla="*/ 18050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3990206 w 5160974"/>
                <a:gd name="connsiteY25" fmla="*/ 1264421 h 2670492"/>
                <a:gd name="connsiteX26" fmla="*/ 3749813 w 5160974"/>
                <a:gd name="connsiteY26" fmla="*/ 1469435 h 2670492"/>
                <a:gd name="connsiteX27" fmla="*/ 3413263 w 5160974"/>
                <a:gd name="connsiteY27" fmla="*/ 1610042 h 2670492"/>
                <a:gd name="connsiteX28" fmla="*/ 3127513 w 5160974"/>
                <a:gd name="connsiteY28" fmla="*/ 18050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271420 w 5160974"/>
                <a:gd name="connsiteY24" fmla="*/ 1164635 h 2670492"/>
                <a:gd name="connsiteX25" fmla="*/ 4180706 w 5160974"/>
                <a:gd name="connsiteY25" fmla="*/ 1359671 h 2670492"/>
                <a:gd name="connsiteX26" fmla="*/ 3749813 w 5160974"/>
                <a:gd name="connsiteY26" fmla="*/ 1469435 h 2670492"/>
                <a:gd name="connsiteX27" fmla="*/ 3413263 w 5160974"/>
                <a:gd name="connsiteY27" fmla="*/ 1610042 h 2670492"/>
                <a:gd name="connsiteX28" fmla="*/ 3127513 w 5160974"/>
                <a:gd name="connsiteY28" fmla="*/ 18050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0974"/>
                <a:gd name="connsiteY0" fmla="*/ 2670492 h 2670492"/>
                <a:gd name="connsiteX1" fmla="*/ 1232492 w 5160974"/>
                <a:gd name="connsiteY1" fmla="*/ 2443707 h 2670492"/>
                <a:gd name="connsiteX2" fmla="*/ 1259706 w 5160974"/>
                <a:gd name="connsiteY2" fmla="*/ 2153421 h 2670492"/>
                <a:gd name="connsiteX3" fmla="*/ 1132706 w 5160974"/>
                <a:gd name="connsiteY3" fmla="*/ 1681707 h 2670492"/>
                <a:gd name="connsiteX4" fmla="*/ 878706 w 5160974"/>
                <a:gd name="connsiteY4" fmla="*/ 1391421 h 2670492"/>
                <a:gd name="connsiteX5" fmla="*/ 543063 w 5160974"/>
                <a:gd name="connsiteY5" fmla="*/ 1164635 h 2670492"/>
                <a:gd name="connsiteX6" fmla="*/ 307206 w 5160974"/>
                <a:gd name="connsiteY6" fmla="*/ 992278 h 2670492"/>
                <a:gd name="connsiteX7" fmla="*/ 25992 w 5160974"/>
                <a:gd name="connsiteY7" fmla="*/ 674778 h 2670492"/>
                <a:gd name="connsiteX8" fmla="*/ 35063 w 5160974"/>
                <a:gd name="connsiteY8" fmla="*/ 411707 h 2670492"/>
                <a:gd name="connsiteX9" fmla="*/ 225563 w 5160974"/>
                <a:gd name="connsiteY9" fmla="*/ 212135 h 2670492"/>
                <a:gd name="connsiteX10" fmla="*/ 543063 w 5160974"/>
                <a:gd name="connsiteY10" fmla="*/ 139564 h 2670492"/>
                <a:gd name="connsiteX11" fmla="*/ 878706 w 5160974"/>
                <a:gd name="connsiteY11" fmla="*/ 112349 h 2670492"/>
                <a:gd name="connsiteX12" fmla="*/ 1286921 w 5160974"/>
                <a:gd name="connsiteY12" fmla="*/ 112349 h 2670492"/>
                <a:gd name="connsiteX13" fmla="*/ 1731421 w 5160974"/>
                <a:gd name="connsiteY13" fmla="*/ 94207 h 2670492"/>
                <a:gd name="connsiteX14" fmla="*/ 1994492 w 5160974"/>
                <a:gd name="connsiteY14" fmla="*/ 39778 h 2670492"/>
                <a:gd name="connsiteX15" fmla="*/ 2393635 w 5160974"/>
                <a:gd name="connsiteY15" fmla="*/ 3492 h 2670492"/>
                <a:gd name="connsiteX16" fmla="*/ 2819992 w 5160974"/>
                <a:gd name="connsiteY16" fmla="*/ 3492 h 2670492"/>
                <a:gd name="connsiteX17" fmla="*/ 3302592 w 5160974"/>
                <a:gd name="connsiteY17" fmla="*/ 21635 h 2670492"/>
                <a:gd name="connsiteX18" fmla="*/ 3747999 w 5160974"/>
                <a:gd name="connsiteY18" fmla="*/ 65178 h 2670492"/>
                <a:gd name="connsiteX19" fmla="*/ 4065499 w 5160974"/>
                <a:gd name="connsiteY19" fmla="*/ 131399 h 2670492"/>
                <a:gd name="connsiteX20" fmla="*/ 4371207 w 5160974"/>
                <a:gd name="connsiteY20" fmla="*/ 233906 h 2670492"/>
                <a:gd name="connsiteX21" fmla="*/ 4788492 w 5160974"/>
                <a:gd name="connsiteY21" fmla="*/ 370885 h 2670492"/>
                <a:gd name="connsiteX22" fmla="*/ 5160421 w 5160974"/>
                <a:gd name="connsiteY22" fmla="*/ 620349 h 2670492"/>
                <a:gd name="connsiteX23" fmla="*/ 4706849 w 5160974"/>
                <a:gd name="connsiteY23" fmla="*/ 965063 h 2670492"/>
                <a:gd name="connsiteX24" fmla="*/ 4557170 w 5160974"/>
                <a:gd name="connsiteY24" fmla="*/ 1228135 h 2670492"/>
                <a:gd name="connsiteX25" fmla="*/ 4180706 w 5160974"/>
                <a:gd name="connsiteY25" fmla="*/ 1359671 h 2670492"/>
                <a:gd name="connsiteX26" fmla="*/ 3749813 w 5160974"/>
                <a:gd name="connsiteY26" fmla="*/ 1469435 h 2670492"/>
                <a:gd name="connsiteX27" fmla="*/ 3413263 w 5160974"/>
                <a:gd name="connsiteY27" fmla="*/ 1610042 h 2670492"/>
                <a:gd name="connsiteX28" fmla="*/ 3127513 w 5160974"/>
                <a:gd name="connsiteY28" fmla="*/ 1805078 h 2670492"/>
                <a:gd name="connsiteX29" fmla="*/ 2924313 w 5160974"/>
                <a:gd name="connsiteY29" fmla="*/ 1987414 h 2670492"/>
                <a:gd name="connsiteX30" fmla="*/ 2729278 w 5160974"/>
                <a:gd name="connsiteY30" fmla="*/ 2425564 h 2670492"/>
                <a:gd name="connsiteX31" fmla="*/ 2756492 w 5160974"/>
                <a:gd name="connsiteY31" fmla="*/ 2643278 h 2670492"/>
                <a:gd name="connsiteX0" fmla="*/ 1159921 w 5163413"/>
                <a:gd name="connsiteY0" fmla="*/ 2670492 h 2670492"/>
                <a:gd name="connsiteX1" fmla="*/ 1232492 w 5163413"/>
                <a:gd name="connsiteY1" fmla="*/ 2443707 h 2670492"/>
                <a:gd name="connsiteX2" fmla="*/ 1259706 w 5163413"/>
                <a:gd name="connsiteY2" fmla="*/ 2153421 h 2670492"/>
                <a:gd name="connsiteX3" fmla="*/ 1132706 w 5163413"/>
                <a:gd name="connsiteY3" fmla="*/ 1681707 h 2670492"/>
                <a:gd name="connsiteX4" fmla="*/ 878706 w 5163413"/>
                <a:gd name="connsiteY4" fmla="*/ 1391421 h 2670492"/>
                <a:gd name="connsiteX5" fmla="*/ 543063 w 5163413"/>
                <a:gd name="connsiteY5" fmla="*/ 1164635 h 2670492"/>
                <a:gd name="connsiteX6" fmla="*/ 307206 w 5163413"/>
                <a:gd name="connsiteY6" fmla="*/ 992278 h 2670492"/>
                <a:gd name="connsiteX7" fmla="*/ 25992 w 5163413"/>
                <a:gd name="connsiteY7" fmla="*/ 674778 h 2670492"/>
                <a:gd name="connsiteX8" fmla="*/ 35063 w 5163413"/>
                <a:gd name="connsiteY8" fmla="*/ 411707 h 2670492"/>
                <a:gd name="connsiteX9" fmla="*/ 225563 w 5163413"/>
                <a:gd name="connsiteY9" fmla="*/ 212135 h 2670492"/>
                <a:gd name="connsiteX10" fmla="*/ 543063 w 5163413"/>
                <a:gd name="connsiteY10" fmla="*/ 139564 h 2670492"/>
                <a:gd name="connsiteX11" fmla="*/ 878706 w 5163413"/>
                <a:gd name="connsiteY11" fmla="*/ 112349 h 2670492"/>
                <a:gd name="connsiteX12" fmla="*/ 1286921 w 5163413"/>
                <a:gd name="connsiteY12" fmla="*/ 112349 h 2670492"/>
                <a:gd name="connsiteX13" fmla="*/ 1731421 w 5163413"/>
                <a:gd name="connsiteY13" fmla="*/ 94207 h 2670492"/>
                <a:gd name="connsiteX14" fmla="*/ 1994492 w 5163413"/>
                <a:gd name="connsiteY14" fmla="*/ 39778 h 2670492"/>
                <a:gd name="connsiteX15" fmla="*/ 2393635 w 5163413"/>
                <a:gd name="connsiteY15" fmla="*/ 3492 h 2670492"/>
                <a:gd name="connsiteX16" fmla="*/ 2819992 w 5163413"/>
                <a:gd name="connsiteY16" fmla="*/ 3492 h 2670492"/>
                <a:gd name="connsiteX17" fmla="*/ 3302592 w 5163413"/>
                <a:gd name="connsiteY17" fmla="*/ 21635 h 2670492"/>
                <a:gd name="connsiteX18" fmla="*/ 3747999 w 5163413"/>
                <a:gd name="connsiteY18" fmla="*/ 65178 h 2670492"/>
                <a:gd name="connsiteX19" fmla="*/ 4065499 w 5163413"/>
                <a:gd name="connsiteY19" fmla="*/ 131399 h 2670492"/>
                <a:gd name="connsiteX20" fmla="*/ 4371207 w 5163413"/>
                <a:gd name="connsiteY20" fmla="*/ 233906 h 2670492"/>
                <a:gd name="connsiteX21" fmla="*/ 4788492 w 5163413"/>
                <a:gd name="connsiteY21" fmla="*/ 370885 h 2670492"/>
                <a:gd name="connsiteX22" fmla="*/ 5160421 w 5163413"/>
                <a:gd name="connsiteY22" fmla="*/ 620349 h 2670492"/>
                <a:gd name="connsiteX23" fmla="*/ 4941799 w 5163413"/>
                <a:gd name="connsiteY23" fmla="*/ 1022213 h 2670492"/>
                <a:gd name="connsiteX24" fmla="*/ 4557170 w 5163413"/>
                <a:gd name="connsiteY24" fmla="*/ 1228135 h 2670492"/>
                <a:gd name="connsiteX25" fmla="*/ 4180706 w 5163413"/>
                <a:gd name="connsiteY25" fmla="*/ 1359671 h 2670492"/>
                <a:gd name="connsiteX26" fmla="*/ 3749813 w 5163413"/>
                <a:gd name="connsiteY26" fmla="*/ 1469435 h 2670492"/>
                <a:gd name="connsiteX27" fmla="*/ 3413263 w 5163413"/>
                <a:gd name="connsiteY27" fmla="*/ 1610042 h 2670492"/>
                <a:gd name="connsiteX28" fmla="*/ 3127513 w 5163413"/>
                <a:gd name="connsiteY28" fmla="*/ 1805078 h 2670492"/>
                <a:gd name="connsiteX29" fmla="*/ 2924313 w 5163413"/>
                <a:gd name="connsiteY29" fmla="*/ 1987414 h 2670492"/>
                <a:gd name="connsiteX30" fmla="*/ 2729278 w 5163413"/>
                <a:gd name="connsiteY30" fmla="*/ 2425564 h 2670492"/>
                <a:gd name="connsiteX31" fmla="*/ 2756492 w 5163413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80706 w 5163359"/>
                <a:gd name="connsiteY25" fmla="*/ 1359671 h 2670492"/>
                <a:gd name="connsiteX26" fmla="*/ 3749813 w 5163359"/>
                <a:gd name="connsiteY26" fmla="*/ 1469435 h 2670492"/>
                <a:gd name="connsiteX27" fmla="*/ 3413263 w 5163359"/>
                <a:gd name="connsiteY27" fmla="*/ 1610042 h 2670492"/>
                <a:gd name="connsiteX28" fmla="*/ 3127513 w 5163359"/>
                <a:gd name="connsiteY28" fmla="*/ 1805078 h 2670492"/>
                <a:gd name="connsiteX29" fmla="*/ 2924313 w 5163359"/>
                <a:gd name="connsiteY29" fmla="*/ 198741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49813 w 5163359"/>
                <a:gd name="connsiteY26" fmla="*/ 1469435 h 2670492"/>
                <a:gd name="connsiteX27" fmla="*/ 3413263 w 5163359"/>
                <a:gd name="connsiteY27" fmla="*/ 1610042 h 2670492"/>
                <a:gd name="connsiteX28" fmla="*/ 3127513 w 5163359"/>
                <a:gd name="connsiteY28" fmla="*/ 1805078 h 2670492"/>
                <a:gd name="connsiteX29" fmla="*/ 2924313 w 5163359"/>
                <a:gd name="connsiteY29" fmla="*/ 198741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68863 w 5163359"/>
                <a:gd name="connsiteY26" fmla="*/ 1577385 h 2670492"/>
                <a:gd name="connsiteX27" fmla="*/ 3413263 w 5163359"/>
                <a:gd name="connsiteY27" fmla="*/ 1610042 h 2670492"/>
                <a:gd name="connsiteX28" fmla="*/ 3127513 w 5163359"/>
                <a:gd name="connsiteY28" fmla="*/ 1805078 h 2670492"/>
                <a:gd name="connsiteX29" fmla="*/ 2924313 w 5163359"/>
                <a:gd name="connsiteY29" fmla="*/ 198741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68863 w 5163359"/>
                <a:gd name="connsiteY26" fmla="*/ 1577385 h 2670492"/>
                <a:gd name="connsiteX27" fmla="*/ 3432313 w 5163359"/>
                <a:gd name="connsiteY27" fmla="*/ 1724342 h 2670492"/>
                <a:gd name="connsiteX28" fmla="*/ 3127513 w 5163359"/>
                <a:gd name="connsiteY28" fmla="*/ 1805078 h 2670492"/>
                <a:gd name="connsiteX29" fmla="*/ 2924313 w 5163359"/>
                <a:gd name="connsiteY29" fmla="*/ 198741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68863 w 5163359"/>
                <a:gd name="connsiteY26" fmla="*/ 1577385 h 2670492"/>
                <a:gd name="connsiteX27" fmla="*/ 3432313 w 5163359"/>
                <a:gd name="connsiteY27" fmla="*/ 1724342 h 2670492"/>
                <a:gd name="connsiteX28" fmla="*/ 3140213 w 5163359"/>
                <a:gd name="connsiteY28" fmla="*/ 1862228 h 2670492"/>
                <a:gd name="connsiteX29" fmla="*/ 2924313 w 5163359"/>
                <a:gd name="connsiteY29" fmla="*/ 198741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68863 w 5163359"/>
                <a:gd name="connsiteY26" fmla="*/ 1577385 h 2670492"/>
                <a:gd name="connsiteX27" fmla="*/ 3432313 w 5163359"/>
                <a:gd name="connsiteY27" fmla="*/ 1724342 h 2670492"/>
                <a:gd name="connsiteX28" fmla="*/ 3140213 w 5163359"/>
                <a:gd name="connsiteY28" fmla="*/ 1862228 h 2670492"/>
                <a:gd name="connsiteX29" fmla="*/ 2930663 w 5163359"/>
                <a:gd name="connsiteY29" fmla="*/ 2095364 h 2670492"/>
                <a:gd name="connsiteX30" fmla="*/ 2729278 w 5163359"/>
                <a:gd name="connsiteY30" fmla="*/ 2425564 h 2670492"/>
                <a:gd name="connsiteX31" fmla="*/ 2756492 w 5163359"/>
                <a:gd name="connsiteY31" fmla="*/ 2643278 h 2670492"/>
                <a:gd name="connsiteX0" fmla="*/ 1159921 w 5163359"/>
                <a:gd name="connsiteY0" fmla="*/ 2670492 h 2670492"/>
                <a:gd name="connsiteX1" fmla="*/ 1232492 w 5163359"/>
                <a:gd name="connsiteY1" fmla="*/ 2443707 h 2670492"/>
                <a:gd name="connsiteX2" fmla="*/ 1259706 w 5163359"/>
                <a:gd name="connsiteY2" fmla="*/ 2153421 h 2670492"/>
                <a:gd name="connsiteX3" fmla="*/ 1132706 w 5163359"/>
                <a:gd name="connsiteY3" fmla="*/ 1681707 h 2670492"/>
                <a:gd name="connsiteX4" fmla="*/ 878706 w 5163359"/>
                <a:gd name="connsiteY4" fmla="*/ 1391421 h 2670492"/>
                <a:gd name="connsiteX5" fmla="*/ 543063 w 5163359"/>
                <a:gd name="connsiteY5" fmla="*/ 1164635 h 2670492"/>
                <a:gd name="connsiteX6" fmla="*/ 307206 w 5163359"/>
                <a:gd name="connsiteY6" fmla="*/ 992278 h 2670492"/>
                <a:gd name="connsiteX7" fmla="*/ 25992 w 5163359"/>
                <a:gd name="connsiteY7" fmla="*/ 674778 h 2670492"/>
                <a:gd name="connsiteX8" fmla="*/ 35063 w 5163359"/>
                <a:gd name="connsiteY8" fmla="*/ 411707 h 2670492"/>
                <a:gd name="connsiteX9" fmla="*/ 225563 w 5163359"/>
                <a:gd name="connsiteY9" fmla="*/ 212135 h 2670492"/>
                <a:gd name="connsiteX10" fmla="*/ 543063 w 5163359"/>
                <a:gd name="connsiteY10" fmla="*/ 139564 h 2670492"/>
                <a:gd name="connsiteX11" fmla="*/ 878706 w 5163359"/>
                <a:gd name="connsiteY11" fmla="*/ 112349 h 2670492"/>
                <a:gd name="connsiteX12" fmla="*/ 1286921 w 5163359"/>
                <a:gd name="connsiteY12" fmla="*/ 112349 h 2670492"/>
                <a:gd name="connsiteX13" fmla="*/ 1731421 w 5163359"/>
                <a:gd name="connsiteY13" fmla="*/ 94207 h 2670492"/>
                <a:gd name="connsiteX14" fmla="*/ 1994492 w 5163359"/>
                <a:gd name="connsiteY14" fmla="*/ 39778 h 2670492"/>
                <a:gd name="connsiteX15" fmla="*/ 2393635 w 5163359"/>
                <a:gd name="connsiteY15" fmla="*/ 3492 h 2670492"/>
                <a:gd name="connsiteX16" fmla="*/ 2819992 w 5163359"/>
                <a:gd name="connsiteY16" fmla="*/ 3492 h 2670492"/>
                <a:gd name="connsiteX17" fmla="*/ 3302592 w 5163359"/>
                <a:gd name="connsiteY17" fmla="*/ 21635 h 2670492"/>
                <a:gd name="connsiteX18" fmla="*/ 3747999 w 5163359"/>
                <a:gd name="connsiteY18" fmla="*/ 65178 h 2670492"/>
                <a:gd name="connsiteX19" fmla="*/ 4065499 w 5163359"/>
                <a:gd name="connsiteY19" fmla="*/ 131399 h 2670492"/>
                <a:gd name="connsiteX20" fmla="*/ 4371207 w 5163359"/>
                <a:gd name="connsiteY20" fmla="*/ 233906 h 2670492"/>
                <a:gd name="connsiteX21" fmla="*/ 4788492 w 5163359"/>
                <a:gd name="connsiteY21" fmla="*/ 370885 h 2670492"/>
                <a:gd name="connsiteX22" fmla="*/ 5160421 w 5163359"/>
                <a:gd name="connsiteY22" fmla="*/ 620349 h 2670492"/>
                <a:gd name="connsiteX23" fmla="*/ 4941799 w 5163359"/>
                <a:gd name="connsiteY23" fmla="*/ 1022213 h 2670492"/>
                <a:gd name="connsiteX24" fmla="*/ 4576220 w 5163359"/>
                <a:gd name="connsiteY24" fmla="*/ 1336085 h 2670492"/>
                <a:gd name="connsiteX25" fmla="*/ 4161656 w 5163359"/>
                <a:gd name="connsiteY25" fmla="*/ 1461271 h 2670492"/>
                <a:gd name="connsiteX26" fmla="*/ 3768863 w 5163359"/>
                <a:gd name="connsiteY26" fmla="*/ 1577385 h 2670492"/>
                <a:gd name="connsiteX27" fmla="*/ 3432313 w 5163359"/>
                <a:gd name="connsiteY27" fmla="*/ 1724342 h 2670492"/>
                <a:gd name="connsiteX28" fmla="*/ 3140213 w 5163359"/>
                <a:gd name="connsiteY28" fmla="*/ 1862228 h 2670492"/>
                <a:gd name="connsiteX29" fmla="*/ 2930663 w 5163359"/>
                <a:gd name="connsiteY29" fmla="*/ 2095364 h 2670492"/>
                <a:gd name="connsiteX30" fmla="*/ 2805478 w 5163359"/>
                <a:gd name="connsiteY30" fmla="*/ 2419214 h 2670492"/>
                <a:gd name="connsiteX31" fmla="*/ 2756492 w 5163359"/>
                <a:gd name="connsiteY31" fmla="*/ 2643278 h 2670492"/>
                <a:gd name="connsiteX0" fmla="*/ 1159921 w 5168331"/>
                <a:gd name="connsiteY0" fmla="*/ 2670492 h 2670492"/>
                <a:gd name="connsiteX1" fmla="*/ 1232492 w 5168331"/>
                <a:gd name="connsiteY1" fmla="*/ 2443707 h 2670492"/>
                <a:gd name="connsiteX2" fmla="*/ 1259706 w 5168331"/>
                <a:gd name="connsiteY2" fmla="*/ 2153421 h 2670492"/>
                <a:gd name="connsiteX3" fmla="*/ 1132706 w 5168331"/>
                <a:gd name="connsiteY3" fmla="*/ 1681707 h 2670492"/>
                <a:gd name="connsiteX4" fmla="*/ 878706 w 5168331"/>
                <a:gd name="connsiteY4" fmla="*/ 1391421 h 2670492"/>
                <a:gd name="connsiteX5" fmla="*/ 543063 w 5168331"/>
                <a:gd name="connsiteY5" fmla="*/ 1164635 h 2670492"/>
                <a:gd name="connsiteX6" fmla="*/ 307206 w 5168331"/>
                <a:gd name="connsiteY6" fmla="*/ 992278 h 2670492"/>
                <a:gd name="connsiteX7" fmla="*/ 25992 w 5168331"/>
                <a:gd name="connsiteY7" fmla="*/ 674778 h 2670492"/>
                <a:gd name="connsiteX8" fmla="*/ 35063 w 5168331"/>
                <a:gd name="connsiteY8" fmla="*/ 411707 h 2670492"/>
                <a:gd name="connsiteX9" fmla="*/ 225563 w 5168331"/>
                <a:gd name="connsiteY9" fmla="*/ 212135 h 2670492"/>
                <a:gd name="connsiteX10" fmla="*/ 543063 w 5168331"/>
                <a:gd name="connsiteY10" fmla="*/ 139564 h 2670492"/>
                <a:gd name="connsiteX11" fmla="*/ 878706 w 5168331"/>
                <a:gd name="connsiteY11" fmla="*/ 112349 h 2670492"/>
                <a:gd name="connsiteX12" fmla="*/ 1286921 w 5168331"/>
                <a:gd name="connsiteY12" fmla="*/ 112349 h 2670492"/>
                <a:gd name="connsiteX13" fmla="*/ 1731421 w 5168331"/>
                <a:gd name="connsiteY13" fmla="*/ 94207 h 2670492"/>
                <a:gd name="connsiteX14" fmla="*/ 1994492 w 5168331"/>
                <a:gd name="connsiteY14" fmla="*/ 39778 h 2670492"/>
                <a:gd name="connsiteX15" fmla="*/ 2393635 w 5168331"/>
                <a:gd name="connsiteY15" fmla="*/ 3492 h 2670492"/>
                <a:gd name="connsiteX16" fmla="*/ 2819992 w 5168331"/>
                <a:gd name="connsiteY16" fmla="*/ 3492 h 2670492"/>
                <a:gd name="connsiteX17" fmla="*/ 3302592 w 5168331"/>
                <a:gd name="connsiteY17" fmla="*/ 21635 h 2670492"/>
                <a:gd name="connsiteX18" fmla="*/ 3747999 w 5168331"/>
                <a:gd name="connsiteY18" fmla="*/ 65178 h 2670492"/>
                <a:gd name="connsiteX19" fmla="*/ 4065499 w 5168331"/>
                <a:gd name="connsiteY19" fmla="*/ 131399 h 2670492"/>
                <a:gd name="connsiteX20" fmla="*/ 4371207 w 5168331"/>
                <a:gd name="connsiteY20" fmla="*/ 233906 h 2670492"/>
                <a:gd name="connsiteX21" fmla="*/ 4788492 w 5168331"/>
                <a:gd name="connsiteY21" fmla="*/ 370885 h 2670492"/>
                <a:gd name="connsiteX22" fmla="*/ 5160421 w 5168331"/>
                <a:gd name="connsiteY22" fmla="*/ 620349 h 2670492"/>
                <a:gd name="connsiteX23" fmla="*/ 5005299 w 5168331"/>
                <a:gd name="connsiteY23" fmla="*/ 1066663 h 2670492"/>
                <a:gd name="connsiteX24" fmla="*/ 4576220 w 5168331"/>
                <a:gd name="connsiteY24" fmla="*/ 1336085 h 2670492"/>
                <a:gd name="connsiteX25" fmla="*/ 4161656 w 5168331"/>
                <a:gd name="connsiteY25" fmla="*/ 1461271 h 2670492"/>
                <a:gd name="connsiteX26" fmla="*/ 3768863 w 5168331"/>
                <a:gd name="connsiteY26" fmla="*/ 1577385 h 2670492"/>
                <a:gd name="connsiteX27" fmla="*/ 3432313 w 5168331"/>
                <a:gd name="connsiteY27" fmla="*/ 1724342 h 2670492"/>
                <a:gd name="connsiteX28" fmla="*/ 3140213 w 5168331"/>
                <a:gd name="connsiteY28" fmla="*/ 1862228 h 2670492"/>
                <a:gd name="connsiteX29" fmla="*/ 2930663 w 5168331"/>
                <a:gd name="connsiteY29" fmla="*/ 2095364 h 2670492"/>
                <a:gd name="connsiteX30" fmla="*/ 2805478 w 5168331"/>
                <a:gd name="connsiteY30" fmla="*/ 2419214 h 2670492"/>
                <a:gd name="connsiteX31" fmla="*/ 2756492 w 5168331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461271 h 2670492"/>
                <a:gd name="connsiteX26" fmla="*/ 3768863 w 5168153"/>
                <a:gd name="connsiteY26" fmla="*/ 1577385 h 2670492"/>
                <a:gd name="connsiteX27" fmla="*/ 3432313 w 5168153"/>
                <a:gd name="connsiteY27" fmla="*/ 1724342 h 2670492"/>
                <a:gd name="connsiteX28" fmla="*/ 3140213 w 5168153"/>
                <a:gd name="connsiteY28" fmla="*/ 1862228 h 2670492"/>
                <a:gd name="connsiteX29" fmla="*/ 2930663 w 5168153"/>
                <a:gd name="connsiteY29" fmla="*/ 20953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524771 h 2670492"/>
                <a:gd name="connsiteX26" fmla="*/ 3768863 w 5168153"/>
                <a:gd name="connsiteY26" fmla="*/ 1577385 h 2670492"/>
                <a:gd name="connsiteX27" fmla="*/ 3432313 w 5168153"/>
                <a:gd name="connsiteY27" fmla="*/ 1724342 h 2670492"/>
                <a:gd name="connsiteX28" fmla="*/ 3140213 w 5168153"/>
                <a:gd name="connsiteY28" fmla="*/ 1862228 h 2670492"/>
                <a:gd name="connsiteX29" fmla="*/ 2930663 w 5168153"/>
                <a:gd name="connsiteY29" fmla="*/ 20953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524771 h 2670492"/>
                <a:gd name="connsiteX26" fmla="*/ 3775213 w 5168153"/>
                <a:gd name="connsiteY26" fmla="*/ 1678985 h 2670492"/>
                <a:gd name="connsiteX27" fmla="*/ 3432313 w 5168153"/>
                <a:gd name="connsiteY27" fmla="*/ 1724342 h 2670492"/>
                <a:gd name="connsiteX28" fmla="*/ 3140213 w 5168153"/>
                <a:gd name="connsiteY28" fmla="*/ 1862228 h 2670492"/>
                <a:gd name="connsiteX29" fmla="*/ 2930663 w 5168153"/>
                <a:gd name="connsiteY29" fmla="*/ 20953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5247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40213 w 5168153"/>
                <a:gd name="connsiteY28" fmla="*/ 1862228 h 2670492"/>
                <a:gd name="connsiteX29" fmla="*/ 2930663 w 5168153"/>
                <a:gd name="connsiteY29" fmla="*/ 20953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5247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30663 w 5168153"/>
                <a:gd name="connsiteY29" fmla="*/ 20953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61656 w 5168153"/>
                <a:gd name="connsiteY25" fmla="*/ 15247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68763 w 5168153"/>
                <a:gd name="connsiteY29" fmla="*/ 21334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731421 w 5168153"/>
                <a:gd name="connsiteY13" fmla="*/ 9420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68763 w 5168153"/>
                <a:gd name="connsiteY29" fmla="*/ 21334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680621 w 5168153"/>
                <a:gd name="connsiteY13" fmla="*/ 6245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68763 w 5168153"/>
                <a:gd name="connsiteY29" fmla="*/ 2133464 h 2670492"/>
                <a:gd name="connsiteX30" fmla="*/ 2805478 w 5168153"/>
                <a:gd name="connsiteY30" fmla="*/ 2419214 h 2670492"/>
                <a:gd name="connsiteX31" fmla="*/ 2756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680621 w 5168153"/>
                <a:gd name="connsiteY13" fmla="*/ 6245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68763 w 5168153"/>
                <a:gd name="connsiteY29" fmla="*/ 2133464 h 2670492"/>
                <a:gd name="connsiteX30" fmla="*/ 2805478 w 5168153"/>
                <a:gd name="connsiteY30" fmla="*/ 2419214 h 2670492"/>
                <a:gd name="connsiteX31" fmla="*/ 3137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680621 w 5168153"/>
                <a:gd name="connsiteY13" fmla="*/ 6245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68763 w 5168153"/>
                <a:gd name="connsiteY29" fmla="*/ 2133464 h 2670492"/>
                <a:gd name="connsiteX30" fmla="*/ 2976928 w 5168153"/>
                <a:gd name="connsiteY30" fmla="*/ 2393814 h 2670492"/>
                <a:gd name="connsiteX31" fmla="*/ 3137492 w 5168153"/>
                <a:gd name="connsiteY31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86921 w 5168153"/>
                <a:gd name="connsiteY12" fmla="*/ 112349 h 2670492"/>
                <a:gd name="connsiteX13" fmla="*/ 1680621 w 5168153"/>
                <a:gd name="connsiteY13" fmla="*/ 6245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97791 w 5168153"/>
                <a:gd name="connsiteY29" fmla="*/ 2046378 h 2670492"/>
                <a:gd name="connsiteX30" fmla="*/ 2968763 w 5168153"/>
                <a:gd name="connsiteY30" fmla="*/ 2133464 h 2670492"/>
                <a:gd name="connsiteX31" fmla="*/ 2976928 w 5168153"/>
                <a:gd name="connsiteY31" fmla="*/ 2393814 h 2670492"/>
                <a:gd name="connsiteX32" fmla="*/ 3137492 w 5168153"/>
                <a:gd name="connsiteY32" fmla="*/ 2643278 h 2670492"/>
                <a:gd name="connsiteX0" fmla="*/ 1159921 w 5168153"/>
                <a:gd name="connsiteY0" fmla="*/ 2670492 h 2670492"/>
                <a:gd name="connsiteX1" fmla="*/ 1232492 w 5168153"/>
                <a:gd name="connsiteY1" fmla="*/ 2443707 h 2670492"/>
                <a:gd name="connsiteX2" fmla="*/ 1259706 w 5168153"/>
                <a:gd name="connsiteY2" fmla="*/ 2153421 h 2670492"/>
                <a:gd name="connsiteX3" fmla="*/ 1132706 w 5168153"/>
                <a:gd name="connsiteY3" fmla="*/ 1681707 h 2670492"/>
                <a:gd name="connsiteX4" fmla="*/ 878706 w 5168153"/>
                <a:gd name="connsiteY4" fmla="*/ 1391421 h 2670492"/>
                <a:gd name="connsiteX5" fmla="*/ 543063 w 5168153"/>
                <a:gd name="connsiteY5" fmla="*/ 1164635 h 2670492"/>
                <a:gd name="connsiteX6" fmla="*/ 307206 w 5168153"/>
                <a:gd name="connsiteY6" fmla="*/ 992278 h 2670492"/>
                <a:gd name="connsiteX7" fmla="*/ 25992 w 5168153"/>
                <a:gd name="connsiteY7" fmla="*/ 674778 h 2670492"/>
                <a:gd name="connsiteX8" fmla="*/ 35063 w 5168153"/>
                <a:gd name="connsiteY8" fmla="*/ 411707 h 2670492"/>
                <a:gd name="connsiteX9" fmla="*/ 225563 w 5168153"/>
                <a:gd name="connsiteY9" fmla="*/ 212135 h 2670492"/>
                <a:gd name="connsiteX10" fmla="*/ 543063 w 5168153"/>
                <a:gd name="connsiteY10" fmla="*/ 139564 h 2670492"/>
                <a:gd name="connsiteX11" fmla="*/ 878706 w 5168153"/>
                <a:gd name="connsiteY11" fmla="*/ 112349 h 2670492"/>
                <a:gd name="connsiteX12" fmla="*/ 1295376 w 5168153"/>
                <a:gd name="connsiteY12" fmla="*/ 70613 h 2670492"/>
                <a:gd name="connsiteX13" fmla="*/ 1680621 w 5168153"/>
                <a:gd name="connsiteY13" fmla="*/ 62457 h 2670492"/>
                <a:gd name="connsiteX14" fmla="*/ 1994492 w 5168153"/>
                <a:gd name="connsiteY14" fmla="*/ 39778 h 2670492"/>
                <a:gd name="connsiteX15" fmla="*/ 2393635 w 5168153"/>
                <a:gd name="connsiteY15" fmla="*/ 3492 h 2670492"/>
                <a:gd name="connsiteX16" fmla="*/ 2819992 w 5168153"/>
                <a:gd name="connsiteY16" fmla="*/ 3492 h 2670492"/>
                <a:gd name="connsiteX17" fmla="*/ 3302592 w 5168153"/>
                <a:gd name="connsiteY17" fmla="*/ 21635 h 2670492"/>
                <a:gd name="connsiteX18" fmla="*/ 3747999 w 5168153"/>
                <a:gd name="connsiteY18" fmla="*/ 65178 h 2670492"/>
                <a:gd name="connsiteX19" fmla="*/ 4065499 w 5168153"/>
                <a:gd name="connsiteY19" fmla="*/ 131399 h 2670492"/>
                <a:gd name="connsiteX20" fmla="*/ 4371207 w 5168153"/>
                <a:gd name="connsiteY20" fmla="*/ 233906 h 2670492"/>
                <a:gd name="connsiteX21" fmla="*/ 4788492 w 5168153"/>
                <a:gd name="connsiteY21" fmla="*/ 370885 h 2670492"/>
                <a:gd name="connsiteX22" fmla="*/ 5160421 w 5168153"/>
                <a:gd name="connsiteY22" fmla="*/ 620349 h 2670492"/>
                <a:gd name="connsiteX23" fmla="*/ 5005299 w 5168153"/>
                <a:gd name="connsiteY23" fmla="*/ 1066663 h 2670492"/>
                <a:gd name="connsiteX24" fmla="*/ 4595270 w 5168153"/>
                <a:gd name="connsiteY24" fmla="*/ 1393235 h 2670492"/>
                <a:gd name="connsiteX25" fmla="*/ 4180706 w 5168153"/>
                <a:gd name="connsiteY25" fmla="*/ 1550171 h 2670492"/>
                <a:gd name="connsiteX26" fmla="*/ 3775213 w 5168153"/>
                <a:gd name="connsiteY26" fmla="*/ 1678985 h 2670492"/>
                <a:gd name="connsiteX27" fmla="*/ 3451363 w 5168153"/>
                <a:gd name="connsiteY27" fmla="*/ 1806892 h 2670492"/>
                <a:gd name="connsiteX28" fmla="*/ 3152913 w 5168153"/>
                <a:gd name="connsiteY28" fmla="*/ 1925728 h 2670492"/>
                <a:gd name="connsiteX29" fmla="*/ 2997791 w 5168153"/>
                <a:gd name="connsiteY29" fmla="*/ 2046378 h 2670492"/>
                <a:gd name="connsiteX30" fmla="*/ 2968763 w 5168153"/>
                <a:gd name="connsiteY30" fmla="*/ 2133464 h 2670492"/>
                <a:gd name="connsiteX31" fmla="*/ 2976928 w 5168153"/>
                <a:gd name="connsiteY31" fmla="*/ 2393814 h 2670492"/>
                <a:gd name="connsiteX32" fmla="*/ 3137492 w 5168153"/>
                <a:gd name="connsiteY32" fmla="*/ 2643278 h 2670492"/>
                <a:gd name="connsiteX0" fmla="*/ 1159921 w 5168153"/>
                <a:gd name="connsiteY0" fmla="*/ 2667041 h 2667041"/>
                <a:gd name="connsiteX1" fmla="*/ 1232492 w 5168153"/>
                <a:gd name="connsiteY1" fmla="*/ 2440256 h 2667041"/>
                <a:gd name="connsiteX2" fmla="*/ 1259706 w 5168153"/>
                <a:gd name="connsiteY2" fmla="*/ 2149970 h 2667041"/>
                <a:gd name="connsiteX3" fmla="*/ 1132706 w 5168153"/>
                <a:gd name="connsiteY3" fmla="*/ 1678256 h 2667041"/>
                <a:gd name="connsiteX4" fmla="*/ 878706 w 5168153"/>
                <a:gd name="connsiteY4" fmla="*/ 1387970 h 2667041"/>
                <a:gd name="connsiteX5" fmla="*/ 543063 w 5168153"/>
                <a:gd name="connsiteY5" fmla="*/ 1161184 h 2667041"/>
                <a:gd name="connsiteX6" fmla="*/ 307206 w 5168153"/>
                <a:gd name="connsiteY6" fmla="*/ 988827 h 2667041"/>
                <a:gd name="connsiteX7" fmla="*/ 25992 w 5168153"/>
                <a:gd name="connsiteY7" fmla="*/ 671327 h 2667041"/>
                <a:gd name="connsiteX8" fmla="*/ 35063 w 5168153"/>
                <a:gd name="connsiteY8" fmla="*/ 408256 h 2667041"/>
                <a:gd name="connsiteX9" fmla="*/ 225563 w 5168153"/>
                <a:gd name="connsiteY9" fmla="*/ 208684 h 2667041"/>
                <a:gd name="connsiteX10" fmla="*/ 543063 w 5168153"/>
                <a:gd name="connsiteY10" fmla="*/ 136113 h 2667041"/>
                <a:gd name="connsiteX11" fmla="*/ 878706 w 5168153"/>
                <a:gd name="connsiteY11" fmla="*/ 108898 h 2667041"/>
                <a:gd name="connsiteX12" fmla="*/ 1295376 w 5168153"/>
                <a:gd name="connsiteY12" fmla="*/ 67162 h 2667041"/>
                <a:gd name="connsiteX13" fmla="*/ 1680621 w 5168153"/>
                <a:gd name="connsiteY13" fmla="*/ 59006 h 2667041"/>
                <a:gd name="connsiteX14" fmla="*/ 1994492 w 5168153"/>
                <a:gd name="connsiteY14" fmla="*/ 36327 h 2667041"/>
                <a:gd name="connsiteX15" fmla="*/ 2444366 w 5168153"/>
                <a:gd name="connsiteY15" fmla="*/ 13953 h 2667041"/>
                <a:gd name="connsiteX16" fmla="*/ 2819992 w 5168153"/>
                <a:gd name="connsiteY16" fmla="*/ 41 h 2667041"/>
                <a:gd name="connsiteX17" fmla="*/ 3302592 w 5168153"/>
                <a:gd name="connsiteY17" fmla="*/ 18184 h 2667041"/>
                <a:gd name="connsiteX18" fmla="*/ 3747999 w 5168153"/>
                <a:gd name="connsiteY18" fmla="*/ 61727 h 2667041"/>
                <a:gd name="connsiteX19" fmla="*/ 4065499 w 5168153"/>
                <a:gd name="connsiteY19" fmla="*/ 127948 h 2667041"/>
                <a:gd name="connsiteX20" fmla="*/ 4371207 w 5168153"/>
                <a:gd name="connsiteY20" fmla="*/ 230455 h 2667041"/>
                <a:gd name="connsiteX21" fmla="*/ 4788492 w 5168153"/>
                <a:gd name="connsiteY21" fmla="*/ 367434 h 2667041"/>
                <a:gd name="connsiteX22" fmla="*/ 5160421 w 5168153"/>
                <a:gd name="connsiteY22" fmla="*/ 616898 h 2667041"/>
                <a:gd name="connsiteX23" fmla="*/ 5005299 w 5168153"/>
                <a:gd name="connsiteY23" fmla="*/ 1063212 h 2667041"/>
                <a:gd name="connsiteX24" fmla="*/ 4595270 w 5168153"/>
                <a:gd name="connsiteY24" fmla="*/ 1389784 h 2667041"/>
                <a:gd name="connsiteX25" fmla="*/ 4180706 w 5168153"/>
                <a:gd name="connsiteY25" fmla="*/ 1546720 h 2667041"/>
                <a:gd name="connsiteX26" fmla="*/ 3775213 w 5168153"/>
                <a:gd name="connsiteY26" fmla="*/ 1675534 h 2667041"/>
                <a:gd name="connsiteX27" fmla="*/ 3451363 w 5168153"/>
                <a:gd name="connsiteY27" fmla="*/ 1803441 h 2667041"/>
                <a:gd name="connsiteX28" fmla="*/ 3152913 w 5168153"/>
                <a:gd name="connsiteY28" fmla="*/ 1922277 h 2667041"/>
                <a:gd name="connsiteX29" fmla="*/ 2997791 w 5168153"/>
                <a:gd name="connsiteY29" fmla="*/ 2042927 h 2667041"/>
                <a:gd name="connsiteX30" fmla="*/ 2968763 w 5168153"/>
                <a:gd name="connsiteY30" fmla="*/ 2130013 h 2667041"/>
                <a:gd name="connsiteX31" fmla="*/ 2976928 w 5168153"/>
                <a:gd name="connsiteY31" fmla="*/ 2390363 h 2667041"/>
                <a:gd name="connsiteX32" fmla="*/ 3137492 w 5168153"/>
                <a:gd name="connsiteY32" fmla="*/ 2639827 h 2667041"/>
                <a:gd name="connsiteX0" fmla="*/ 1159921 w 5168153"/>
                <a:gd name="connsiteY0" fmla="*/ 2667041 h 2667041"/>
                <a:gd name="connsiteX1" fmla="*/ 1232492 w 5168153"/>
                <a:gd name="connsiteY1" fmla="*/ 2440256 h 2667041"/>
                <a:gd name="connsiteX2" fmla="*/ 1259706 w 5168153"/>
                <a:gd name="connsiteY2" fmla="*/ 2149970 h 2667041"/>
                <a:gd name="connsiteX3" fmla="*/ 1132706 w 5168153"/>
                <a:gd name="connsiteY3" fmla="*/ 1678256 h 2667041"/>
                <a:gd name="connsiteX4" fmla="*/ 878706 w 5168153"/>
                <a:gd name="connsiteY4" fmla="*/ 1387970 h 2667041"/>
                <a:gd name="connsiteX5" fmla="*/ 543063 w 5168153"/>
                <a:gd name="connsiteY5" fmla="*/ 1161184 h 2667041"/>
                <a:gd name="connsiteX6" fmla="*/ 307206 w 5168153"/>
                <a:gd name="connsiteY6" fmla="*/ 988827 h 2667041"/>
                <a:gd name="connsiteX7" fmla="*/ 25992 w 5168153"/>
                <a:gd name="connsiteY7" fmla="*/ 671327 h 2667041"/>
                <a:gd name="connsiteX8" fmla="*/ 35063 w 5168153"/>
                <a:gd name="connsiteY8" fmla="*/ 408256 h 2667041"/>
                <a:gd name="connsiteX9" fmla="*/ 225563 w 5168153"/>
                <a:gd name="connsiteY9" fmla="*/ 208684 h 2667041"/>
                <a:gd name="connsiteX10" fmla="*/ 543063 w 5168153"/>
                <a:gd name="connsiteY10" fmla="*/ 136113 h 2667041"/>
                <a:gd name="connsiteX11" fmla="*/ 878706 w 5168153"/>
                <a:gd name="connsiteY11" fmla="*/ 108898 h 2667041"/>
                <a:gd name="connsiteX12" fmla="*/ 1295376 w 5168153"/>
                <a:gd name="connsiteY12" fmla="*/ 67162 h 2667041"/>
                <a:gd name="connsiteX13" fmla="*/ 1680621 w 5168153"/>
                <a:gd name="connsiteY13" fmla="*/ 59006 h 2667041"/>
                <a:gd name="connsiteX14" fmla="*/ 1994492 w 5168153"/>
                <a:gd name="connsiteY14" fmla="*/ 36327 h 2667041"/>
                <a:gd name="connsiteX15" fmla="*/ 2444366 w 5168153"/>
                <a:gd name="connsiteY15" fmla="*/ 13953 h 2667041"/>
                <a:gd name="connsiteX16" fmla="*/ 2819992 w 5168153"/>
                <a:gd name="connsiteY16" fmla="*/ 41 h 2667041"/>
                <a:gd name="connsiteX17" fmla="*/ 3302592 w 5168153"/>
                <a:gd name="connsiteY17" fmla="*/ 18184 h 2667041"/>
                <a:gd name="connsiteX18" fmla="*/ 3747999 w 5168153"/>
                <a:gd name="connsiteY18" fmla="*/ 61727 h 2667041"/>
                <a:gd name="connsiteX19" fmla="*/ 4065499 w 5168153"/>
                <a:gd name="connsiteY19" fmla="*/ 127948 h 2667041"/>
                <a:gd name="connsiteX20" fmla="*/ 4371207 w 5168153"/>
                <a:gd name="connsiteY20" fmla="*/ 230455 h 2667041"/>
                <a:gd name="connsiteX21" fmla="*/ 4788492 w 5168153"/>
                <a:gd name="connsiteY21" fmla="*/ 367434 h 2667041"/>
                <a:gd name="connsiteX22" fmla="*/ 5160421 w 5168153"/>
                <a:gd name="connsiteY22" fmla="*/ 616898 h 2667041"/>
                <a:gd name="connsiteX23" fmla="*/ 5005299 w 5168153"/>
                <a:gd name="connsiteY23" fmla="*/ 1063212 h 2667041"/>
                <a:gd name="connsiteX24" fmla="*/ 4595270 w 5168153"/>
                <a:gd name="connsiteY24" fmla="*/ 1389784 h 2667041"/>
                <a:gd name="connsiteX25" fmla="*/ 4208959 w 5168153"/>
                <a:gd name="connsiteY25" fmla="*/ 1539764 h 2667041"/>
                <a:gd name="connsiteX26" fmla="*/ 3775213 w 5168153"/>
                <a:gd name="connsiteY26" fmla="*/ 1675534 h 2667041"/>
                <a:gd name="connsiteX27" fmla="*/ 3451363 w 5168153"/>
                <a:gd name="connsiteY27" fmla="*/ 1803441 h 2667041"/>
                <a:gd name="connsiteX28" fmla="*/ 3152913 w 5168153"/>
                <a:gd name="connsiteY28" fmla="*/ 1922277 h 2667041"/>
                <a:gd name="connsiteX29" fmla="*/ 2997791 w 5168153"/>
                <a:gd name="connsiteY29" fmla="*/ 2042927 h 2667041"/>
                <a:gd name="connsiteX30" fmla="*/ 2968763 w 5168153"/>
                <a:gd name="connsiteY30" fmla="*/ 2130013 h 2667041"/>
                <a:gd name="connsiteX31" fmla="*/ 2976928 w 5168153"/>
                <a:gd name="connsiteY31" fmla="*/ 2390363 h 2667041"/>
                <a:gd name="connsiteX32" fmla="*/ 3137492 w 5168153"/>
                <a:gd name="connsiteY32" fmla="*/ 2639827 h 2667041"/>
                <a:gd name="connsiteX0" fmla="*/ 1159921 w 5167297"/>
                <a:gd name="connsiteY0" fmla="*/ 2667041 h 2667041"/>
                <a:gd name="connsiteX1" fmla="*/ 1232492 w 5167297"/>
                <a:gd name="connsiteY1" fmla="*/ 2440256 h 2667041"/>
                <a:gd name="connsiteX2" fmla="*/ 1259706 w 5167297"/>
                <a:gd name="connsiteY2" fmla="*/ 2149970 h 2667041"/>
                <a:gd name="connsiteX3" fmla="*/ 1132706 w 5167297"/>
                <a:gd name="connsiteY3" fmla="*/ 1678256 h 2667041"/>
                <a:gd name="connsiteX4" fmla="*/ 878706 w 5167297"/>
                <a:gd name="connsiteY4" fmla="*/ 1387970 h 2667041"/>
                <a:gd name="connsiteX5" fmla="*/ 543063 w 5167297"/>
                <a:gd name="connsiteY5" fmla="*/ 1161184 h 2667041"/>
                <a:gd name="connsiteX6" fmla="*/ 307206 w 5167297"/>
                <a:gd name="connsiteY6" fmla="*/ 988827 h 2667041"/>
                <a:gd name="connsiteX7" fmla="*/ 25992 w 5167297"/>
                <a:gd name="connsiteY7" fmla="*/ 671327 h 2667041"/>
                <a:gd name="connsiteX8" fmla="*/ 35063 w 5167297"/>
                <a:gd name="connsiteY8" fmla="*/ 408256 h 2667041"/>
                <a:gd name="connsiteX9" fmla="*/ 225563 w 5167297"/>
                <a:gd name="connsiteY9" fmla="*/ 208684 h 2667041"/>
                <a:gd name="connsiteX10" fmla="*/ 543063 w 5167297"/>
                <a:gd name="connsiteY10" fmla="*/ 136113 h 2667041"/>
                <a:gd name="connsiteX11" fmla="*/ 878706 w 5167297"/>
                <a:gd name="connsiteY11" fmla="*/ 108898 h 2667041"/>
                <a:gd name="connsiteX12" fmla="*/ 1295376 w 5167297"/>
                <a:gd name="connsiteY12" fmla="*/ 67162 h 2667041"/>
                <a:gd name="connsiteX13" fmla="*/ 1680621 w 5167297"/>
                <a:gd name="connsiteY13" fmla="*/ 59006 h 2667041"/>
                <a:gd name="connsiteX14" fmla="*/ 1994492 w 5167297"/>
                <a:gd name="connsiteY14" fmla="*/ 36327 h 2667041"/>
                <a:gd name="connsiteX15" fmla="*/ 2444366 w 5167297"/>
                <a:gd name="connsiteY15" fmla="*/ 13953 h 2667041"/>
                <a:gd name="connsiteX16" fmla="*/ 2819992 w 5167297"/>
                <a:gd name="connsiteY16" fmla="*/ 41 h 2667041"/>
                <a:gd name="connsiteX17" fmla="*/ 3302592 w 5167297"/>
                <a:gd name="connsiteY17" fmla="*/ 18184 h 2667041"/>
                <a:gd name="connsiteX18" fmla="*/ 3747999 w 5167297"/>
                <a:gd name="connsiteY18" fmla="*/ 61727 h 2667041"/>
                <a:gd name="connsiteX19" fmla="*/ 4065499 w 5167297"/>
                <a:gd name="connsiteY19" fmla="*/ 127948 h 2667041"/>
                <a:gd name="connsiteX20" fmla="*/ 4371207 w 5167297"/>
                <a:gd name="connsiteY20" fmla="*/ 230455 h 2667041"/>
                <a:gd name="connsiteX21" fmla="*/ 4788492 w 5167297"/>
                <a:gd name="connsiteY21" fmla="*/ 367434 h 2667041"/>
                <a:gd name="connsiteX22" fmla="*/ 5160421 w 5167297"/>
                <a:gd name="connsiteY22" fmla="*/ 616898 h 2667041"/>
                <a:gd name="connsiteX23" fmla="*/ 5005299 w 5167297"/>
                <a:gd name="connsiteY23" fmla="*/ 1063212 h 2667041"/>
                <a:gd name="connsiteX24" fmla="*/ 4698860 w 5167297"/>
                <a:gd name="connsiteY24" fmla="*/ 1361959 h 2667041"/>
                <a:gd name="connsiteX25" fmla="*/ 4208959 w 5167297"/>
                <a:gd name="connsiteY25" fmla="*/ 1539764 h 2667041"/>
                <a:gd name="connsiteX26" fmla="*/ 3775213 w 5167297"/>
                <a:gd name="connsiteY26" fmla="*/ 1675534 h 2667041"/>
                <a:gd name="connsiteX27" fmla="*/ 3451363 w 5167297"/>
                <a:gd name="connsiteY27" fmla="*/ 1803441 h 2667041"/>
                <a:gd name="connsiteX28" fmla="*/ 3152913 w 5167297"/>
                <a:gd name="connsiteY28" fmla="*/ 1922277 h 2667041"/>
                <a:gd name="connsiteX29" fmla="*/ 2997791 w 5167297"/>
                <a:gd name="connsiteY29" fmla="*/ 2042927 h 2667041"/>
                <a:gd name="connsiteX30" fmla="*/ 2968763 w 5167297"/>
                <a:gd name="connsiteY30" fmla="*/ 2130013 h 2667041"/>
                <a:gd name="connsiteX31" fmla="*/ 2976928 w 5167297"/>
                <a:gd name="connsiteY31" fmla="*/ 2390363 h 2667041"/>
                <a:gd name="connsiteX32" fmla="*/ 3137492 w 5167297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152913 w 5175212"/>
                <a:gd name="connsiteY28" fmla="*/ 1922277 h 2667041"/>
                <a:gd name="connsiteX29" fmla="*/ 2997791 w 5175212"/>
                <a:gd name="connsiteY29" fmla="*/ 2042927 h 2667041"/>
                <a:gd name="connsiteX30" fmla="*/ 2968763 w 5175212"/>
                <a:gd name="connsiteY30" fmla="*/ 2130013 h 2667041"/>
                <a:gd name="connsiteX31" fmla="*/ 2976928 w 5175212"/>
                <a:gd name="connsiteY31" fmla="*/ 2390363 h 2667041"/>
                <a:gd name="connsiteX32" fmla="*/ 3137492 w 5175212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152913 w 5175212"/>
                <a:gd name="connsiteY28" fmla="*/ 1922277 h 2667041"/>
                <a:gd name="connsiteX29" fmla="*/ 2997791 w 5175212"/>
                <a:gd name="connsiteY29" fmla="*/ 2042927 h 2667041"/>
                <a:gd name="connsiteX30" fmla="*/ 2959345 w 5175212"/>
                <a:gd name="connsiteY30" fmla="*/ 2182184 h 2667041"/>
                <a:gd name="connsiteX31" fmla="*/ 2976928 w 5175212"/>
                <a:gd name="connsiteY31" fmla="*/ 2390363 h 2667041"/>
                <a:gd name="connsiteX32" fmla="*/ 3137492 w 5175212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152913 w 5175212"/>
                <a:gd name="connsiteY28" fmla="*/ 1922277 h 2667041"/>
                <a:gd name="connsiteX29" fmla="*/ 2997791 w 5175212"/>
                <a:gd name="connsiteY29" fmla="*/ 2042927 h 2667041"/>
                <a:gd name="connsiteX30" fmla="*/ 2959345 w 5175212"/>
                <a:gd name="connsiteY30" fmla="*/ 2182184 h 2667041"/>
                <a:gd name="connsiteX31" fmla="*/ 3000471 w 5175212"/>
                <a:gd name="connsiteY31" fmla="*/ 2383407 h 2667041"/>
                <a:gd name="connsiteX32" fmla="*/ 3137492 w 5175212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152913 w 5175212"/>
                <a:gd name="connsiteY28" fmla="*/ 1922277 h 2667041"/>
                <a:gd name="connsiteX29" fmla="*/ 2997791 w 5175212"/>
                <a:gd name="connsiteY29" fmla="*/ 2042927 h 2667041"/>
                <a:gd name="connsiteX30" fmla="*/ 2997014 w 5175212"/>
                <a:gd name="connsiteY30" fmla="*/ 2189140 h 2667041"/>
                <a:gd name="connsiteX31" fmla="*/ 3000471 w 5175212"/>
                <a:gd name="connsiteY31" fmla="*/ 2383407 h 2667041"/>
                <a:gd name="connsiteX32" fmla="*/ 3137492 w 5175212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152913 w 5175212"/>
                <a:gd name="connsiteY28" fmla="*/ 1922277 h 2667041"/>
                <a:gd name="connsiteX29" fmla="*/ 3068421 w 5175212"/>
                <a:gd name="connsiteY29" fmla="*/ 2039448 h 2667041"/>
                <a:gd name="connsiteX30" fmla="*/ 2997014 w 5175212"/>
                <a:gd name="connsiteY30" fmla="*/ 2189140 h 2667041"/>
                <a:gd name="connsiteX31" fmla="*/ 3000471 w 5175212"/>
                <a:gd name="connsiteY31" fmla="*/ 2383407 h 2667041"/>
                <a:gd name="connsiteX32" fmla="*/ 3137492 w 5175212"/>
                <a:gd name="connsiteY32" fmla="*/ 2639827 h 2667041"/>
                <a:gd name="connsiteX0" fmla="*/ 1159921 w 5175212"/>
                <a:gd name="connsiteY0" fmla="*/ 2667041 h 2667041"/>
                <a:gd name="connsiteX1" fmla="*/ 1232492 w 5175212"/>
                <a:gd name="connsiteY1" fmla="*/ 2440256 h 2667041"/>
                <a:gd name="connsiteX2" fmla="*/ 1259706 w 5175212"/>
                <a:gd name="connsiteY2" fmla="*/ 2149970 h 2667041"/>
                <a:gd name="connsiteX3" fmla="*/ 1132706 w 5175212"/>
                <a:gd name="connsiteY3" fmla="*/ 1678256 h 2667041"/>
                <a:gd name="connsiteX4" fmla="*/ 878706 w 5175212"/>
                <a:gd name="connsiteY4" fmla="*/ 1387970 h 2667041"/>
                <a:gd name="connsiteX5" fmla="*/ 543063 w 5175212"/>
                <a:gd name="connsiteY5" fmla="*/ 1161184 h 2667041"/>
                <a:gd name="connsiteX6" fmla="*/ 307206 w 5175212"/>
                <a:gd name="connsiteY6" fmla="*/ 988827 h 2667041"/>
                <a:gd name="connsiteX7" fmla="*/ 25992 w 5175212"/>
                <a:gd name="connsiteY7" fmla="*/ 671327 h 2667041"/>
                <a:gd name="connsiteX8" fmla="*/ 35063 w 5175212"/>
                <a:gd name="connsiteY8" fmla="*/ 408256 h 2667041"/>
                <a:gd name="connsiteX9" fmla="*/ 225563 w 5175212"/>
                <a:gd name="connsiteY9" fmla="*/ 208684 h 2667041"/>
                <a:gd name="connsiteX10" fmla="*/ 543063 w 5175212"/>
                <a:gd name="connsiteY10" fmla="*/ 136113 h 2667041"/>
                <a:gd name="connsiteX11" fmla="*/ 878706 w 5175212"/>
                <a:gd name="connsiteY11" fmla="*/ 108898 h 2667041"/>
                <a:gd name="connsiteX12" fmla="*/ 1295376 w 5175212"/>
                <a:gd name="connsiteY12" fmla="*/ 67162 h 2667041"/>
                <a:gd name="connsiteX13" fmla="*/ 1680621 w 5175212"/>
                <a:gd name="connsiteY13" fmla="*/ 59006 h 2667041"/>
                <a:gd name="connsiteX14" fmla="*/ 1994492 w 5175212"/>
                <a:gd name="connsiteY14" fmla="*/ 36327 h 2667041"/>
                <a:gd name="connsiteX15" fmla="*/ 2444366 w 5175212"/>
                <a:gd name="connsiteY15" fmla="*/ 13953 h 2667041"/>
                <a:gd name="connsiteX16" fmla="*/ 2819992 w 5175212"/>
                <a:gd name="connsiteY16" fmla="*/ 41 h 2667041"/>
                <a:gd name="connsiteX17" fmla="*/ 3302592 w 5175212"/>
                <a:gd name="connsiteY17" fmla="*/ 18184 h 2667041"/>
                <a:gd name="connsiteX18" fmla="*/ 3747999 w 5175212"/>
                <a:gd name="connsiteY18" fmla="*/ 61727 h 2667041"/>
                <a:gd name="connsiteX19" fmla="*/ 4065499 w 5175212"/>
                <a:gd name="connsiteY19" fmla="*/ 127948 h 2667041"/>
                <a:gd name="connsiteX20" fmla="*/ 4371207 w 5175212"/>
                <a:gd name="connsiteY20" fmla="*/ 230455 h 2667041"/>
                <a:gd name="connsiteX21" fmla="*/ 4788492 w 5175212"/>
                <a:gd name="connsiteY21" fmla="*/ 367434 h 2667041"/>
                <a:gd name="connsiteX22" fmla="*/ 5160421 w 5175212"/>
                <a:gd name="connsiteY22" fmla="*/ 616898 h 2667041"/>
                <a:gd name="connsiteX23" fmla="*/ 5061803 w 5175212"/>
                <a:gd name="connsiteY23" fmla="*/ 1056256 h 2667041"/>
                <a:gd name="connsiteX24" fmla="*/ 4698860 w 5175212"/>
                <a:gd name="connsiteY24" fmla="*/ 1361959 h 2667041"/>
                <a:gd name="connsiteX25" fmla="*/ 4208959 w 5175212"/>
                <a:gd name="connsiteY25" fmla="*/ 1539764 h 2667041"/>
                <a:gd name="connsiteX26" fmla="*/ 3775213 w 5175212"/>
                <a:gd name="connsiteY26" fmla="*/ 1675534 h 2667041"/>
                <a:gd name="connsiteX27" fmla="*/ 3451363 w 5175212"/>
                <a:gd name="connsiteY27" fmla="*/ 1803441 h 2667041"/>
                <a:gd name="connsiteX28" fmla="*/ 3204708 w 5175212"/>
                <a:gd name="connsiteY28" fmla="*/ 1904887 h 2667041"/>
                <a:gd name="connsiteX29" fmla="*/ 3068421 w 5175212"/>
                <a:gd name="connsiteY29" fmla="*/ 2039448 h 2667041"/>
                <a:gd name="connsiteX30" fmla="*/ 2997014 w 5175212"/>
                <a:gd name="connsiteY30" fmla="*/ 2189140 h 2667041"/>
                <a:gd name="connsiteX31" fmla="*/ 3000471 w 5175212"/>
                <a:gd name="connsiteY31" fmla="*/ 2383407 h 2667041"/>
                <a:gd name="connsiteX32" fmla="*/ 3137492 w 5175212"/>
                <a:gd name="connsiteY32" fmla="*/ 2639827 h 2667041"/>
                <a:gd name="connsiteX0" fmla="*/ 1127330 w 5142621"/>
                <a:gd name="connsiteY0" fmla="*/ 2667041 h 2667041"/>
                <a:gd name="connsiteX1" fmla="*/ 1199901 w 5142621"/>
                <a:gd name="connsiteY1" fmla="*/ 2440256 h 2667041"/>
                <a:gd name="connsiteX2" fmla="*/ 1227115 w 5142621"/>
                <a:gd name="connsiteY2" fmla="*/ 2149970 h 2667041"/>
                <a:gd name="connsiteX3" fmla="*/ 1100115 w 5142621"/>
                <a:gd name="connsiteY3" fmla="*/ 1678256 h 2667041"/>
                <a:gd name="connsiteX4" fmla="*/ 846115 w 5142621"/>
                <a:gd name="connsiteY4" fmla="*/ 1387970 h 2667041"/>
                <a:gd name="connsiteX5" fmla="*/ 510472 w 5142621"/>
                <a:gd name="connsiteY5" fmla="*/ 1161184 h 2667041"/>
                <a:gd name="connsiteX6" fmla="*/ 274615 w 5142621"/>
                <a:gd name="connsiteY6" fmla="*/ 988827 h 2667041"/>
                <a:gd name="connsiteX7" fmla="*/ 96990 w 5142621"/>
                <a:gd name="connsiteY7" fmla="*/ 671327 h 2667041"/>
                <a:gd name="connsiteX8" fmla="*/ 2472 w 5142621"/>
                <a:gd name="connsiteY8" fmla="*/ 408256 h 2667041"/>
                <a:gd name="connsiteX9" fmla="*/ 192972 w 5142621"/>
                <a:gd name="connsiteY9" fmla="*/ 208684 h 2667041"/>
                <a:gd name="connsiteX10" fmla="*/ 510472 w 5142621"/>
                <a:gd name="connsiteY10" fmla="*/ 136113 h 2667041"/>
                <a:gd name="connsiteX11" fmla="*/ 846115 w 5142621"/>
                <a:gd name="connsiteY11" fmla="*/ 108898 h 2667041"/>
                <a:gd name="connsiteX12" fmla="*/ 1262785 w 5142621"/>
                <a:gd name="connsiteY12" fmla="*/ 67162 h 2667041"/>
                <a:gd name="connsiteX13" fmla="*/ 1648030 w 5142621"/>
                <a:gd name="connsiteY13" fmla="*/ 59006 h 2667041"/>
                <a:gd name="connsiteX14" fmla="*/ 1961901 w 5142621"/>
                <a:gd name="connsiteY14" fmla="*/ 36327 h 2667041"/>
                <a:gd name="connsiteX15" fmla="*/ 2411775 w 5142621"/>
                <a:gd name="connsiteY15" fmla="*/ 13953 h 2667041"/>
                <a:gd name="connsiteX16" fmla="*/ 2787401 w 5142621"/>
                <a:gd name="connsiteY16" fmla="*/ 41 h 2667041"/>
                <a:gd name="connsiteX17" fmla="*/ 3270001 w 5142621"/>
                <a:gd name="connsiteY17" fmla="*/ 18184 h 2667041"/>
                <a:gd name="connsiteX18" fmla="*/ 3715408 w 5142621"/>
                <a:gd name="connsiteY18" fmla="*/ 61727 h 2667041"/>
                <a:gd name="connsiteX19" fmla="*/ 4032908 w 5142621"/>
                <a:gd name="connsiteY19" fmla="*/ 127948 h 2667041"/>
                <a:gd name="connsiteX20" fmla="*/ 4338616 w 5142621"/>
                <a:gd name="connsiteY20" fmla="*/ 230455 h 2667041"/>
                <a:gd name="connsiteX21" fmla="*/ 4755901 w 5142621"/>
                <a:gd name="connsiteY21" fmla="*/ 367434 h 2667041"/>
                <a:gd name="connsiteX22" fmla="*/ 5127830 w 5142621"/>
                <a:gd name="connsiteY22" fmla="*/ 616898 h 2667041"/>
                <a:gd name="connsiteX23" fmla="*/ 5029212 w 5142621"/>
                <a:gd name="connsiteY23" fmla="*/ 1056256 h 2667041"/>
                <a:gd name="connsiteX24" fmla="*/ 4666269 w 5142621"/>
                <a:gd name="connsiteY24" fmla="*/ 1361959 h 2667041"/>
                <a:gd name="connsiteX25" fmla="*/ 4176368 w 5142621"/>
                <a:gd name="connsiteY25" fmla="*/ 1539764 h 2667041"/>
                <a:gd name="connsiteX26" fmla="*/ 3742622 w 5142621"/>
                <a:gd name="connsiteY26" fmla="*/ 1675534 h 2667041"/>
                <a:gd name="connsiteX27" fmla="*/ 3418772 w 5142621"/>
                <a:gd name="connsiteY27" fmla="*/ 1803441 h 2667041"/>
                <a:gd name="connsiteX28" fmla="*/ 3172117 w 5142621"/>
                <a:gd name="connsiteY28" fmla="*/ 1904887 h 2667041"/>
                <a:gd name="connsiteX29" fmla="*/ 3035830 w 5142621"/>
                <a:gd name="connsiteY29" fmla="*/ 2039448 h 2667041"/>
                <a:gd name="connsiteX30" fmla="*/ 2964423 w 5142621"/>
                <a:gd name="connsiteY30" fmla="*/ 2189140 h 2667041"/>
                <a:gd name="connsiteX31" fmla="*/ 2967880 w 5142621"/>
                <a:gd name="connsiteY31" fmla="*/ 2383407 h 2667041"/>
                <a:gd name="connsiteX32" fmla="*/ 3104901 w 5142621"/>
                <a:gd name="connsiteY32" fmla="*/ 2639827 h 2667041"/>
                <a:gd name="connsiteX0" fmla="*/ 1038768 w 5054059"/>
                <a:gd name="connsiteY0" fmla="*/ 2667041 h 2667041"/>
                <a:gd name="connsiteX1" fmla="*/ 1111339 w 5054059"/>
                <a:gd name="connsiteY1" fmla="*/ 2440256 h 2667041"/>
                <a:gd name="connsiteX2" fmla="*/ 1138553 w 5054059"/>
                <a:gd name="connsiteY2" fmla="*/ 2149970 h 2667041"/>
                <a:gd name="connsiteX3" fmla="*/ 1011553 w 5054059"/>
                <a:gd name="connsiteY3" fmla="*/ 1678256 h 2667041"/>
                <a:gd name="connsiteX4" fmla="*/ 757553 w 5054059"/>
                <a:gd name="connsiteY4" fmla="*/ 1387970 h 2667041"/>
                <a:gd name="connsiteX5" fmla="*/ 421910 w 5054059"/>
                <a:gd name="connsiteY5" fmla="*/ 1161184 h 2667041"/>
                <a:gd name="connsiteX6" fmla="*/ 186053 w 5054059"/>
                <a:gd name="connsiteY6" fmla="*/ 988827 h 2667041"/>
                <a:gd name="connsiteX7" fmla="*/ 8428 w 5054059"/>
                <a:gd name="connsiteY7" fmla="*/ 671327 h 2667041"/>
                <a:gd name="connsiteX8" fmla="*/ 36334 w 5054059"/>
                <a:gd name="connsiteY8" fmla="*/ 408256 h 2667041"/>
                <a:gd name="connsiteX9" fmla="*/ 104410 w 5054059"/>
                <a:gd name="connsiteY9" fmla="*/ 208684 h 2667041"/>
                <a:gd name="connsiteX10" fmla="*/ 421910 w 5054059"/>
                <a:gd name="connsiteY10" fmla="*/ 136113 h 2667041"/>
                <a:gd name="connsiteX11" fmla="*/ 757553 w 5054059"/>
                <a:gd name="connsiteY11" fmla="*/ 108898 h 2667041"/>
                <a:gd name="connsiteX12" fmla="*/ 1174223 w 5054059"/>
                <a:gd name="connsiteY12" fmla="*/ 67162 h 2667041"/>
                <a:gd name="connsiteX13" fmla="*/ 1559468 w 5054059"/>
                <a:gd name="connsiteY13" fmla="*/ 59006 h 2667041"/>
                <a:gd name="connsiteX14" fmla="*/ 1873339 w 5054059"/>
                <a:gd name="connsiteY14" fmla="*/ 36327 h 2667041"/>
                <a:gd name="connsiteX15" fmla="*/ 2323213 w 5054059"/>
                <a:gd name="connsiteY15" fmla="*/ 13953 h 2667041"/>
                <a:gd name="connsiteX16" fmla="*/ 2698839 w 5054059"/>
                <a:gd name="connsiteY16" fmla="*/ 41 h 2667041"/>
                <a:gd name="connsiteX17" fmla="*/ 3181439 w 5054059"/>
                <a:gd name="connsiteY17" fmla="*/ 18184 h 2667041"/>
                <a:gd name="connsiteX18" fmla="*/ 3626846 w 5054059"/>
                <a:gd name="connsiteY18" fmla="*/ 61727 h 2667041"/>
                <a:gd name="connsiteX19" fmla="*/ 3944346 w 5054059"/>
                <a:gd name="connsiteY19" fmla="*/ 127948 h 2667041"/>
                <a:gd name="connsiteX20" fmla="*/ 4250054 w 5054059"/>
                <a:gd name="connsiteY20" fmla="*/ 230455 h 2667041"/>
                <a:gd name="connsiteX21" fmla="*/ 4667339 w 5054059"/>
                <a:gd name="connsiteY21" fmla="*/ 367434 h 2667041"/>
                <a:gd name="connsiteX22" fmla="*/ 5039268 w 5054059"/>
                <a:gd name="connsiteY22" fmla="*/ 616898 h 2667041"/>
                <a:gd name="connsiteX23" fmla="*/ 4940650 w 5054059"/>
                <a:gd name="connsiteY23" fmla="*/ 1056256 h 2667041"/>
                <a:gd name="connsiteX24" fmla="*/ 4577707 w 5054059"/>
                <a:gd name="connsiteY24" fmla="*/ 1361959 h 2667041"/>
                <a:gd name="connsiteX25" fmla="*/ 4087806 w 5054059"/>
                <a:gd name="connsiteY25" fmla="*/ 1539764 h 2667041"/>
                <a:gd name="connsiteX26" fmla="*/ 3654060 w 5054059"/>
                <a:gd name="connsiteY26" fmla="*/ 1675534 h 2667041"/>
                <a:gd name="connsiteX27" fmla="*/ 3330210 w 5054059"/>
                <a:gd name="connsiteY27" fmla="*/ 1803441 h 2667041"/>
                <a:gd name="connsiteX28" fmla="*/ 3083555 w 5054059"/>
                <a:gd name="connsiteY28" fmla="*/ 1904887 h 2667041"/>
                <a:gd name="connsiteX29" fmla="*/ 2947268 w 5054059"/>
                <a:gd name="connsiteY29" fmla="*/ 2039448 h 2667041"/>
                <a:gd name="connsiteX30" fmla="*/ 2875861 w 5054059"/>
                <a:gd name="connsiteY30" fmla="*/ 2189140 h 2667041"/>
                <a:gd name="connsiteX31" fmla="*/ 2879318 w 5054059"/>
                <a:gd name="connsiteY31" fmla="*/ 2383407 h 2667041"/>
                <a:gd name="connsiteX32" fmla="*/ 3016339 w 5054059"/>
                <a:gd name="connsiteY32" fmla="*/ 2639827 h 2667041"/>
                <a:gd name="connsiteX0" fmla="*/ 1042286 w 5057577"/>
                <a:gd name="connsiteY0" fmla="*/ 2667041 h 2667041"/>
                <a:gd name="connsiteX1" fmla="*/ 1114857 w 5057577"/>
                <a:gd name="connsiteY1" fmla="*/ 2440256 h 2667041"/>
                <a:gd name="connsiteX2" fmla="*/ 1142071 w 5057577"/>
                <a:gd name="connsiteY2" fmla="*/ 2149970 h 2667041"/>
                <a:gd name="connsiteX3" fmla="*/ 1015071 w 5057577"/>
                <a:gd name="connsiteY3" fmla="*/ 1678256 h 2667041"/>
                <a:gd name="connsiteX4" fmla="*/ 761071 w 5057577"/>
                <a:gd name="connsiteY4" fmla="*/ 1387970 h 2667041"/>
                <a:gd name="connsiteX5" fmla="*/ 425428 w 5057577"/>
                <a:gd name="connsiteY5" fmla="*/ 1161184 h 2667041"/>
                <a:gd name="connsiteX6" fmla="*/ 189571 w 5057577"/>
                <a:gd name="connsiteY6" fmla="*/ 988827 h 2667041"/>
                <a:gd name="connsiteX7" fmla="*/ 11946 w 5057577"/>
                <a:gd name="connsiteY7" fmla="*/ 671327 h 2667041"/>
                <a:gd name="connsiteX8" fmla="*/ 39852 w 5057577"/>
                <a:gd name="connsiteY8" fmla="*/ 408256 h 2667041"/>
                <a:gd name="connsiteX9" fmla="*/ 230352 w 5057577"/>
                <a:gd name="connsiteY9" fmla="*/ 215640 h 2667041"/>
                <a:gd name="connsiteX10" fmla="*/ 425428 w 5057577"/>
                <a:gd name="connsiteY10" fmla="*/ 136113 h 2667041"/>
                <a:gd name="connsiteX11" fmla="*/ 761071 w 5057577"/>
                <a:gd name="connsiteY11" fmla="*/ 108898 h 2667041"/>
                <a:gd name="connsiteX12" fmla="*/ 1177741 w 5057577"/>
                <a:gd name="connsiteY12" fmla="*/ 67162 h 2667041"/>
                <a:gd name="connsiteX13" fmla="*/ 1562986 w 5057577"/>
                <a:gd name="connsiteY13" fmla="*/ 59006 h 2667041"/>
                <a:gd name="connsiteX14" fmla="*/ 1876857 w 5057577"/>
                <a:gd name="connsiteY14" fmla="*/ 36327 h 2667041"/>
                <a:gd name="connsiteX15" fmla="*/ 2326731 w 5057577"/>
                <a:gd name="connsiteY15" fmla="*/ 13953 h 2667041"/>
                <a:gd name="connsiteX16" fmla="*/ 2702357 w 5057577"/>
                <a:gd name="connsiteY16" fmla="*/ 41 h 2667041"/>
                <a:gd name="connsiteX17" fmla="*/ 3184957 w 5057577"/>
                <a:gd name="connsiteY17" fmla="*/ 18184 h 2667041"/>
                <a:gd name="connsiteX18" fmla="*/ 3630364 w 5057577"/>
                <a:gd name="connsiteY18" fmla="*/ 61727 h 2667041"/>
                <a:gd name="connsiteX19" fmla="*/ 3947864 w 5057577"/>
                <a:gd name="connsiteY19" fmla="*/ 127948 h 2667041"/>
                <a:gd name="connsiteX20" fmla="*/ 4253572 w 5057577"/>
                <a:gd name="connsiteY20" fmla="*/ 230455 h 2667041"/>
                <a:gd name="connsiteX21" fmla="*/ 4670857 w 5057577"/>
                <a:gd name="connsiteY21" fmla="*/ 367434 h 2667041"/>
                <a:gd name="connsiteX22" fmla="*/ 5042786 w 5057577"/>
                <a:gd name="connsiteY22" fmla="*/ 616898 h 2667041"/>
                <a:gd name="connsiteX23" fmla="*/ 4944168 w 5057577"/>
                <a:gd name="connsiteY23" fmla="*/ 1056256 h 2667041"/>
                <a:gd name="connsiteX24" fmla="*/ 4581225 w 5057577"/>
                <a:gd name="connsiteY24" fmla="*/ 1361959 h 2667041"/>
                <a:gd name="connsiteX25" fmla="*/ 4091324 w 5057577"/>
                <a:gd name="connsiteY25" fmla="*/ 1539764 h 2667041"/>
                <a:gd name="connsiteX26" fmla="*/ 3657578 w 5057577"/>
                <a:gd name="connsiteY26" fmla="*/ 1675534 h 2667041"/>
                <a:gd name="connsiteX27" fmla="*/ 3333728 w 5057577"/>
                <a:gd name="connsiteY27" fmla="*/ 1803441 h 2667041"/>
                <a:gd name="connsiteX28" fmla="*/ 3087073 w 5057577"/>
                <a:gd name="connsiteY28" fmla="*/ 1904887 h 2667041"/>
                <a:gd name="connsiteX29" fmla="*/ 2950786 w 5057577"/>
                <a:gd name="connsiteY29" fmla="*/ 2039448 h 2667041"/>
                <a:gd name="connsiteX30" fmla="*/ 2879379 w 5057577"/>
                <a:gd name="connsiteY30" fmla="*/ 2189140 h 2667041"/>
                <a:gd name="connsiteX31" fmla="*/ 2882836 w 5057577"/>
                <a:gd name="connsiteY31" fmla="*/ 2383407 h 2667041"/>
                <a:gd name="connsiteX32" fmla="*/ 3019857 w 5057577"/>
                <a:gd name="connsiteY32" fmla="*/ 2639827 h 266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57577" h="2667041">
                  <a:moveTo>
                    <a:pt x="1042286" y="2667041"/>
                  </a:moveTo>
                  <a:cubicBezTo>
                    <a:pt x="1070256" y="2596737"/>
                    <a:pt x="1098226" y="2526434"/>
                    <a:pt x="1114857" y="2440256"/>
                  </a:cubicBezTo>
                  <a:cubicBezTo>
                    <a:pt x="1131488" y="2354077"/>
                    <a:pt x="1158702" y="2276970"/>
                    <a:pt x="1142071" y="2149970"/>
                  </a:cubicBezTo>
                  <a:cubicBezTo>
                    <a:pt x="1125440" y="2022970"/>
                    <a:pt x="1078571" y="1805256"/>
                    <a:pt x="1015071" y="1678256"/>
                  </a:cubicBezTo>
                  <a:cubicBezTo>
                    <a:pt x="951571" y="1551256"/>
                    <a:pt x="859345" y="1474149"/>
                    <a:pt x="761071" y="1387970"/>
                  </a:cubicBezTo>
                  <a:cubicBezTo>
                    <a:pt x="662797" y="1301791"/>
                    <a:pt x="520678" y="1227708"/>
                    <a:pt x="425428" y="1161184"/>
                  </a:cubicBezTo>
                  <a:cubicBezTo>
                    <a:pt x="330178" y="1094660"/>
                    <a:pt x="258485" y="1070470"/>
                    <a:pt x="189571" y="988827"/>
                  </a:cubicBezTo>
                  <a:cubicBezTo>
                    <a:pt x="120657" y="907184"/>
                    <a:pt x="36899" y="768089"/>
                    <a:pt x="11946" y="671327"/>
                  </a:cubicBezTo>
                  <a:cubicBezTo>
                    <a:pt x="-13007" y="574565"/>
                    <a:pt x="3451" y="484204"/>
                    <a:pt x="39852" y="408256"/>
                  </a:cubicBezTo>
                  <a:cubicBezTo>
                    <a:pt x="76253" y="332308"/>
                    <a:pt x="166089" y="260997"/>
                    <a:pt x="230352" y="215640"/>
                  </a:cubicBezTo>
                  <a:cubicBezTo>
                    <a:pt x="294615" y="170283"/>
                    <a:pt x="336975" y="153903"/>
                    <a:pt x="425428" y="136113"/>
                  </a:cubicBezTo>
                  <a:cubicBezTo>
                    <a:pt x="513881" y="118323"/>
                    <a:pt x="635686" y="120390"/>
                    <a:pt x="761071" y="108898"/>
                  </a:cubicBezTo>
                  <a:cubicBezTo>
                    <a:pt x="886456" y="97406"/>
                    <a:pt x="1044089" y="75477"/>
                    <a:pt x="1177741" y="67162"/>
                  </a:cubicBezTo>
                  <a:cubicBezTo>
                    <a:pt x="1311393" y="58847"/>
                    <a:pt x="1446467" y="64145"/>
                    <a:pt x="1562986" y="59006"/>
                  </a:cubicBezTo>
                  <a:cubicBezTo>
                    <a:pt x="1679505" y="53867"/>
                    <a:pt x="1749566" y="43836"/>
                    <a:pt x="1876857" y="36327"/>
                  </a:cubicBezTo>
                  <a:lnTo>
                    <a:pt x="2326731" y="13953"/>
                  </a:lnTo>
                  <a:cubicBezTo>
                    <a:pt x="2464314" y="7905"/>
                    <a:pt x="2559319" y="-664"/>
                    <a:pt x="2702357" y="41"/>
                  </a:cubicBezTo>
                  <a:cubicBezTo>
                    <a:pt x="2845395" y="746"/>
                    <a:pt x="3030289" y="7903"/>
                    <a:pt x="3184957" y="18184"/>
                  </a:cubicBezTo>
                  <a:cubicBezTo>
                    <a:pt x="3339625" y="28465"/>
                    <a:pt x="3503213" y="43433"/>
                    <a:pt x="3630364" y="61727"/>
                  </a:cubicBezTo>
                  <a:cubicBezTo>
                    <a:pt x="3757515" y="80021"/>
                    <a:pt x="3876804" y="118877"/>
                    <a:pt x="3947864" y="127948"/>
                  </a:cubicBezTo>
                  <a:cubicBezTo>
                    <a:pt x="4018924" y="137019"/>
                    <a:pt x="4133073" y="190541"/>
                    <a:pt x="4253572" y="230455"/>
                  </a:cubicBezTo>
                  <a:cubicBezTo>
                    <a:pt x="4374071" y="270369"/>
                    <a:pt x="4525714" y="314517"/>
                    <a:pt x="4670857" y="367434"/>
                  </a:cubicBezTo>
                  <a:cubicBezTo>
                    <a:pt x="4816000" y="420351"/>
                    <a:pt x="4997234" y="502094"/>
                    <a:pt x="5042786" y="616898"/>
                  </a:cubicBezTo>
                  <a:cubicBezTo>
                    <a:pt x="5088338" y="731702"/>
                    <a:pt x="5021095" y="932079"/>
                    <a:pt x="4944168" y="1056256"/>
                  </a:cubicBezTo>
                  <a:cubicBezTo>
                    <a:pt x="4867241" y="1180433"/>
                    <a:pt x="4723366" y="1281374"/>
                    <a:pt x="4581225" y="1361959"/>
                  </a:cubicBezTo>
                  <a:cubicBezTo>
                    <a:pt x="4439084" y="1442544"/>
                    <a:pt x="4245265" y="1487502"/>
                    <a:pt x="4091324" y="1539764"/>
                  </a:cubicBezTo>
                  <a:cubicBezTo>
                    <a:pt x="3937383" y="1592026"/>
                    <a:pt x="3783844" y="1631588"/>
                    <a:pt x="3657578" y="1675534"/>
                  </a:cubicBezTo>
                  <a:cubicBezTo>
                    <a:pt x="3531312" y="1719480"/>
                    <a:pt x="3428812" y="1765216"/>
                    <a:pt x="3333728" y="1803441"/>
                  </a:cubicBezTo>
                  <a:cubicBezTo>
                    <a:pt x="3238644" y="1841666"/>
                    <a:pt x="3150897" y="1865553"/>
                    <a:pt x="3087073" y="1904887"/>
                  </a:cubicBezTo>
                  <a:cubicBezTo>
                    <a:pt x="3023249" y="1944222"/>
                    <a:pt x="2981478" y="2004825"/>
                    <a:pt x="2950786" y="2039448"/>
                  </a:cubicBezTo>
                  <a:cubicBezTo>
                    <a:pt x="2920094" y="2074071"/>
                    <a:pt x="2890704" y="2131814"/>
                    <a:pt x="2879379" y="2189140"/>
                  </a:cubicBezTo>
                  <a:cubicBezTo>
                    <a:pt x="2868054" y="2246466"/>
                    <a:pt x="2859423" y="2308293"/>
                    <a:pt x="2882836" y="2383407"/>
                  </a:cubicBezTo>
                  <a:cubicBezTo>
                    <a:pt x="2906249" y="2458521"/>
                    <a:pt x="3019857" y="2639827"/>
                    <a:pt x="3019857" y="2639827"/>
                  </a:cubicBezTo>
                </a:path>
              </a:pathLst>
            </a:custGeom>
            <a:solidFill>
              <a:srgbClr val="4FEC85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6DC87E-2FD0-9538-8410-4BFE29FD7BEC}"/>
                </a:ext>
              </a:extLst>
            </p:cNvPr>
            <p:cNvSpPr/>
            <p:nvPr/>
          </p:nvSpPr>
          <p:spPr>
            <a:xfrm>
              <a:off x="9977923" y="2493281"/>
              <a:ext cx="156394" cy="59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38B0F33-6274-6F3F-6B38-A666A4791F2F}"/>
                </a:ext>
              </a:extLst>
            </p:cNvPr>
            <p:cNvSpPr/>
            <p:nvPr/>
          </p:nvSpPr>
          <p:spPr>
            <a:xfrm>
              <a:off x="10181023" y="2480581"/>
              <a:ext cx="144722" cy="59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3E51F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ED62153-7AF6-3115-5155-7A8019E6614A}"/>
                </a:ext>
              </a:extLst>
            </p:cNvPr>
            <p:cNvSpPr/>
            <p:nvPr/>
          </p:nvSpPr>
          <p:spPr>
            <a:xfrm>
              <a:off x="7699981" y="1919741"/>
              <a:ext cx="843805" cy="891830"/>
            </a:xfrm>
            <a:custGeom>
              <a:avLst/>
              <a:gdLst>
                <a:gd name="connsiteX0" fmla="*/ 215909 w 463559"/>
                <a:gd name="connsiteY0" fmla="*/ 616054 h 628754"/>
                <a:gd name="connsiteX1" fmla="*/ 196859 w 463559"/>
                <a:gd name="connsiteY1" fmla="*/ 431904 h 628754"/>
                <a:gd name="connsiteX2" fmla="*/ 222259 w 463559"/>
                <a:gd name="connsiteY2" fmla="*/ 311254 h 628754"/>
                <a:gd name="connsiteX3" fmla="*/ 304809 w 463559"/>
                <a:gd name="connsiteY3" fmla="*/ 260454 h 628754"/>
                <a:gd name="connsiteX4" fmla="*/ 425459 w 463559"/>
                <a:gd name="connsiteY4" fmla="*/ 184254 h 628754"/>
                <a:gd name="connsiteX5" fmla="*/ 463559 w 463559"/>
                <a:gd name="connsiteY5" fmla="*/ 120754 h 628754"/>
                <a:gd name="connsiteX6" fmla="*/ 419109 w 463559"/>
                <a:gd name="connsiteY6" fmla="*/ 50904 h 628754"/>
                <a:gd name="connsiteX7" fmla="*/ 349259 w 463559"/>
                <a:gd name="connsiteY7" fmla="*/ 12804 h 628754"/>
                <a:gd name="connsiteX8" fmla="*/ 228609 w 463559"/>
                <a:gd name="connsiteY8" fmla="*/ 104 h 628754"/>
                <a:gd name="connsiteX9" fmla="*/ 120659 w 463559"/>
                <a:gd name="connsiteY9" fmla="*/ 12804 h 628754"/>
                <a:gd name="connsiteX10" fmla="*/ 19059 w 463559"/>
                <a:gd name="connsiteY10" fmla="*/ 89004 h 628754"/>
                <a:gd name="connsiteX11" fmla="*/ 9 w 463559"/>
                <a:gd name="connsiteY11" fmla="*/ 203304 h 628754"/>
                <a:gd name="connsiteX12" fmla="*/ 19059 w 463559"/>
                <a:gd name="connsiteY12" fmla="*/ 336654 h 628754"/>
                <a:gd name="connsiteX13" fmla="*/ 31759 w 463559"/>
                <a:gd name="connsiteY13" fmla="*/ 470004 h 628754"/>
                <a:gd name="connsiteX14" fmla="*/ 38109 w 463559"/>
                <a:gd name="connsiteY14" fmla="*/ 577954 h 628754"/>
                <a:gd name="connsiteX15" fmla="*/ 12709 w 463559"/>
                <a:gd name="connsiteY15" fmla="*/ 628754 h 628754"/>
                <a:gd name="connsiteX0" fmla="*/ 215909 w 463559"/>
                <a:gd name="connsiteY0" fmla="*/ 616054 h 628754"/>
                <a:gd name="connsiteX1" fmla="*/ 196859 w 463559"/>
                <a:gd name="connsiteY1" fmla="*/ 431904 h 628754"/>
                <a:gd name="connsiteX2" fmla="*/ 222259 w 463559"/>
                <a:gd name="connsiteY2" fmla="*/ 311254 h 628754"/>
                <a:gd name="connsiteX3" fmla="*/ 304809 w 463559"/>
                <a:gd name="connsiteY3" fmla="*/ 260454 h 628754"/>
                <a:gd name="connsiteX4" fmla="*/ 425459 w 463559"/>
                <a:gd name="connsiteY4" fmla="*/ 184254 h 628754"/>
                <a:gd name="connsiteX5" fmla="*/ 463559 w 463559"/>
                <a:gd name="connsiteY5" fmla="*/ 120754 h 628754"/>
                <a:gd name="connsiteX6" fmla="*/ 419109 w 463559"/>
                <a:gd name="connsiteY6" fmla="*/ 50904 h 628754"/>
                <a:gd name="connsiteX7" fmla="*/ 349259 w 463559"/>
                <a:gd name="connsiteY7" fmla="*/ 12804 h 628754"/>
                <a:gd name="connsiteX8" fmla="*/ 228609 w 463559"/>
                <a:gd name="connsiteY8" fmla="*/ 104 h 628754"/>
                <a:gd name="connsiteX9" fmla="*/ 120659 w 463559"/>
                <a:gd name="connsiteY9" fmla="*/ 12804 h 628754"/>
                <a:gd name="connsiteX10" fmla="*/ 19059 w 463559"/>
                <a:gd name="connsiteY10" fmla="*/ 89004 h 628754"/>
                <a:gd name="connsiteX11" fmla="*/ 9 w 463559"/>
                <a:gd name="connsiteY11" fmla="*/ 203304 h 628754"/>
                <a:gd name="connsiteX12" fmla="*/ 19059 w 463559"/>
                <a:gd name="connsiteY12" fmla="*/ 336654 h 628754"/>
                <a:gd name="connsiteX13" fmla="*/ 31759 w 463559"/>
                <a:gd name="connsiteY13" fmla="*/ 470004 h 628754"/>
                <a:gd name="connsiteX14" fmla="*/ 38109 w 463559"/>
                <a:gd name="connsiteY14" fmla="*/ 542426 h 628754"/>
                <a:gd name="connsiteX15" fmla="*/ 12709 w 463559"/>
                <a:gd name="connsiteY15" fmla="*/ 628754 h 628754"/>
                <a:gd name="connsiteX0" fmla="*/ 215909 w 463559"/>
                <a:gd name="connsiteY0" fmla="*/ 616054 h 616054"/>
                <a:gd name="connsiteX1" fmla="*/ 196859 w 463559"/>
                <a:gd name="connsiteY1" fmla="*/ 431904 h 616054"/>
                <a:gd name="connsiteX2" fmla="*/ 222259 w 463559"/>
                <a:gd name="connsiteY2" fmla="*/ 311254 h 616054"/>
                <a:gd name="connsiteX3" fmla="*/ 304809 w 463559"/>
                <a:gd name="connsiteY3" fmla="*/ 260454 h 616054"/>
                <a:gd name="connsiteX4" fmla="*/ 425459 w 463559"/>
                <a:gd name="connsiteY4" fmla="*/ 184254 h 616054"/>
                <a:gd name="connsiteX5" fmla="*/ 463559 w 463559"/>
                <a:gd name="connsiteY5" fmla="*/ 120754 h 616054"/>
                <a:gd name="connsiteX6" fmla="*/ 419109 w 463559"/>
                <a:gd name="connsiteY6" fmla="*/ 50904 h 616054"/>
                <a:gd name="connsiteX7" fmla="*/ 349259 w 463559"/>
                <a:gd name="connsiteY7" fmla="*/ 12804 h 616054"/>
                <a:gd name="connsiteX8" fmla="*/ 228609 w 463559"/>
                <a:gd name="connsiteY8" fmla="*/ 104 h 616054"/>
                <a:gd name="connsiteX9" fmla="*/ 120659 w 463559"/>
                <a:gd name="connsiteY9" fmla="*/ 12804 h 616054"/>
                <a:gd name="connsiteX10" fmla="*/ 19059 w 463559"/>
                <a:gd name="connsiteY10" fmla="*/ 89004 h 616054"/>
                <a:gd name="connsiteX11" fmla="*/ 9 w 463559"/>
                <a:gd name="connsiteY11" fmla="*/ 203304 h 616054"/>
                <a:gd name="connsiteX12" fmla="*/ 19059 w 463559"/>
                <a:gd name="connsiteY12" fmla="*/ 336654 h 616054"/>
                <a:gd name="connsiteX13" fmla="*/ 31759 w 463559"/>
                <a:gd name="connsiteY13" fmla="*/ 470004 h 616054"/>
                <a:gd name="connsiteX14" fmla="*/ 38109 w 463559"/>
                <a:gd name="connsiteY14" fmla="*/ 542426 h 616054"/>
                <a:gd name="connsiteX15" fmla="*/ 12709 w 463559"/>
                <a:gd name="connsiteY15" fmla="*/ 610990 h 616054"/>
                <a:gd name="connsiteX0" fmla="*/ 215909 w 463559"/>
                <a:gd name="connsiteY0" fmla="*/ 616054 h 616054"/>
                <a:gd name="connsiteX1" fmla="*/ 218905 w 463559"/>
                <a:gd name="connsiteY1" fmla="*/ 429899 h 616054"/>
                <a:gd name="connsiteX2" fmla="*/ 222259 w 463559"/>
                <a:gd name="connsiteY2" fmla="*/ 311254 h 616054"/>
                <a:gd name="connsiteX3" fmla="*/ 304809 w 463559"/>
                <a:gd name="connsiteY3" fmla="*/ 260454 h 616054"/>
                <a:gd name="connsiteX4" fmla="*/ 425459 w 463559"/>
                <a:gd name="connsiteY4" fmla="*/ 184254 h 616054"/>
                <a:gd name="connsiteX5" fmla="*/ 463559 w 463559"/>
                <a:gd name="connsiteY5" fmla="*/ 120754 h 616054"/>
                <a:gd name="connsiteX6" fmla="*/ 419109 w 463559"/>
                <a:gd name="connsiteY6" fmla="*/ 50904 h 616054"/>
                <a:gd name="connsiteX7" fmla="*/ 349259 w 463559"/>
                <a:gd name="connsiteY7" fmla="*/ 12804 h 616054"/>
                <a:gd name="connsiteX8" fmla="*/ 228609 w 463559"/>
                <a:gd name="connsiteY8" fmla="*/ 104 h 616054"/>
                <a:gd name="connsiteX9" fmla="*/ 120659 w 463559"/>
                <a:gd name="connsiteY9" fmla="*/ 12804 h 616054"/>
                <a:gd name="connsiteX10" fmla="*/ 19059 w 463559"/>
                <a:gd name="connsiteY10" fmla="*/ 89004 h 616054"/>
                <a:gd name="connsiteX11" fmla="*/ 9 w 463559"/>
                <a:gd name="connsiteY11" fmla="*/ 203304 h 616054"/>
                <a:gd name="connsiteX12" fmla="*/ 19059 w 463559"/>
                <a:gd name="connsiteY12" fmla="*/ 336654 h 616054"/>
                <a:gd name="connsiteX13" fmla="*/ 31759 w 463559"/>
                <a:gd name="connsiteY13" fmla="*/ 470004 h 616054"/>
                <a:gd name="connsiteX14" fmla="*/ 38109 w 463559"/>
                <a:gd name="connsiteY14" fmla="*/ 542426 h 616054"/>
                <a:gd name="connsiteX15" fmla="*/ 12709 w 463559"/>
                <a:gd name="connsiteY15" fmla="*/ 610990 h 616054"/>
                <a:gd name="connsiteX0" fmla="*/ 237955 w 463559"/>
                <a:gd name="connsiteY0" fmla="*/ 614049 h 614049"/>
                <a:gd name="connsiteX1" fmla="*/ 218905 w 463559"/>
                <a:gd name="connsiteY1" fmla="*/ 429899 h 614049"/>
                <a:gd name="connsiteX2" fmla="*/ 222259 w 463559"/>
                <a:gd name="connsiteY2" fmla="*/ 311254 h 614049"/>
                <a:gd name="connsiteX3" fmla="*/ 304809 w 463559"/>
                <a:gd name="connsiteY3" fmla="*/ 260454 h 614049"/>
                <a:gd name="connsiteX4" fmla="*/ 425459 w 463559"/>
                <a:gd name="connsiteY4" fmla="*/ 184254 h 614049"/>
                <a:gd name="connsiteX5" fmla="*/ 463559 w 463559"/>
                <a:gd name="connsiteY5" fmla="*/ 120754 h 614049"/>
                <a:gd name="connsiteX6" fmla="*/ 419109 w 463559"/>
                <a:gd name="connsiteY6" fmla="*/ 50904 h 614049"/>
                <a:gd name="connsiteX7" fmla="*/ 349259 w 463559"/>
                <a:gd name="connsiteY7" fmla="*/ 12804 h 614049"/>
                <a:gd name="connsiteX8" fmla="*/ 228609 w 463559"/>
                <a:gd name="connsiteY8" fmla="*/ 104 h 614049"/>
                <a:gd name="connsiteX9" fmla="*/ 120659 w 463559"/>
                <a:gd name="connsiteY9" fmla="*/ 12804 h 614049"/>
                <a:gd name="connsiteX10" fmla="*/ 19059 w 463559"/>
                <a:gd name="connsiteY10" fmla="*/ 89004 h 614049"/>
                <a:gd name="connsiteX11" fmla="*/ 9 w 463559"/>
                <a:gd name="connsiteY11" fmla="*/ 203304 h 614049"/>
                <a:gd name="connsiteX12" fmla="*/ 19059 w 463559"/>
                <a:gd name="connsiteY12" fmla="*/ 336654 h 614049"/>
                <a:gd name="connsiteX13" fmla="*/ 31759 w 463559"/>
                <a:gd name="connsiteY13" fmla="*/ 470004 h 614049"/>
                <a:gd name="connsiteX14" fmla="*/ 38109 w 463559"/>
                <a:gd name="connsiteY14" fmla="*/ 542426 h 614049"/>
                <a:gd name="connsiteX15" fmla="*/ 12709 w 463559"/>
                <a:gd name="connsiteY15" fmla="*/ 610990 h 614049"/>
                <a:gd name="connsiteX0" fmla="*/ 237955 w 463559"/>
                <a:gd name="connsiteY0" fmla="*/ 614049 h 614049"/>
                <a:gd name="connsiteX1" fmla="*/ 218905 w 463559"/>
                <a:gd name="connsiteY1" fmla="*/ 429899 h 614049"/>
                <a:gd name="connsiteX2" fmla="*/ 260338 w 463559"/>
                <a:gd name="connsiteY2" fmla="*/ 317269 h 614049"/>
                <a:gd name="connsiteX3" fmla="*/ 304809 w 463559"/>
                <a:gd name="connsiteY3" fmla="*/ 260454 h 614049"/>
                <a:gd name="connsiteX4" fmla="*/ 425459 w 463559"/>
                <a:gd name="connsiteY4" fmla="*/ 184254 h 614049"/>
                <a:gd name="connsiteX5" fmla="*/ 463559 w 463559"/>
                <a:gd name="connsiteY5" fmla="*/ 120754 h 614049"/>
                <a:gd name="connsiteX6" fmla="*/ 419109 w 463559"/>
                <a:gd name="connsiteY6" fmla="*/ 50904 h 614049"/>
                <a:gd name="connsiteX7" fmla="*/ 349259 w 463559"/>
                <a:gd name="connsiteY7" fmla="*/ 12804 h 614049"/>
                <a:gd name="connsiteX8" fmla="*/ 228609 w 463559"/>
                <a:gd name="connsiteY8" fmla="*/ 104 h 614049"/>
                <a:gd name="connsiteX9" fmla="*/ 120659 w 463559"/>
                <a:gd name="connsiteY9" fmla="*/ 12804 h 614049"/>
                <a:gd name="connsiteX10" fmla="*/ 19059 w 463559"/>
                <a:gd name="connsiteY10" fmla="*/ 89004 h 614049"/>
                <a:gd name="connsiteX11" fmla="*/ 9 w 463559"/>
                <a:gd name="connsiteY11" fmla="*/ 203304 h 614049"/>
                <a:gd name="connsiteX12" fmla="*/ 19059 w 463559"/>
                <a:gd name="connsiteY12" fmla="*/ 336654 h 614049"/>
                <a:gd name="connsiteX13" fmla="*/ 31759 w 463559"/>
                <a:gd name="connsiteY13" fmla="*/ 470004 h 614049"/>
                <a:gd name="connsiteX14" fmla="*/ 38109 w 463559"/>
                <a:gd name="connsiteY14" fmla="*/ 542426 h 614049"/>
                <a:gd name="connsiteX15" fmla="*/ 12709 w 463559"/>
                <a:gd name="connsiteY15" fmla="*/ 610990 h 614049"/>
                <a:gd name="connsiteX0" fmla="*/ 237955 w 463601"/>
                <a:gd name="connsiteY0" fmla="*/ 614049 h 614049"/>
                <a:gd name="connsiteX1" fmla="*/ 218905 w 463601"/>
                <a:gd name="connsiteY1" fmla="*/ 429899 h 614049"/>
                <a:gd name="connsiteX2" fmla="*/ 260338 w 463601"/>
                <a:gd name="connsiteY2" fmla="*/ 317269 h 614049"/>
                <a:gd name="connsiteX3" fmla="*/ 340884 w 463601"/>
                <a:gd name="connsiteY3" fmla="*/ 270479 h 614049"/>
                <a:gd name="connsiteX4" fmla="*/ 425459 w 463601"/>
                <a:gd name="connsiteY4" fmla="*/ 184254 h 614049"/>
                <a:gd name="connsiteX5" fmla="*/ 463559 w 463601"/>
                <a:gd name="connsiteY5" fmla="*/ 120754 h 614049"/>
                <a:gd name="connsiteX6" fmla="*/ 419109 w 463601"/>
                <a:gd name="connsiteY6" fmla="*/ 50904 h 614049"/>
                <a:gd name="connsiteX7" fmla="*/ 349259 w 463601"/>
                <a:gd name="connsiteY7" fmla="*/ 12804 h 614049"/>
                <a:gd name="connsiteX8" fmla="*/ 228609 w 463601"/>
                <a:gd name="connsiteY8" fmla="*/ 104 h 614049"/>
                <a:gd name="connsiteX9" fmla="*/ 120659 w 463601"/>
                <a:gd name="connsiteY9" fmla="*/ 12804 h 614049"/>
                <a:gd name="connsiteX10" fmla="*/ 19059 w 463601"/>
                <a:gd name="connsiteY10" fmla="*/ 89004 h 614049"/>
                <a:gd name="connsiteX11" fmla="*/ 9 w 463601"/>
                <a:gd name="connsiteY11" fmla="*/ 203304 h 614049"/>
                <a:gd name="connsiteX12" fmla="*/ 19059 w 463601"/>
                <a:gd name="connsiteY12" fmla="*/ 336654 h 614049"/>
                <a:gd name="connsiteX13" fmla="*/ 31759 w 463601"/>
                <a:gd name="connsiteY13" fmla="*/ 470004 h 614049"/>
                <a:gd name="connsiteX14" fmla="*/ 38109 w 463601"/>
                <a:gd name="connsiteY14" fmla="*/ 542426 h 614049"/>
                <a:gd name="connsiteX15" fmla="*/ 12709 w 463601"/>
                <a:gd name="connsiteY15" fmla="*/ 610990 h 614049"/>
                <a:gd name="connsiteX0" fmla="*/ 237955 w 494119"/>
                <a:gd name="connsiteY0" fmla="*/ 614049 h 614049"/>
                <a:gd name="connsiteX1" fmla="*/ 218905 w 494119"/>
                <a:gd name="connsiteY1" fmla="*/ 429899 h 614049"/>
                <a:gd name="connsiteX2" fmla="*/ 260338 w 494119"/>
                <a:gd name="connsiteY2" fmla="*/ 317269 h 614049"/>
                <a:gd name="connsiteX3" fmla="*/ 340884 w 494119"/>
                <a:gd name="connsiteY3" fmla="*/ 270479 h 614049"/>
                <a:gd name="connsiteX4" fmla="*/ 487588 w 494119"/>
                <a:gd name="connsiteY4" fmla="*/ 210319 h 614049"/>
                <a:gd name="connsiteX5" fmla="*/ 463559 w 494119"/>
                <a:gd name="connsiteY5" fmla="*/ 120754 h 614049"/>
                <a:gd name="connsiteX6" fmla="*/ 419109 w 494119"/>
                <a:gd name="connsiteY6" fmla="*/ 50904 h 614049"/>
                <a:gd name="connsiteX7" fmla="*/ 349259 w 494119"/>
                <a:gd name="connsiteY7" fmla="*/ 12804 h 614049"/>
                <a:gd name="connsiteX8" fmla="*/ 228609 w 494119"/>
                <a:gd name="connsiteY8" fmla="*/ 104 h 614049"/>
                <a:gd name="connsiteX9" fmla="*/ 120659 w 494119"/>
                <a:gd name="connsiteY9" fmla="*/ 12804 h 614049"/>
                <a:gd name="connsiteX10" fmla="*/ 19059 w 494119"/>
                <a:gd name="connsiteY10" fmla="*/ 89004 h 614049"/>
                <a:gd name="connsiteX11" fmla="*/ 9 w 494119"/>
                <a:gd name="connsiteY11" fmla="*/ 203304 h 614049"/>
                <a:gd name="connsiteX12" fmla="*/ 19059 w 494119"/>
                <a:gd name="connsiteY12" fmla="*/ 336654 h 614049"/>
                <a:gd name="connsiteX13" fmla="*/ 31759 w 494119"/>
                <a:gd name="connsiteY13" fmla="*/ 470004 h 614049"/>
                <a:gd name="connsiteX14" fmla="*/ 38109 w 494119"/>
                <a:gd name="connsiteY14" fmla="*/ 542426 h 614049"/>
                <a:gd name="connsiteX15" fmla="*/ 12709 w 494119"/>
                <a:gd name="connsiteY15" fmla="*/ 610990 h 614049"/>
                <a:gd name="connsiteX0" fmla="*/ 237955 w 532747"/>
                <a:gd name="connsiteY0" fmla="*/ 614049 h 614049"/>
                <a:gd name="connsiteX1" fmla="*/ 218905 w 532747"/>
                <a:gd name="connsiteY1" fmla="*/ 429899 h 614049"/>
                <a:gd name="connsiteX2" fmla="*/ 260338 w 532747"/>
                <a:gd name="connsiteY2" fmla="*/ 317269 h 614049"/>
                <a:gd name="connsiteX3" fmla="*/ 340884 w 532747"/>
                <a:gd name="connsiteY3" fmla="*/ 270479 h 614049"/>
                <a:gd name="connsiteX4" fmla="*/ 487588 w 532747"/>
                <a:gd name="connsiteY4" fmla="*/ 210319 h 614049"/>
                <a:gd name="connsiteX5" fmla="*/ 529697 w 532747"/>
                <a:gd name="connsiteY5" fmla="*/ 110729 h 614049"/>
                <a:gd name="connsiteX6" fmla="*/ 419109 w 532747"/>
                <a:gd name="connsiteY6" fmla="*/ 50904 h 614049"/>
                <a:gd name="connsiteX7" fmla="*/ 349259 w 532747"/>
                <a:gd name="connsiteY7" fmla="*/ 12804 h 614049"/>
                <a:gd name="connsiteX8" fmla="*/ 228609 w 532747"/>
                <a:gd name="connsiteY8" fmla="*/ 104 h 614049"/>
                <a:gd name="connsiteX9" fmla="*/ 120659 w 532747"/>
                <a:gd name="connsiteY9" fmla="*/ 12804 h 614049"/>
                <a:gd name="connsiteX10" fmla="*/ 19059 w 532747"/>
                <a:gd name="connsiteY10" fmla="*/ 89004 h 614049"/>
                <a:gd name="connsiteX11" fmla="*/ 9 w 532747"/>
                <a:gd name="connsiteY11" fmla="*/ 203304 h 614049"/>
                <a:gd name="connsiteX12" fmla="*/ 19059 w 532747"/>
                <a:gd name="connsiteY12" fmla="*/ 336654 h 614049"/>
                <a:gd name="connsiteX13" fmla="*/ 31759 w 532747"/>
                <a:gd name="connsiteY13" fmla="*/ 470004 h 614049"/>
                <a:gd name="connsiteX14" fmla="*/ 38109 w 532747"/>
                <a:gd name="connsiteY14" fmla="*/ 542426 h 614049"/>
                <a:gd name="connsiteX15" fmla="*/ 12709 w 532747"/>
                <a:gd name="connsiteY15" fmla="*/ 610990 h 614049"/>
                <a:gd name="connsiteX0" fmla="*/ 237955 w 531572"/>
                <a:gd name="connsiteY0" fmla="*/ 614049 h 614049"/>
                <a:gd name="connsiteX1" fmla="*/ 218905 w 531572"/>
                <a:gd name="connsiteY1" fmla="*/ 429899 h 614049"/>
                <a:gd name="connsiteX2" fmla="*/ 260338 w 531572"/>
                <a:gd name="connsiteY2" fmla="*/ 317269 h 614049"/>
                <a:gd name="connsiteX3" fmla="*/ 340884 w 531572"/>
                <a:gd name="connsiteY3" fmla="*/ 270479 h 614049"/>
                <a:gd name="connsiteX4" fmla="*/ 487588 w 531572"/>
                <a:gd name="connsiteY4" fmla="*/ 210319 h 614049"/>
                <a:gd name="connsiteX5" fmla="*/ 529697 w 531572"/>
                <a:gd name="connsiteY5" fmla="*/ 110729 h 614049"/>
                <a:gd name="connsiteX6" fmla="*/ 439151 w 531572"/>
                <a:gd name="connsiteY6" fmla="*/ 30854 h 614049"/>
                <a:gd name="connsiteX7" fmla="*/ 349259 w 531572"/>
                <a:gd name="connsiteY7" fmla="*/ 12804 h 614049"/>
                <a:gd name="connsiteX8" fmla="*/ 228609 w 531572"/>
                <a:gd name="connsiteY8" fmla="*/ 104 h 614049"/>
                <a:gd name="connsiteX9" fmla="*/ 120659 w 531572"/>
                <a:gd name="connsiteY9" fmla="*/ 12804 h 614049"/>
                <a:gd name="connsiteX10" fmla="*/ 19059 w 531572"/>
                <a:gd name="connsiteY10" fmla="*/ 89004 h 614049"/>
                <a:gd name="connsiteX11" fmla="*/ 9 w 531572"/>
                <a:gd name="connsiteY11" fmla="*/ 203304 h 614049"/>
                <a:gd name="connsiteX12" fmla="*/ 19059 w 531572"/>
                <a:gd name="connsiteY12" fmla="*/ 336654 h 614049"/>
                <a:gd name="connsiteX13" fmla="*/ 31759 w 531572"/>
                <a:gd name="connsiteY13" fmla="*/ 470004 h 614049"/>
                <a:gd name="connsiteX14" fmla="*/ 38109 w 531572"/>
                <a:gd name="connsiteY14" fmla="*/ 542426 h 614049"/>
                <a:gd name="connsiteX15" fmla="*/ 12709 w 531572"/>
                <a:gd name="connsiteY15" fmla="*/ 610990 h 614049"/>
                <a:gd name="connsiteX0" fmla="*/ 237955 w 531572"/>
                <a:gd name="connsiteY0" fmla="*/ 615207 h 615207"/>
                <a:gd name="connsiteX1" fmla="*/ 218905 w 531572"/>
                <a:gd name="connsiteY1" fmla="*/ 431057 h 615207"/>
                <a:gd name="connsiteX2" fmla="*/ 260338 w 531572"/>
                <a:gd name="connsiteY2" fmla="*/ 318427 h 615207"/>
                <a:gd name="connsiteX3" fmla="*/ 340884 w 531572"/>
                <a:gd name="connsiteY3" fmla="*/ 271637 h 615207"/>
                <a:gd name="connsiteX4" fmla="*/ 487588 w 531572"/>
                <a:gd name="connsiteY4" fmla="*/ 211477 h 615207"/>
                <a:gd name="connsiteX5" fmla="*/ 529697 w 531572"/>
                <a:gd name="connsiteY5" fmla="*/ 111887 h 615207"/>
                <a:gd name="connsiteX6" fmla="*/ 439151 w 531572"/>
                <a:gd name="connsiteY6" fmla="*/ 32012 h 615207"/>
                <a:gd name="connsiteX7" fmla="*/ 339238 w 531572"/>
                <a:gd name="connsiteY7" fmla="*/ 3937 h 615207"/>
                <a:gd name="connsiteX8" fmla="*/ 228609 w 531572"/>
                <a:gd name="connsiteY8" fmla="*/ 1262 h 615207"/>
                <a:gd name="connsiteX9" fmla="*/ 120659 w 531572"/>
                <a:gd name="connsiteY9" fmla="*/ 13962 h 615207"/>
                <a:gd name="connsiteX10" fmla="*/ 19059 w 531572"/>
                <a:gd name="connsiteY10" fmla="*/ 90162 h 615207"/>
                <a:gd name="connsiteX11" fmla="*/ 9 w 531572"/>
                <a:gd name="connsiteY11" fmla="*/ 204462 h 615207"/>
                <a:gd name="connsiteX12" fmla="*/ 19059 w 531572"/>
                <a:gd name="connsiteY12" fmla="*/ 337812 h 615207"/>
                <a:gd name="connsiteX13" fmla="*/ 31759 w 531572"/>
                <a:gd name="connsiteY13" fmla="*/ 471162 h 615207"/>
                <a:gd name="connsiteX14" fmla="*/ 38109 w 531572"/>
                <a:gd name="connsiteY14" fmla="*/ 543584 h 615207"/>
                <a:gd name="connsiteX15" fmla="*/ 12709 w 531572"/>
                <a:gd name="connsiteY15" fmla="*/ 612148 h 615207"/>
                <a:gd name="connsiteX0" fmla="*/ 237955 w 531572"/>
                <a:gd name="connsiteY0" fmla="*/ 627237 h 627237"/>
                <a:gd name="connsiteX1" fmla="*/ 218905 w 531572"/>
                <a:gd name="connsiteY1" fmla="*/ 431057 h 627237"/>
                <a:gd name="connsiteX2" fmla="*/ 260338 w 531572"/>
                <a:gd name="connsiteY2" fmla="*/ 318427 h 627237"/>
                <a:gd name="connsiteX3" fmla="*/ 340884 w 531572"/>
                <a:gd name="connsiteY3" fmla="*/ 271637 h 627237"/>
                <a:gd name="connsiteX4" fmla="*/ 487588 w 531572"/>
                <a:gd name="connsiteY4" fmla="*/ 211477 h 627237"/>
                <a:gd name="connsiteX5" fmla="*/ 529697 w 531572"/>
                <a:gd name="connsiteY5" fmla="*/ 111887 h 627237"/>
                <a:gd name="connsiteX6" fmla="*/ 439151 w 531572"/>
                <a:gd name="connsiteY6" fmla="*/ 32012 h 627237"/>
                <a:gd name="connsiteX7" fmla="*/ 339238 w 531572"/>
                <a:gd name="connsiteY7" fmla="*/ 3937 h 627237"/>
                <a:gd name="connsiteX8" fmla="*/ 228609 w 531572"/>
                <a:gd name="connsiteY8" fmla="*/ 1262 h 627237"/>
                <a:gd name="connsiteX9" fmla="*/ 120659 w 531572"/>
                <a:gd name="connsiteY9" fmla="*/ 13962 h 627237"/>
                <a:gd name="connsiteX10" fmla="*/ 19059 w 531572"/>
                <a:gd name="connsiteY10" fmla="*/ 90162 h 627237"/>
                <a:gd name="connsiteX11" fmla="*/ 9 w 531572"/>
                <a:gd name="connsiteY11" fmla="*/ 204462 h 627237"/>
                <a:gd name="connsiteX12" fmla="*/ 19059 w 531572"/>
                <a:gd name="connsiteY12" fmla="*/ 337812 h 627237"/>
                <a:gd name="connsiteX13" fmla="*/ 31759 w 531572"/>
                <a:gd name="connsiteY13" fmla="*/ 471162 h 627237"/>
                <a:gd name="connsiteX14" fmla="*/ 38109 w 531572"/>
                <a:gd name="connsiteY14" fmla="*/ 543584 h 627237"/>
                <a:gd name="connsiteX15" fmla="*/ 12709 w 531572"/>
                <a:gd name="connsiteY15" fmla="*/ 612148 h 627237"/>
                <a:gd name="connsiteX0" fmla="*/ 237955 w 531572"/>
                <a:gd name="connsiteY0" fmla="*/ 627237 h 627237"/>
                <a:gd name="connsiteX1" fmla="*/ 218905 w 531572"/>
                <a:gd name="connsiteY1" fmla="*/ 431057 h 627237"/>
                <a:gd name="connsiteX2" fmla="*/ 260338 w 531572"/>
                <a:gd name="connsiteY2" fmla="*/ 318427 h 627237"/>
                <a:gd name="connsiteX3" fmla="*/ 340884 w 531572"/>
                <a:gd name="connsiteY3" fmla="*/ 271637 h 627237"/>
                <a:gd name="connsiteX4" fmla="*/ 487588 w 531572"/>
                <a:gd name="connsiteY4" fmla="*/ 211477 h 627237"/>
                <a:gd name="connsiteX5" fmla="*/ 529697 w 531572"/>
                <a:gd name="connsiteY5" fmla="*/ 111887 h 627237"/>
                <a:gd name="connsiteX6" fmla="*/ 439151 w 531572"/>
                <a:gd name="connsiteY6" fmla="*/ 32012 h 627237"/>
                <a:gd name="connsiteX7" fmla="*/ 339238 w 531572"/>
                <a:gd name="connsiteY7" fmla="*/ 3937 h 627237"/>
                <a:gd name="connsiteX8" fmla="*/ 228609 w 531572"/>
                <a:gd name="connsiteY8" fmla="*/ 1262 h 627237"/>
                <a:gd name="connsiteX9" fmla="*/ 120659 w 531572"/>
                <a:gd name="connsiteY9" fmla="*/ 13962 h 627237"/>
                <a:gd name="connsiteX10" fmla="*/ 19059 w 531572"/>
                <a:gd name="connsiteY10" fmla="*/ 90162 h 627237"/>
                <a:gd name="connsiteX11" fmla="*/ 9 w 531572"/>
                <a:gd name="connsiteY11" fmla="*/ 204462 h 627237"/>
                <a:gd name="connsiteX12" fmla="*/ 19059 w 531572"/>
                <a:gd name="connsiteY12" fmla="*/ 337812 h 627237"/>
                <a:gd name="connsiteX13" fmla="*/ 31759 w 531572"/>
                <a:gd name="connsiteY13" fmla="*/ 471162 h 627237"/>
                <a:gd name="connsiteX14" fmla="*/ 38109 w 531572"/>
                <a:gd name="connsiteY14" fmla="*/ 543584 h 627237"/>
                <a:gd name="connsiteX15" fmla="*/ 16717 w 531572"/>
                <a:gd name="connsiteY15" fmla="*/ 626183 h 627237"/>
                <a:gd name="connsiteX0" fmla="*/ 237955 w 533613"/>
                <a:gd name="connsiteY0" fmla="*/ 627237 h 627237"/>
                <a:gd name="connsiteX1" fmla="*/ 218905 w 533613"/>
                <a:gd name="connsiteY1" fmla="*/ 431057 h 627237"/>
                <a:gd name="connsiteX2" fmla="*/ 260338 w 533613"/>
                <a:gd name="connsiteY2" fmla="*/ 318427 h 627237"/>
                <a:gd name="connsiteX3" fmla="*/ 340884 w 533613"/>
                <a:gd name="connsiteY3" fmla="*/ 271637 h 627237"/>
                <a:gd name="connsiteX4" fmla="*/ 487588 w 533613"/>
                <a:gd name="connsiteY4" fmla="*/ 211477 h 627237"/>
                <a:gd name="connsiteX5" fmla="*/ 514298 w 533613"/>
                <a:gd name="connsiteY5" fmla="*/ 207675 h 627237"/>
                <a:gd name="connsiteX6" fmla="*/ 529697 w 533613"/>
                <a:gd name="connsiteY6" fmla="*/ 111887 h 627237"/>
                <a:gd name="connsiteX7" fmla="*/ 439151 w 533613"/>
                <a:gd name="connsiteY7" fmla="*/ 32012 h 627237"/>
                <a:gd name="connsiteX8" fmla="*/ 339238 w 533613"/>
                <a:gd name="connsiteY8" fmla="*/ 3937 h 627237"/>
                <a:gd name="connsiteX9" fmla="*/ 228609 w 533613"/>
                <a:gd name="connsiteY9" fmla="*/ 1262 h 627237"/>
                <a:gd name="connsiteX10" fmla="*/ 120659 w 533613"/>
                <a:gd name="connsiteY10" fmla="*/ 13962 h 627237"/>
                <a:gd name="connsiteX11" fmla="*/ 19059 w 533613"/>
                <a:gd name="connsiteY11" fmla="*/ 90162 h 627237"/>
                <a:gd name="connsiteX12" fmla="*/ 9 w 533613"/>
                <a:gd name="connsiteY12" fmla="*/ 204462 h 627237"/>
                <a:gd name="connsiteX13" fmla="*/ 19059 w 533613"/>
                <a:gd name="connsiteY13" fmla="*/ 337812 h 627237"/>
                <a:gd name="connsiteX14" fmla="*/ 31759 w 533613"/>
                <a:gd name="connsiteY14" fmla="*/ 471162 h 627237"/>
                <a:gd name="connsiteX15" fmla="*/ 38109 w 533613"/>
                <a:gd name="connsiteY15" fmla="*/ 543584 h 627237"/>
                <a:gd name="connsiteX16" fmla="*/ 16717 w 533613"/>
                <a:gd name="connsiteY16" fmla="*/ 626183 h 627237"/>
                <a:gd name="connsiteX0" fmla="*/ 237955 w 561731"/>
                <a:gd name="connsiteY0" fmla="*/ 627237 h 627237"/>
                <a:gd name="connsiteX1" fmla="*/ 218905 w 561731"/>
                <a:gd name="connsiteY1" fmla="*/ 431057 h 627237"/>
                <a:gd name="connsiteX2" fmla="*/ 260338 w 561731"/>
                <a:gd name="connsiteY2" fmla="*/ 318427 h 627237"/>
                <a:gd name="connsiteX3" fmla="*/ 340884 w 561731"/>
                <a:gd name="connsiteY3" fmla="*/ 271637 h 627237"/>
                <a:gd name="connsiteX4" fmla="*/ 487588 w 561731"/>
                <a:gd name="connsiteY4" fmla="*/ 211477 h 627237"/>
                <a:gd name="connsiteX5" fmla="*/ 514298 w 561731"/>
                <a:gd name="connsiteY5" fmla="*/ 207675 h 627237"/>
                <a:gd name="connsiteX6" fmla="*/ 559760 w 561731"/>
                <a:gd name="connsiteY6" fmla="*/ 109882 h 627237"/>
                <a:gd name="connsiteX7" fmla="*/ 439151 w 561731"/>
                <a:gd name="connsiteY7" fmla="*/ 32012 h 627237"/>
                <a:gd name="connsiteX8" fmla="*/ 339238 w 561731"/>
                <a:gd name="connsiteY8" fmla="*/ 3937 h 627237"/>
                <a:gd name="connsiteX9" fmla="*/ 228609 w 561731"/>
                <a:gd name="connsiteY9" fmla="*/ 1262 h 627237"/>
                <a:gd name="connsiteX10" fmla="*/ 120659 w 561731"/>
                <a:gd name="connsiteY10" fmla="*/ 13962 h 627237"/>
                <a:gd name="connsiteX11" fmla="*/ 19059 w 561731"/>
                <a:gd name="connsiteY11" fmla="*/ 90162 h 627237"/>
                <a:gd name="connsiteX12" fmla="*/ 9 w 561731"/>
                <a:gd name="connsiteY12" fmla="*/ 204462 h 627237"/>
                <a:gd name="connsiteX13" fmla="*/ 19059 w 561731"/>
                <a:gd name="connsiteY13" fmla="*/ 337812 h 627237"/>
                <a:gd name="connsiteX14" fmla="*/ 31759 w 561731"/>
                <a:gd name="connsiteY14" fmla="*/ 471162 h 627237"/>
                <a:gd name="connsiteX15" fmla="*/ 38109 w 561731"/>
                <a:gd name="connsiteY15" fmla="*/ 543584 h 627237"/>
                <a:gd name="connsiteX16" fmla="*/ 16717 w 561731"/>
                <a:gd name="connsiteY16" fmla="*/ 626183 h 627237"/>
                <a:gd name="connsiteX0" fmla="*/ 237955 w 561731"/>
                <a:gd name="connsiteY0" fmla="*/ 627237 h 627237"/>
                <a:gd name="connsiteX1" fmla="*/ 218905 w 561731"/>
                <a:gd name="connsiteY1" fmla="*/ 431057 h 627237"/>
                <a:gd name="connsiteX2" fmla="*/ 260338 w 561731"/>
                <a:gd name="connsiteY2" fmla="*/ 318427 h 627237"/>
                <a:gd name="connsiteX3" fmla="*/ 340884 w 561731"/>
                <a:gd name="connsiteY3" fmla="*/ 271637 h 627237"/>
                <a:gd name="connsiteX4" fmla="*/ 451513 w 561731"/>
                <a:gd name="connsiteY4" fmla="*/ 225512 h 627237"/>
                <a:gd name="connsiteX5" fmla="*/ 514298 w 561731"/>
                <a:gd name="connsiteY5" fmla="*/ 207675 h 627237"/>
                <a:gd name="connsiteX6" fmla="*/ 559760 w 561731"/>
                <a:gd name="connsiteY6" fmla="*/ 109882 h 627237"/>
                <a:gd name="connsiteX7" fmla="*/ 439151 w 561731"/>
                <a:gd name="connsiteY7" fmla="*/ 32012 h 627237"/>
                <a:gd name="connsiteX8" fmla="*/ 339238 w 561731"/>
                <a:gd name="connsiteY8" fmla="*/ 3937 h 627237"/>
                <a:gd name="connsiteX9" fmla="*/ 228609 w 561731"/>
                <a:gd name="connsiteY9" fmla="*/ 1262 h 627237"/>
                <a:gd name="connsiteX10" fmla="*/ 120659 w 561731"/>
                <a:gd name="connsiteY10" fmla="*/ 13962 h 627237"/>
                <a:gd name="connsiteX11" fmla="*/ 19059 w 561731"/>
                <a:gd name="connsiteY11" fmla="*/ 90162 h 627237"/>
                <a:gd name="connsiteX12" fmla="*/ 9 w 561731"/>
                <a:gd name="connsiteY12" fmla="*/ 204462 h 627237"/>
                <a:gd name="connsiteX13" fmla="*/ 19059 w 561731"/>
                <a:gd name="connsiteY13" fmla="*/ 337812 h 627237"/>
                <a:gd name="connsiteX14" fmla="*/ 31759 w 561731"/>
                <a:gd name="connsiteY14" fmla="*/ 471162 h 627237"/>
                <a:gd name="connsiteX15" fmla="*/ 38109 w 561731"/>
                <a:gd name="connsiteY15" fmla="*/ 543584 h 627237"/>
                <a:gd name="connsiteX16" fmla="*/ 16717 w 561731"/>
                <a:gd name="connsiteY16" fmla="*/ 626183 h 627237"/>
                <a:gd name="connsiteX0" fmla="*/ 237955 w 569154"/>
                <a:gd name="connsiteY0" fmla="*/ 627237 h 627237"/>
                <a:gd name="connsiteX1" fmla="*/ 218905 w 569154"/>
                <a:gd name="connsiteY1" fmla="*/ 431057 h 627237"/>
                <a:gd name="connsiteX2" fmla="*/ 260338 w 569154"/>
                <a:gd name="connsiteY2" fmla="*/ 318427 h 627237"/>
                <a:gd name="connsiteX3" fmla="*/ 340884 w 569154"/>
                <a:gd name="connsiteY3" fmla="*/ 271637 h 627237"/>
                <a:gd name="connsiteX4" fmla="*/ 451513 w 569154"/>
                <a:gd name="connsiteY4" fmla="*/ 225512 h 627237"/>
                <a:gd name="connsiteX5" fmla="*/ 556385 w 569154"/>
                <a:gd name="connsiteY5" fmla="*/ 191635 h 627237"/>
                <a:gd name="connsiteX6" fmla="*/ 559760 w 569154"/>
                <a:gd name="connsiteY6" fmla="*/ 109882 h 627237"/>
                <a:gd name="connsiteX7" fmla="*/ 439151 w 569154"/>
                <a:gd name="connsiteY7" fmla="*/ 32012 h 627237"/>
                <a:gd name="connsiteX8" fmla="*/ 339238 w 569154"/>
                <a:gd name="connsiteY8" fmla="*/ 3937 h 627237"/>
                <a:gd name="connsiteX9" fmla="*/ 228609 w 569154"/>
                <a:gd name="connsiteY9" fmla="*/ 1262 h 627237"/>
                <a:gd name="connsiteX10" fmla="*/ 120659 w 569154"/>
                <a:gd name="connsiteY10" fmla="*/ 13962 h 627237"/>
                <a:gd name="connsiteX11" fmla="*/ 19059 w 569154"/>
                <a:gd name="connsiteY11" fmla="*/ 90162 h 627237"/>
                <a:gd name="connsiteX12" fmla="*/ 9 w 569154"/>
                <a:gd name="connsiteY12" fmla="*/ 204462 h 627237"/>
                <a:gd name="connsiteX13" fmla="*/ 19059 w 569154"/>
                <a:gd name="connsiteY13" fmla="*/ 337812 h 627237"/>
                <a:gd name="connsiteX14" fmla="*/ 31759 w 569154"/>
                <a:gd name="connsiteY14" fmla="*/ 471162 h 627237"/>
                <a:gd name="connsiteX15" fmla="*/ 38109 w 569154"/>
                <a:gd name="connsiteY15" fmla="*/ 543584 h 627237"/>
                <a:gd name="connsiteX16" fmla="*/ 16717 w 569154"/>
                <a:gd name="connsiteY16" fmla="*/ 626183 h 627237"/>
                <a:gd name="connsiteX0" fmla="*/ 237955 w 574687"/>
                <a:gd name="connsiteY0" fmla="*/ 627237 h 627237"/>
                <a:gd name="connsiteX1" fmla="*/ 218905 w 574687"/>
                <a:gd name="connsiteY1" fmla="*/ 431057 h 627237"/>
                <a:gd name="connsiteX2" fmla="*/ 260338 w 574687"/>
                <a:gd name="connsiteY2" fmla="*/ 318427 h 627237"/>
                <a:gd name="connsiteX3" fmla="*/ 340884 w 574687"/>
                <a:gd name="connsiteY3" fmla="*/ 271637 h 627237"/>
                <a:gd name="connsiteX4" fmla="*/ 451513 w 574687"/>
                <a:gd name="connsiteY4" fmla="*/ 225512 h 627237"/>
                <a:gd name="connsiteX5" fmla="*/ 556385 w 574687"/>
                <a:gd name="connsiteY5" fmla="*/ 191635 h 627237"/>
                <a:gd name="connsiteX6" fmla="*/ 572419 w 574687"/>
                <a:gd name="connsiteY6" fmla="*/ 101409 h 627237"/>
                <a:gd name="connsiteX7" fmla="*/ 559760 w 574687"/>
                <a:gd name="connsiteY7" fmla="*/ 109882 h 627237"/>
                <a:gd name="connsiteX8" fmla="*/ 439151 w 574687"/>
                <a:gd name="connsiteY8" fmla="*/ 32012 h 627237"/>
                <a:gd name="connsiteX9" fmla="*/ 339238 w 574687"/>
                <a:gd name="connsiteY9" fmla="*/ 3937 h 627237"/>
                <a:gd name="connsiteX10" fmla="*/ 228609 w 574687"/>
                <a:gd name="connsiteY10" fmla="*/ 1262 h 627237"/>
                <a:gd name="connsiteX11" fmla="*/ 120659 w 574687"/>
                <a:gd name="connsiteY11" fmla="*/ 13962 h 627237"/>
                <a:gd name="connsiteX12" fmla="*/ 19059 w 574687"/>
                <a:gd name="connsiteY12" fmla="*/ 90162 h 627237"/>
                <a:gd name="connsiteX13" fmla="*/ 9 w 574687"/>
                <a:gd name="connsiteY13" fmla="*/ 204462 h 627237"/>
                <a:gd name="connsiteX14" fmla="*/ 19059 w 574687"/>
                <a:gd name="connsiteY14" fmla="*/ 337812 h 627237"/>
                <a:gd name="connsiteX15" fmla="*/ 31759 w 574687"/>
                <a:gd name="connsiteY15" fmla="*/ 471162 h 627237"/>
                <a:gd name="connsiteX16" fmla="*/ 38109 w 574687"/>
                <a:gd name="connsiteY16" fmla="*/ 543584 h 627237"/>
                <a:gd name="connsiteX17" fmla="*/ 16717 w 574687"/>
                <a:gd name="connsiteY17" fmla="*/ 626183 h 627237"/>
                <a:gd name="connsiteX0" fmla="*/ 237955 w 598490"/>
                <a:gd name="connsiteY0" fmla="*/ 627237 h 627237"/>
                <a:gd name="connsiteX1" fmla="*/ 218905 w 598490"/>
                <a:gd name="connsiteY1" fmla="*/ 431057 h 627237"/>
                <a:gd name="connsiteX2" fmla="*/ 260338 w 598490"/>
                <a:gd name="connsiteY2" fmla="*/ 318427 h 627237"/>
                <a:gd name="connsiteX3" fmla="*/ 340884 w 598490"/>
                <a:gd name="connsiteY3" fmla="*/ 271637 h 627237"/>
                <a:gd name="connsiteX4" fmla="*/ 451513 w 598490"/>
                <a:gd name="connsiteY4" fmla="*/ 225512 h 627237"/>
                <a:gd name="connsiteX5" fmla="*/ 556385 w 598490"/>
                <a:gd name="connsiteY5" fmla="*/ 191635 h 627237"/>
                <a:gd name="connsiteX6" fmla="*/ 598473 w 598490"/>
                <a:gd name="connsiteY6" fmla="*/ 141509 h 627237"/>
                <a:gd name="connsiteX7" fmla="*/ 559760 w 598490"/>
                <a:gd name="connsiteY7" fmla="*/ 109882 h 627237"/>
                <a:gd name="connsiteX8" fmla="*/ 439151 w 598490"/>
                <a:gd name="connsiteY8" fmla="*/ 32012 h 627237"/>
                <a:gd name="connsiteX9" fmla="*/ 339238 w 598490"/>
                <a:gd name="connsiteY9" fmla="*/ 3937 h 627237"/>
                <a:gd name="connsiteX10" fmla="*/ 228609 w 598490"/>
                <a:gd name="connsiteY10" fmla="*/ 1262 h 627237"/>
                <a:gd name="connsiteX11" fmla="*/ 120659 w 598490"/>
                <a:gd name="connsiteY11" fmla="*/ 13962 h 627237"/>
                <a:gd name="connsiteX12" fmla="*/ 19059 w 598490"/>
                <a:gd name="connsiteY12" fmla="*/ 90162 h 627237"/>
                <a:gd name="connsiteX13" fmla="*/ 9 w 598490"/>
                <a:gd name="connsiteY13" fmla="*/ 204462 h 627237"/>
                <a:gd name="connsiteX14" fmla="*/ 19059 w 598490"/>
                <a:gd name="connsiteY14" fmla="*/ 337812 h 627237"/>
                <a:gd name="connsiteX15" fmla="*/ 31759 w 598490"/>
                <a:gd name="connsiteY15" fmla="*/ 471162 h 627237"/>
                <a:gd name="connsiteX16" fmla="*/ 38109 w 598490"/>
                <a:gd name="connsiteY16" fmla="*/ 543584 h 627237"/>
                <a:gd name="connsiteX17" fmla="*/ 16717 w 598490"/>
                <a:gd name="connsiteY17" fmla="*/ 626183 h 627237"/>
                <a:gd name="connsiteX0" fmla="*/ 237955 w 598486"/>
                <a:gd name="connsiteY0" fmla="*/ 627237 h 627237"/>
                <a:gd name="connsiteX1" fmla="*/ 218905 w 598486"/>
                <a:gd name="connsiteY1" fmla="*/ 431057 h 627237"/>
                <a:gd name="connsiteX2" fmla="*/ 260338 w 598486"/>
                <a:gd name="connsiteY2" fmla="*/ 318427 h 627237"/>
                <a:gd name="connsiteX3" fmla="*/ 340884 w 598486"/>
                <a:gd name="connsiteY3" fmla="*/ 271637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37955 w 598486"/>
                <a:gd name="connsiteY0" fmla="*/ 627237 h 627237"/>
                <a:gd name="connsiteX1" fmla="*/ 218905 w 598486"/>
                <a:gd name="connsiteY1" fmla="*/ 461132 h 627237"/>
                <a:gd name="connsiteX2" fmla="*/ 260338 w 598486"/>
                <a:gd name="connsiteY2" fmla="*/ 318427 h 627237"/>
                <a:gd name="connsiteX3" fmla="*/ 340884 w 598486"/>
                <a:gd name="connsiteY3" fmla="*/ 271637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37955 w 598486"/>
                <a:gd name="connsiteY0" fmla="*/ 627237 h 627237"/>
                <a:gd name="connsiteX1" fmla="*/ 218905 w 598486"/>
                <a:gd name="connsiteY1" fmla="*/ 461132 h 627237"/>
                <a:gd name="connsiteX2" fmla="*/ 268355 w 598486"/>
                <a:gd name="connsiteY2" fmla="*/ 320432 h 627237"/>
                <a:gd name="connsiteX3" fmla="*/ 340884 w 598486"/>
                <a:gd name="connsiteY3" fmla="*/ 271637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37955 w 598486"/>
                <a:gd name="connsiteY0" fmla="*/ 627237 h 627237"/>
                <a:gd name="connsiteX1" fmla="*/ 218905 w 598486"/>
                <a:gd name="connsiteY1" fmla="*/ 461132 h 627237"/>
                <a:gd name="connsiteX2" fmla="*/ 268355 w 598486"/>
                <a:gd name="connsiteY2" fmla="*/ 320432 h 627237"/>
                <a:gd name="connsiteX3" fmla="*/ 356918 w 598486"/>
                <a:gd name="connsiteY3" fmla="*/ 265622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37955 w 598486"/>
                <a:gd name="connsiteY0" fmla="*/ 627237 h 627237"/>
                <a:gd name="connsiteX1" fmla="*/ 218905 w 598486"/>
                <a:gd name="connsiteY1" fmla="*/ 461132 h 627237"/>
                <a:gd name="connsiteX2" fmla="*/ 288397 w 598486"/>
                <a:gd name="connsiteY2" fmla="*/ 322437 h 627237"/>
                <a:gd name="connsiteX3" fmla="*/ 356918 w 598486"/>
                <a:gd name="connsiteY3" fmla="*/ 265622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37955 w 598486"/>
                <a:gd name="connsiteY0" fmla="*/ 627237 h 627237"/>
                <a:gd name="connsiteX1" fmla="*/ 236943 w 598486"/>
                <a:gd name="connsiteY1" fmla="*/ 463137 h 627237"/>
                <a:gd name="connsiteX2" fmla="*/ 288397 w 598486"/>
                <a:gd name="connsiteY2" fmla="*/ 322437 h 627237"/>
                <a:gd name="connsiteX3" fmla="*/ 356918 w 598486"/>
                <a:gd name="connsiteY3" fmla="*/ 265622 h 627237"/>
                <a:gd name="connsiteX4" fmla="*/ 451513 w 598486"/>
                <a:gd name="connsiteY4" fmla="*/ 225512 h 627237"/>
                <a:gd name="connsiteX5" fmla="*/ 556385 w 598486"/>
                <a:gd name="connsiteY5" fmla="*/ 191635 h 627237"/>
                <a:gd name="connsiteX6" fmla="*/ 598473 w 598486"/>
                <a:gd name="connsiteY6" fmla="*/ 141509 h 627237"/>
                <a:gd name="connsiteX7" fmla="*/ 555752 w 598486"/>
                <a:gd name="connsiteY7" fmla="*/ 71787 h 627237"/>
                <a:gd name="connsiteX8" fmla="*/ 439151 w 598486"/>
                <a:gd name="connsiteY8" fmla="*/ 32012 h 627237"/>
                <a:gd name="connsiteX9" fmla="*/ 339238 w 598486"/>
                <a:gd name="connsiteY9" fmla="*/ 3937 h 627237"/>
                <a:gd name="connsiteX10" fmla="*/ 228609 w 598486"/>
                <a:gd name="connsiteY10" fmla="*/ 1262 h 627237"/>
                <a:gd name="connsiteX11" fmla="*/ 120659 w 598486"/>
                <a:gd name="connsiteY11" fmla="*/ 13962 h 627237"/>
                <a:gd name="connsiteX12" fmla="*/ 19059 w 598486"/>
                <a:gd name="connsiteY12" fmla="*/ 90162 h 627237"/>
                <a:gd name="connsiteX13" fmla="*/ 9 w 598486"/>
                <a:gd name="connsiteY13" fmla="*/ 204462 h 627237"/>
                <a:gd name="connsiteX14" fmla="*/ 19059 w 598486"/>
                <a:gd name="connsiteY14" fmla="*/ 337812 h 627237"/>
                <a:gd name="connsiteX15" fmla="*/ 31759 w 598486"/>
                <a:gd name="connsiteY15" fmla="*/ 471162 h 627237"/>
                <a:gd name="connsiteX16" fmla="*/ 38109 w 598486"/>
                <a:gd name="connsiteY16" fmla="*/ 543584 h 627237"/>
                <a:gd name="connsiteX17" fmla="*/ 16717 w 598486"/>
                <a:gd name="connsiteY17" fmla="*/ 626183 h 627237"/>
                <a:gd name="connsiteX0" fmla="*/ 260001 w 598486"/>
                <a:gd name="connsiteY0" fmla="*/ 625232 h 626183"/>
                <a:gd name="connsiteX1" fmla="*/ 236943 w 598486"/>
                <a:gd name="connsiteY1" fmla="*/ 463137 h 626183"/>
                <a:gd name="connsiteX2" fmla="*/ 288397 w 598486"/>
                <a:gd name="connsiteY2" fmla="*/ 322437 h 626183"/>
                <a:gd name="connsiteX3" fmla="*/ 356918 w 598486"/>
                <a:gd name="connsiteY3" fmla="*/ 265622 h 626183"/>
                <a:gd name="connsiteX4" fmla="*/ 451513 w 598486"/>
                <a:gd name="connsiteY4" fmla="*/ 225512 h 626183"/>
                <a:gd name="connsiteX5" fmla="*/ 556385 w 598486"/>
                <a:gd name="connsiteY5" fmla="*/ 191635 h 626183"/>
                <a:gd name="connsiteX6" fmla="*/ 598473 w 598486"/>
                <a:gd name="connsiteY6" fmla="*/ 141509 h 626183"/>
                <a:gd name="connsiteX7" fmla="*/ 555752 w 598486"/>
                <a:gd name="connsiteY7" fmla="*/ 71787 h 626183"/>
                <a:gd name="connsiteX8" fmla="*/ 439151 w 598486"/>
                <a:gd name="connsiteY8" fmla="*/ 32012 h 626183"/>
                <a:gd name="connsiteX9" fmla="*/ 339238 w 598486"/>
                <a:gd name="connsiteY9" fmla="*/ 3937 h 626183"/>
                <a:gd name="connsiteX10" fmla="*/ 228609 w 598486"/>
                <a:gd name="connsiteY10" fmla="*/ 1262 h 626183"/>
                <a:gd name="connsiteX11" fmla="*/ 120659 w 598486"/>
                <a:gd name="connsiteY11" fmla="*/ 13962 h 626183"/>
                <a:gd name="connsiteX12" fmla="*/ 19059 w 598486"/>
                <a:gd name="connsiteY12" fmla="*/ 90162 h 626183"/>
                <a:gd name="connsiteX13" fmla="*/ 9 w 598486"/>
                <a:gd name="connsiteY13" fmla="*/ 204462 h 626183"/>
                <a:gd name="connsiteX14" fmla="*/ 19059 w 598486"/>
                <a:gd name="connsiteY14" fmla="*/ 337812 h 626183"/>
                <a:gd name="connsiteX15" fmla="*/ 31759 w 598486"/>
                <a:gd name="connsiteY15" fmla="*/ 471162 h 626183"/>
                <a:gd name="connsiteX16" fmla="*/ 38109 w 598486"/>
                <a:gd name="connsiteY16" fmla="*/ 543584 h 626183"/>
                <a:gd name="connsiteX17" fmla="*/ 16717 w 598486"/>
                <a:gd name="connsiteY17" fmla="*/ 626183 h 626183"/>
                <a:gd name="connsiteX0" fmla="*/ 260001 w 598486"/>
                <a:gd name="connsiteY0" fmla="*/ 625232 h 626183"/>
                <a:gd name="connsiteX1" fmla="*/ 236943 w 598486"/>
                <a:gd name="connsiteY1" fmla="*/ 463137 h 626183"/>
                <a:gd name="connsiteX2" fmla="*/ 288397 w 598486"/>
                <a:gd name="connsiteY2" fmla="*/ 322437 h 626183"/>
                <a:gd name="connsiteX3" fmla="*/ 356918 w 598486"/>
                <a:gd name="connsiteY3" fmla="*/ 265622 h 626183"/>
                <a:gd name="connsiteX4" fmla="*/ 451513 w 598486"/>
                <a:gd name="connsiteY4" fmla="*/ 225512 h 626183"/>
                <a:gd name="connsiteX5" fmla="*/ 556385 w 598486"/>
                <a:gd name="connsiteY5" fmla="*/ 191635 h 626183"/>
                <a:gd name="connsiteX6" fmla="*/ 598473 w 598486"/>
                <a:gd name="connsiteY6" fmla="*/ 141509 h 626183"/>
                <a:gd name="connsiteX7" fmla="*/ 555752 w 598486"/>
                <a:gd name="connsiteY7" fmla="*/ 71787 h 626183"/>
                <a:gd name="connsiteX8" fmla="*/ 439151 w 598486"/>
                <a:gd name="connsiteY8" fmla="*/ 32012 h 626183"/>
                <a:gd name="connsiteX9" fmla="*/ 339238 w 598486"/>
                <a:gd name="connsiteY9" fmla="*/ 3937 h 626183"/>
                <a:gd name="connsiteX10" fmla="*/ 228609 w 598486"/>
                <a:gd name="connsiteY10" fmla="*/ 1262 h 626183"/>
                <a:gd name="connsiteX11" fmla="*/ 120659 w 598486"/>
                <a:gd name="connsiteY11" fmla="*/ 13962 h 626183"/>
                <a:gd name="connsiteX12" fmla="*/ 19059 w 598486"/>
                <a:gd name="connsiteY12" fmla="*/ 90162 h 626183"/>
                <a:gd name="connsiteX13" fmla="*/ 9 w 598486"/>
                <a:gd name="connsiteY13" fmla="*/ 204462 h 626183"/>
                <a:gd name="connsiteX14" fmla="*/ 19059 w 598486"/>
                <a:gd name="connsiteY14" fmla="*/ 337812 h 626183"/>
                <a:gd name="connsiteX15" fmla="*/ 31759 w 598486"/>
                <a:gd name="connsiteY15" fmla="*/ 471162 h 626183"/>
                <a:gd name="connsiteX16" fmla="*/ 38109 w 598486"/>
                <a:gd name="connsiteY16" fmla="*/ 543584 h 626183"/>
                <a:gd name="connsiteX17" fmla="*/ 16717 w 598486"/>
                <a:gd name="connsiteY17" fmla="*/ 626183 h 626183"/>
                <a:gd name="connsiteX0" fmla="*/ 260001 w 598486"/>
                <a:gd name="connsiteY0" fmla="*/ 625232 h 626183"/>
                <a:gd name="connsiteX1" fmla="*/ 236943 w 598486"/>
                <a:gd name="connsiteY1" fmla="*/ 463137 h 626183"/>
                <a:gd name="connsiteX2" fmla="*/ 288397 w 598486"/>
                <a:gd name="connsiteY2" fmla="*/ 322437 h 626183"/>
                <a:gd name="connsiteX3" fmla="*/ 356918 w 598486"/>
                <a:gd name="connsiteY3" fmla="*/ 265622 h 626183"/>
                <a:gd name="connsiteX4" fmla="*/ 451513 w 598486"/>
                <a:gd name="connsiteY4" fmla="*/ 225512 h 626183"/>
                <a:gd name="connsiteX5" fmla="*/ 560393 w 598486"/>
                <a:gd name="connsiteY5" fmla="*/ 185620 h 626183"/>
                <a:gd name="connsiteX6" fmla="*/ 598473 w 598486"/>
                <a:gd name="connsiteY6" fmla="*/ 141509 h 626183"/>
                <a:gd name="connsiteX7" fmla="*/ 555752 w 598486"/>
                <a:gd name="connsiteY7" fmla="*/ 71787 h 626183"/>
                <a:gd name="connsiteX8" fmla="*/ 439151 w 598486"/>
                <a:gd name="connsiteY8" fmla="*/ 32012 h 626183"/>
                <a:gd name="connsiteX9" fmla="*/ 339238 w 598486"/>
                <a:gd name="connsiteY9" fmla="*/ 3937 h 626183"/>
                <a:gd name="connsiteX10" fmla="*/ 228609 w 598486"/>
                <a:gd name="connsiteY10" fmla="*/ 1262 h 626183"/>
                <a:gd name="connsiteX11" fmla="*/ 120659 w 598486"/>
                <a:gd name="connsiteY11" fmla="*/ 13962 h 626183"/>
                <a:gd name="connsiteX12" fmla="*/ 19059 w 598486"/>
                <a:gd name="connsiteY12" fmla="*/ 90162 h 626183"/>
                <a:gd name="connsiteX13" fmla="*/ 9 w 598486"/>
                <a:gd name="connsiteY13" fmla="*/ 204462 h 626183"/>
                <a:gd name="connsiteX14" fmla="*/ 19059 w 598486"/>
                <a:gd name="connsiteY14" fmla="*/ 337812 h 626183"/>
                <a:gd name="connsiteX15" fmla="*/ 31759 w 598486"/>
                <a:gd name="connsiteY15" fmla="*/ 471162 h 626183"/>
                <a:gd name="connsiteX16" fmla="*/ 38109 w 598486"/>
                <a:gd name="connsiteY16" fmla="*/ 543584 h 626183"/>
                <a:gd name="connsiteX17" fmla="*/ 16717 w 598486"/>
                <a:gd name="connsiteY17" fmla="*/ 626183 h 626183"/>
                <a:gd name="connsiteX0" fmla="*/ 260001 w 612510"/>
                <a:gd name="connsiteY0" fmla="*/ 625232 h 626183"/>
                <a:gd name="connsiteX1" fmla="*/ 236943 w 612510"/>
                <a:gd name="connsiteY1" fmla="*/ 463137 h 626183"/>
                <a:gd name="connsiteX2" fmla="*/ 288397 w 612510"/>
                <a:gd name="connsiteY2" fmla="*/ 322437 h 626183"/>
                <a:gd name="connsiteX3" fmla="*/ 356918 w 612510"/>
                <a:gd name="connsiteY3" fmla="*/ 265622 h 626183"/>
                <a:gd name="connsiteX4" fmla="*/ 451513 w 612510"/>
                <a:gd name="connsiteY4" fmla="*/ 225512 h 626183"/>
                <a:gd name="connsiteX5" fmla="*/ 560393 w 612510"/>
                <a:gd name="connsiteY5" fmla="*/ 185620 h 626183"/>
                <a:gd name="connsiteX6" fmla="*/ 612502 w 612510"/>
                <a:gd name="connsiteY6" fmla="*/ 131484 h 626183"/>
                <a:gd name="connsiteX7" fmla="*/ 555752 w 612510"/>
                <a:gd name="connsiteY7" fmla="*/ 71787 h 626183"/>
                <a:gd name="connsiteX8" fmla="*/ 439151 w 612510"/>
                <a:gd name="connsiteY8" fmla="*/ 32012 h 626183"/>
                <a:gd name="connsiteX9" fmla="*/ 339238 w 612510"/>
                <a:gd name="connsiteY9" fmla="*/ 3937 h 626183"/>
                <a:gd name="connsiteX10" fmla="*/ 228609 w 612510"/>
                <a:gd name="connsiteY10" fmla="*/ 1262 h 626183"/>
                <a:gd name="connsiteX11" fmla="*/ 120659 w 612510"/>
                <a:gd name="connsiteY11" fmla="*/ 13962 h 626183"/>
                <a:gd name="connsiteX12" fmla="*/ 19059 w 612510"/>
                <a:gd name="connsiteY12" fmla="*/ 90162 h 626183"/>
                <a:gd name="connsiteX13" fmla="*/ 9 w 612510"/>
                <a:gd name="connsiteY13" fmla="*/ 204462 h 626183"/>
                <a:gd name="connsiteX14" fmla="*/ 19059 w 612510"/>
                <a:gd name="connsiteY14" fmla="*/ 337812 h 626183"/>
                <a:gd name="connsiteX15" fmla="*/ 31759 w 612510"/>
                <a:gd name="connsiteY15" fmla="*/ 471162 h 626183"/>
                <a:gd name="connsiteX16" fmla="*/ 38109 w 612510"/>
                <a:gd name="connsiteY16" fmla="*/ 543584 h 626183"/>
                <a:gd name="connsiteX17" fmla="*/ 16717 w 612510"/>
                <a:gd name="connsiteY17" fmla="*/ 626183 h 626183"/>
                <a:gd name="connsiteX0" fmla="*/ 260001 w 612728"/>
                <a:gd name="connsiteY0" fmla="*/ 625232 h 626183"/>
                <a:gd name="connsiteX1" fmla="*/ 236943 w 612728"/>
                <a:gd name="connsiteY1" fmla="*/ 463137 h 626183"/>
                <a:gd name="connsiteX2" fmla="*/ 288397 w 612728"/>
                <a:gd name="connsiteY2" fmla="*/ 322437 h 626183"/>
                <a:gd name="connsiteX3" fmla="*/ 356918 w 612728"/>
                <a:gd name="connsiteY3" fmla="*/ 265622 h 626183"/>
                <a:gd name="connsiteX4" fmla="*/ 451513 w 612728"/>
                <a:gd name="connsiteY4" fmla="*/ 225512 h 626183"/>
                <a:gd name="connsiteX5" fmla="*/ 560393 w 612728"/>
                <a:gd name="connsiteY5" fmla="*/ 185620 h 626183"/>
                <a:gd name="connsiteX6" fmla="*/ 612502 w 612728"/>
                <a:gd name="connsiteY6" fmla="*/ 131484 h 626183"/>
                <a:gd name="connsiteX7" fmla="*/ 555752 w 612728"/>
                <a:gd name="connsiteY7" fmla="*/ 71787 h 626183"/>
                <a:gd name="connsiteX8" fmla="*/ 439151 w 612728"/>
                <a:gd name="connsiteY8" fmla="*/ 32012 h 626183"/>
                <a:gd name="connsiteX9" fmla="*/ 339238 w 612728"/>
                <a:gd name="connsiteY9" fmla="*/ 3937 h 626183"/>
                <a:gd name="connsiteX10" fmla="*/ 228609 w 612728"/>
                <a:gd name="connsiteY10" fmla="*/ 1262 h 626183"/>
                <a:gd name="connsiteX11" fmla="*/ 120659 w 612728"/>
                <a:gd name="connsiteY11" fmla="*/ 13962 h 626183"/>
                <a:gd name="connsiteX12" fmla="*/ 19059 w 612728"/>
                <a:gd name="connsiteY12" fmla="*/ 90162 h 626183"/>
                <a:gd name="connsiteX13" fmla="*/ 9 w 612728"/>
                <a:gd name="connsiteY13" fmla="*/ 204462 h 626183"/>
                <a:gd name="connsiteX14" fmla="*/ 19059 w 612728"/>
                <a:gd name="connsiteY14" fmla="*/ 337812 h 626183"/>
                <a:gd name="connsiteX15" fmla="*/ 31759 w 612728"/>
                <a:gd name="connsiteY15" fmla="*/ 471162 h 626183"/>
                <a:gd name="connsiteX16" fmla="*/ 38109 w 612728"/>
                <a:gd name="connsiteY16" fmla="*/ 543584 h 626183"/>
                <a:gd name="connsiteX17" fmla="*/ 16717 w 612728"/>
                <a:gd name="connsiteY17" fmla="*/ 626183 h 626183"/>
                <a:gd name="connsiteX0" fmla="*/ 260001 w 612728"/>
                <a:gd name="connsiteY0" fmla="*/ 625232 h 626183"/>
                <a:gd name="connsiteX1" fmla="*/ 236943 w 612728"/>
                <a:gd name="connsiteY1" fmla="*/ 463137 h 626183"/>
                <a:gd name="connsiteX2" fmla="*/ 288397 w 612728"/>
                <a:gd name="connsiteY2" fmla="*/ 322437 h 626183"/>
                <a:gd name="connsiteX3" fmla="*/ 356918 w 612728"/>
                <a:gd name="connsiteY3" fmla="*/ 265622 h 626183"/>
                <a:gd name="connsiteX4" fmla="*/ 451513 w 612728"/>
                <a:gd name="connsiteY4" fmla="*/ 225512 h 626183"/>
                <a:gd name="connsiteX5" fmla="*/ 560393 w 612728"/>
                <a:gd name="connsiteY5" fmla="*/ 185620 h 626183"/>
                <a:gd name="connsiteX6" fmla="*/ 612502 w 612728"/>
                <a:gd name="connsiteY6" fmla="*/ 131484 h 626183"/>
                <a:gd name="connsiteX7" fmla="*/ 555752 w 612728"/>
                <a:gd name="connsiteY7" fmla="*/ 71787 h 626183"/>
                <a:gd name="connsiteX8" fmla="*/ 439151 w 612728"/>
                <a:gd name="connsiteY8" fmla="*/ 32012 h 626183"/>
                <a:gd name="connsiteX9" fmla="*/ 339238 w 612728"/>
                <a:gd name="connsiteY9" fmla="*/ 3937 h 626183"/>
                <a:gd name="connsiteX10" fmla="*/ 228609 w 612728"/>
                <a:gd name="connsiteY10" fmla="*/ 1262 h 626183"/>
                <a:gd name="connsiteX11" fmla="*/ 120659 w 612728"/>
                <a:gd name="connsiteY11" fmla="*/ 13962 h 626183"/>
                <a:gd name="connsiteX12" fmla="*/ 19059 w 612728"/>
                <a:gd name="connsiteY12" fmla="*/ 90162 h 626183"/>
                <a:gd name="connsiteX13" fmla="*/ 9 w 612728"/>
                <a:gd name="connsiteY13" fmla="*/ 204462 h 626183"/>
                <a:gd name="connsiteX14" fmla="*/ 19059 w 612728"/>
                <a:gd name="connsiteY14" fmla="*/ 337812 h 626183"/>
                <a:gd name="connsiteX15" fmla="*/ 31759 w 612728"/>
                <a:gd name="connsiteY15" fmla="*/ 471162 h 626183"/>
                <a:gd name="connsiteX16" fmla="*/ 38109 w 612728"/>
                <a:gd name="connsiteY16" fmla="*/ 543584 h 626183"/>
                <a:gd name="connsiteX17" fmla="*/ 16717 w 612728"/>
                <a:gd name="connsiteY17" fmla="*/ 626183 h 626183"/>
                <a:gd name="connsiteX0" fmla="*/ 260001 w 612684"/>
                <a:gd name="connsiteY0" fmla="*/ 625232 h 626183"/>
                <a:gd name="connsiteX1" fmla="*/ 236943 w 612684"/>
                <a:gd name="connsiteY1" fmla="*/ 463137 h 626183"/>
                <a:gd name="connsiteX2" fmla="*/ 288397 w 612684"/>
                <a:gd name="connsiteY2" fmla="*/ 322437 h 626183"/>
                <a:gd name="connsiteX3" fmla="*/ 356918 w 612684"/>
                <a:gd name="connsiteY3" fmla="*/ 265622 h 626183"/>
                <a:gd name="connsiteX4" fmla="*/ 451513 w 612684"/>
                <a:gd name="connsiteY4" fmla="*/ 225512 h 626183"/>
                <a:gd name="connsiteX5" fmla="*/ 550793 w 612684"/>
                <a:gd name="connsiteY5" fmla="*/ 192209 h 626183"/>
                <a:gd name="connsiteX6" fmla="*/ 612502 w 612684"/>
                <a:gd name="connsiteY6" fmla="*/ 131484 h 626183"/>
                <a:gd name="connsiteX7" fmla="*/ 555752 w 612684"/>
                <a:gd name="connsiteY7" fmla="*/ 71787 h 626183"/>
                <a:gd name="connsiteX8" fmla="*/ 439151 w 612684"/>
                <a:gd name="connsiteY8" fmla="*/ 32012 h 626183"/>
                <a:gd name="connsiteX9" fmla="*/ 339238 w 612684"/>
                <a:gd name="connsiteY9" fmla="*/ 3937 h 626183"/>
                <a:gd name="connsiteX10" fmla="*/ 228609 w 612684"/>
                <a:gd name="connsiteY10" fmla="*/ 1262 h 626183"/>
                <a:gd name="connsiteX11" fmla="*/ 120659 w 612684"/>
                <a:gd name="connsiteY11" fmla="*/ 13962 h 626183"/>
                <a:gd name="connsiteX12" fmla="*/ 19059 w 612684"/>
                <a:gd name="connsiteY12" fmla="*/ 90162 h 626183"/>
                <a:gd name="connsiteX13" fmla="*/ 9 w 612684"/>
                <a:gd name="connsiteY13" fmla="*/ 204462 h 626183"/>
                <a:gd name="connsiteX14" fmla="*/ 19059 w 612684"/>
                <a:gd name="connsiteY14" fmla="*/ 337812 h 626183"/>
                <a:gd name="connsiteX15" fmla="*/ 31759 w 612684"/>
                <a:gd name="connsiteY15" fmla="*/ 471162 h 626183"/>
                <a:gd name="connsiteX16" fmla="*/ 38109 w 612684"/>
                <a:gd name="connsiteY16" fmla="*/ 543584 h 626183"/>
                <a:gd name="connsiteX17" fmla="*/ 16717 w 612684"/>
                <a:gd name="connsiteY17" fmla="*/ 626183 h 626183"/>
                <a:gd name="connsiteX0" fmla="*/ 260001 w 612849"/>
                <a:gd name="connsiteY0" fmla="*/ 625232 h 626183"/>
                <a:gd name="connsiteX1" fmla="*/ 236943 w 612849"/>
                <a:gd name="connsiteY1" fmla="*/ 463137 h 626183"/>
                <a:gd name="connsiteX2" fmla="*/ 288397 w 612849"/>
                <a:gd name="connsiteY2" fmla="*/ 322437 h 626183"/>
                <a:gd name="connsiteX3" fmla="*/ 356918 w 612849"/>
                <a:gd name="connsiteY3" fmla="*/ 265622 h 626183"/>
                <a:gd name="connsiteX4" fmla="*/ 451513 w 612849"/>
                <a:gd name="connsiteY4" fmla="*/ 225512 h 626183"/>
                <a:gd name="connsiteX5" fmla="*/ 550793 w 612849"/>
                <a:gd name="connsiteY5" fmla="*/ 192209 h 626183"/>
                <a:gd name="connsiteX6" fmla="*/ 612502 w 612849"/>
                <a:gd name="connsiteY6" fmla="*/ 131484 h 626183"/>
                <a:gd name="connsiteX7" fmla="*/ 555752 w 612849"/>
                <a:gd name="connsiteY7" fmla="*/ 71787 h 626183"/>
                <a:gd name="connsiteX8" fmla="*/ 439151 w 612849"/>
                <a:gd name="connsiteY8" fmla="*/ 32012 h 626183"/>
                <a:gd name="connsiteX9" fmla="*/ 339238 w 612849"/>
                <a:gd name="connsiteY9" fmla="*/ 3937 h 626183"/>
                <a:gd name="connsiteX10" fmla="*/ 228609 w 612849"/>
                <a:gd name="connsiteY10" fmla="*/ 1262 h 626183"/>
                <a:gd name="connsiteX11" fmla="*/ 120659 w 612849"/>
                <a:gd name="connsiteY11" fmla="*/ 13962 h 626183"/>
                <a:gd name="connsiteX12" fmla="*/ 19059 w 612849"/>
                <a:gd name="connsiteY12" fmla="*/ 90162 h 626183"/>
                <a:gd name="connsiteX13" fmla="*/ 9 w 612849"/>
                <a:gd name="connsiteY13" fmla="*/ 204462 h 626183"/>
                <a:gd name="connsiteX14" fmla="*/ 19059 w 612849"/>
                <a:gd name="connsiteY14" fmla="*/ 337812 h 626183"/>
                <a:gd name="connsiteX15" fmla="*/ 31759 w 612849"/>
                <a:gd name="connsiteY15" fmla="*/ 471162 h 626183"/>
                <a:gd name="connsiteX16" fmla="*/ 38109 w 612849"/>
                <a:gd name="connsiteY16" fmla="*/ 543584 h 626183"/>
                <a:gd name="connsiteX17" fmla="*/ 16717 w 612849"/>
                <a:gd name="connsiteY17" fmla="*/ 626183 h 626183"/>
                <a:gd name="connsiteX0" fmla="*/ 260001 w 612849"/>
                <a:gd name="connsiteY0" fmla="*/ 625232 h 626183"/>
                <a:gd name="connsiteX1" fmla="*/ 236943 w 612849"/>
                <a:gd name="connsiteY1" fmla="*/ 463137 h 626183"/>
                <a:gd name="connsiteX2" fmla="*/ 288397 w 612849"/>
                <a:gd name="connsiteY2" fmla="*/ 322437 h 626183"/>
                <a:gd name="connsiteX3" fmla="*/ 356918 w 612849"/>
                <a:gd name="connsiteY3" fmla="*/ 265622 h 626183"/>
                <a:gd name="connsiteX4" fmla="*/ 451513 w 612849"/>
                <a:gd name="connsiteY4" fmla="*/ 225512 h 626183"/>
                <a:gd name="connsiteX5" fmla="*/ 550793 w 612849"/>
                <a:gd name="connsiteY5" fmla="*/ 192209 h 626183"/>
                <a:gd name="connsiteX6" fmla="*/ 612502 w 612849"/>
                <a:gd name="connsiteY6" fmla="*/ 131484 h 626183"/>
                <a:gd name="connsiteX7" fmla="*/ 555752 w 612849"/>
                <a:gd name="connsiteY7" fmla="*/ 71787 h 626183"/>
                <a:gd name="connsiteX8" fmla="*/ 439151 w 612849"/>
                <a:gd name="connsiteY8" fmla="*/ 32012 h 626183"/>
                <a:gd name="connsiteX9" fmla="*/ 339238 w 612849"/>
                <a:gd name="connsiteY9" fmla="*/ 3937 h 626183"/>
                <a:gd name="connsiteX10" fmla="*/ 228609 w 612849"/>
                <a:gd name="connsiteY10" fmla="*/ 1262 h 626183"/>
                <a:gd name="connsiteX11" fmla="*/ 120659 w 612849"/>
                <a:gd name="connsiteY11" fmla="*/ 13962 h 626183"/>
                <a:gd name="connsiteX12" fmla="*/ 19059 w 612849"/>
                <a:gd name="connsiteY12" fmla="*/ 90162 h 626183"/>
                <a:gd name="connsiteX13" fmla="*/ 9 w 612849"/>
                <a:gd name="connsiteY13" fmla="*/ 204462 h 626183"/>
                <a:gd name="connsiteX14" fmla="*/ 19059 w 612849"/>
                <a:gd name="connsiteY14" fmla="*/ 337812 h 626183"/>
                <a:gd name="connsiteX15" fmla="*/ 31759 w 612849"/>
                <a:gd name="connsiteY15" fmla="*/ 471162 h 626183"/>
                <a:gd name="connsiteX16" fmla="*/ 38109 w 612849"/>
                <a:gd name="connsiteY16" fmla="*/ 543584 h 626183"/>
                <a:gd name="connsiteX17" fmla="*/ 16717 w 612849"/>
                <a:gd name="connsiteY17" fmla="*/ 626183 h 626183"/>
                <a:gd name="connsiteX0" fmla="*/ 260001 w 612849"/>
                <a:gd name="connsiteY0" fmla="*/ 627140 h 628091"/>
                <a:gd name="connsiteX1" fmla="*/ 236943 w 612849"/>
                <a:gd name="connsiteY1" fmla="*/ 465045 h 628091"/>
                <a:gd name="connsiteX2" fmla="*/ 288397 w 612849"/>
                <a:gd name="connsiteY2" fmla="*/ 324345 h 628091"/>
                <a:gd name="connsiteX3" fmla="*/ 356918 w 612849"/>
                <a:gd name="connsiteY3" fmla="*/ 267530 h 628091"/>
                <a:gd name="connsiteX4" fmla="*/ 451513 w 612849"/>
                <a:gd name="connsiteY4" fmla="*/ 227420 h 628091"/>
                <a:gd name="connsiteX5" fmla="*/ 550793 w 612849"/>
                <a:gd name="connsiteY5" fmla="*/ 194117 h 628091"/>
                <a:gd name="connsiteX6" fmla="*/ 612502 w 612849"/>
                <a:gd name="connsiteY6" fmla="*/ 133392 h 628091"/>
                <a:gd name="connsiteX7" fmla="*/ 555752 w 612849"/>
                <a:gd name="connsiteY7" fmla="*/ 73695 h 628091"/>
                <a:gd name="connsiteX8" fmla="*/ 439151 w 612849"/>
                <a:gd name="connsiteY8" fmla="*/ 33920 h 628091"/>
                <a:gd name="connsiteX9" fmla="*/ 339238 w 612849"/>
                <a:gd name="connsiteY9" fmla="*/ 5845 h 628091"/>
                <a:gd name="connsiteX10" fmla="*/ 228609 w 612849"/>
                <a:gd name="connsiteY10" fmla="*/ 3170 h 628091"/>
                <a:gd name="connsiteX11" fmla="*/ 120659 w 612849"/>
                <a:gd name="connsiteY11" fmla="*/ 15870 h 628091"/>
                <a:gd name="connsiteX12" fmla="*/ 19059 w 612849"/>
                <a:gd name="connsiteY12" fmla="*/ 92070 h 628091"/>
                <a:gd name="connsiteX13" fmla="*/ 9 w 612849"/>
                <a:gd name="connsiteY13" fmla="*/ 206370 h 628091"/>
                <a:gd name="connsiteX14" fmla="*/ 19059 w 612849"/>
                <a:gd name="connsiteY14" fmla="*/ 339720 h 628091"/>
                <a:gd name="connsiteX15" fmla="*/ 31759 w 612849"/>
                <a:gd name="connsiteY15" fmla="*/ 473070 h 628091"/>
                <a:gd name="connsiteX16" fmla="*/ 38109 w 612849"/>
                <a:gd name="connsiteY16" fmla="*/ 545492 h 628091"/>
                <a:gd name="connsiteX17" fmla="*/ 16717 w 612849"/>
                <a:gd name="connsiteY17" fmla="*/ 628091 h 628091"/>
                <a:gd name="connsiteX0" fmla="*/ 260001 w 612849"/>
                <a:gd name="connsiteY0" fmla="*/ 624360 h 625311"/>
                <a:gd name="connsiteX1" fmla="*/ 236943 w 612849"/>
                <a:gd name="connsiteY1" fmla="*/ 462265 h 625311"/>
                <a:gd name="connsiteX2" fmla="*/ 288397 w 612849"/>
                <a:gd name="connsiteY2" fmla="*/ 321565 h 625311"/>
                <a:gd name="connsiteX3" fmla="*/ 356918 w 612849"/>
                <a:gd name="connsiteY3" fmla="*/ 264750 h 625311"/>
                <a:gd name="connsiteX4" fmla="*/ 451513 w 612849"/>
                <a:gd name="connsiteY4" fmla="*/ 224640 h 625311"/>
                <a:gd name="connsiteX5" fmla="*/ 550793 w 612849"/>
                <a:gd name="connsiteY5" fmla="*/ 191337 h 625311"/>
                <a:gd name="connsiteX6" fmla="*/ 612502 w 612849"/>
                <a:gd name="connsiteY6" fmla="*/ 130612 h 625311"/>
                <a:gd name="connsiteX7" fmla="*/ 555752 w 612849"/>
                <a:gd name="connsiteY7" fmla="*/ 70915 h 625311"/>
                <a:gd name="connsiteX8" fmla="*/ 439151 w 612849"/>
                <a:gd name="connsiteY8" fmla="*/ 31140 h 625311"/>
                <a:gd name="connsiteX9" fmla="*/ 339238 w 612849"/>
                <a:gd name="connsiteY9" fmla="*/ 3065 h 625311"/>
                <a:gd name="connsiteX10" fmla="*/ 228609 w 612849"/>
                <a:gd name="connsiteY10" fmla="*/ 390 h 625311"/>
                <a:gd name="connsiteX11" fmla="*/ 120659 w 612849"/>
                <a:gd name="connsiteY11" fmla="*/ 13090 h 625311"/>
                <a:gd name="connsiteX12" fmla="*/ 19059 w 612849"/>
                <a:gd name="connsiteY12" fmla="*/ 89290 h 625311"/>
                <a:gd name="connsiteX13" fmla="*/ 9 w 612849"/>
                <a:gd name="connsiteY13" fmla="*/ 203590 h 625311"/>
                <a:gd name="connsiteX14" fmla="*/ 19059 w 612849"/>
                <a:gd name="connsiteY14" fmla="*/ 336940 h 625311"/>
                <a:gd name="connsiteX15" fmla="*/ 31759 w 612849"/>
                <a:gd name="connsiteY15" fmla="*/ 470290 h 625311"/>
                <a:gd name="connsiteX16" fmla="*/ 38109 w 612849"/>
                <a:gd name="connsiteY16" fmla="*/ 542712 h 625311"/>
                <a:gd name="connsiteX17" fmla="*/ 16717 w 612849"/>
                <a:gd name="connsiteY17" fmla="*/ 625311 h 625311"/>
                <a:gd name="connsiteX0" fmla="*/ 260001 w 612849"/>
                <a:gd name="connsiteY0" fmla="*/ 630604 h 631555"/>
                <a:gd name="connsiteX1" fmla="*/ 236943 w 612849"/>
                <a:gd name="connsiteY1" fmla="*/ 468509 h 631555"/>
                <a:gd name="connsiteX2" fmla="*/ 288397 w 612849"/>
                <a:gd name="connsiteY2" fmla="*/ 327809 h 631555"/>
                <a:gd name="connsiteX3" fmla="*/ 356918 w 612849"/>
                <a:gd name="connsiteY3" fmla="*/ 270994 h 631555"/>
                <a:gd name="connsiteX4" fmla="*/ 451513 w 612849"/>
                <a:gd name="connsiteY4" fmla="*/ 230884 h 631555"/>
                <a:gd name="connsiteX5" fmla="*/ 550793 w 612849"/>
                <a:gd name="connsiteY5" fmla="*/ 197581 h 631555"/>
                <a:gd name="connsiteX6" fmla="*/ 612502 w 612849"/>
                <a:gd name="connsiteY6" fmla="*/ 136856 h 631555"/>
                <a:gd name="connsiteX7" fmla="*/ 555752 w 612849"/>
                <a:gd name="connsiteY7" fmla="*/ 77159 h 631555"/>
                <a:gd name="connsiteX8" fmla="*/ 439151 w 612849"/>
                <a:gd name="connsiteY8" fmla="*/ 37384 h 631555"/>
                <a:gd name="connsiteX9" fmla="*/ 339238 w 612849"/>
                <a:gd name="connsiteY9" fmla="*/ 9309 h 631555"/>
                <a:gd name="connsiteX10" fmla="*/ 228609 w 612849"/>
                <a:gd name="connsiteY10" fmla="*/ 45 h 631555"/>
                <a:gd name="connsiteX11" fmla="*/ 120659 w 612849"/>
                <a:gd name="connsiteY11" fmla="*/ 19334 h 631555"/>
                <a:gd name="connsiteX12" fmla="*/ 19059 w 612849"/>
                <a:gd name="connsiteY12" fmla="*/ 95534 h 631555"/>
                <a:gd name="connsiteX13" fmla="*/ 9 w 612849"/>
                <a:gd name="connsiteY13" fmla="*/ 209834 h 631555"/>
                <a:gd name="connsiteX14" fmla="*/ 19059 w 612849"/>
                <a:gd name="connsiteY14" fmla="*/ 343184 h 631555"/>
                <a:gd name="connsiteX15" fmla="*/ 31759 w 612849"/>
                <a:gd name="connsiteY15" fmla="*/ 476534 h 631555"/>
                <a:gd name="connsiteX16" fmla="*/ 38109 w 612849"/>
                <a:gd name="connsiteY16" fmla="*/ 548956 h 631555"/>
                <a:gd name="connsiteX17" fmla="*/ 16717 w 612849"/>
                <a:gd name="connsiteY17" fmla="*/ 631555 h 631555"/>
                <a:gd name="connsiteX0" fmla="*/ 260001 w 612849"/>
                <a:gd name="connsiteY0" fmla="*/ 630604 h 631555"/>
                <a:gd name="connsiteX1" fmla="*/ 236943 w 612849"/>
                <a:gd name="connsiteY1" fmla="*/ 468509 h 631555"/>
                <a:gd name="connsiteX2" fmla="*/ 288397 w 612849"/>
                <a:gd name="connsiteY2" fmla="*/ 327809 h 631555"/>
                <a:gd name="connsiteX3" fmla="*/ 356918 w 612849"/>
                <a:gd name="connsiteY3" fmla="*/ 270994 h 631555"/>
                <a:gd name="connsiteX4" fmla="*/ 451513 w 612849"/>
                <a:gd name="connsiteY4" fmla="*/ 230884 h 631555"/>
                <a:gd name="connsiteX5" fmla="*/ 550793 w 612849"/>
                <a:gd name="connsiteY5" fmla="*/ 197581 h 631555"/>
                <a:gd name="connsiteX6" fmla="*/ 612502 w 612849"/>
                <a:gd name="connsiteY6" fmla="*/ 136856 h 631555"/>
                <a:gd name="connsiteX7" fmla="*/ 555752 w 612849"/>
                <a:gd name="connsiteY7" fmla="*/ 77159 h 631555"/>
                <a:gd name="connsiteX8" fmla="*/ 439151 w 612849"/>
                <a:gd name="connsiteY8" fmla="*/ 37384 h 631555"/>
                <a:gd name="connsiteX9" fmla="*/ 339238 w 612849"/>
                <a:gd name="connsiteY9" fmla="*/ 9309 h 631555"/>
                <a:gd name="connsiteX10" fmla="*/ 228609 w 612849"/>
                <a:gd name="connsiteY10" fmla="*/ 45 h 631555"/>
                <a:gd name="connsiteX11" fmla="*/ 120659 w 612849"/>
                <a:gd name="connsiteY11" fmla="*/ 19334 h 631555"/>
                <a:gd name="connsiteX12" fmla="*/ 19059 w 612849"/>
                <a:gd name="connsiteY12" fmla="*/ 95534 h 631555"/>
                <a:gd name="connsiteX13" fmla="*/ 9 w 612849"/>
                <a:gd name="connsiteY13" fmla="*/ 209834 h 631555"/>
                <a:gd name="connsiteX14" fmla="*/ 19059 w 612849"/>
                <a:gd name="connsiteY14" fmla="*/ 343184 h 631555"/>
                <a:gd name="connsiteX15" fmla="*/ 31759 w 612849"/>
                <a:gd name="connsiteY15" fmla="*/ 476534 h 631555"/>
                <a:gd name="connsiteX16" fmla="*/ 38109 w 612849"/>
                <a:gd name="connsiteY16" fmla="*/ 548956 h 631555"/>
                <a:gd name="connsiteX17" fmla="*/ 16717 w 612849"/>
                <a:gd name="connsiteY17" fmla="*/ 631555 h 631555"/>
                <a:gd name="connsiteX0" fmla="*/ 260001 w 612849"/>
                <a:gd name="connsiteY0" fmla="*/ 631206 h 632157"/>
                <a:gd name="connsiteX1" fmla="*/ 236943 w 612849"/>
                <a:gd name="connsiteY1" fmla="*/ 469111 h 632157"/>
                <a:gd name="connsiteX2" fmla="*/ 288397 w 612849"/>
                <a:gd name="connsiteY2" fmla="*/ 328411 h 632157"/>
                <a:gd name="connsiteX3" fmla="*/ 356918 w 612849"/>
                <a:gd name="connsiteY3" fmla="*/ 271596 h 632157"/>
                <a:gd name="connsiteX4" fmla="*/ 451513 w 612849"/>
                <a:gd name="connsiteY4" fmla="*/ 231486 h 632157"/>
                <a:gd name="connsiteX5" fmla="*/ 550793 w 612849"/>
                <a:gd name="connsiteY5" fmla="*/ 198183 h 632157"/>
                <a:gd name="connsiteX6" fmla="*/ 612502 w 612849"/>
                <a:gd name="connsiteY6" fmla="*/ 137458 h 632157"/>
                <a:gd name="connsiteX7" fmla="*/ 555752 w 612849"/>
                <a:gd name="connsiteY7" fmla="*/ 77761 h 632157"/>
                <a:gd name="connsiteX8" fmla="*/ 439151 w 612849"/>
                <a:gd name="connsiteY8" fmla="*/ 37986 h 632157"/>
                <a:gd name="connsiteX9" fmla="*/ 348838 w 612849"/>
                <a:gd name="connsiteY9" fmla="*/ 7715 h 632157"/>
                <a:gd name="connsiteX10" fmla="*/ 228609 w 612849"/>
                <a:gd name="connsiteY10" fmla="*/ 647 h 632157"/>
                <a:gd name="connsiteX11" fmla="*/ 120659 w 612849"/>
                <a:gd name="connsiteY11" fmla="*/ 19936 h 632157"/>
                <a:gd name="connsiteX12" fmla="*/ 19059 w 612849"/>
                <a:gd name="connsiteY12" fmla="*/ 96136 h 632157"/>
                <a:gd name="connsiteX13" fmla="*/ 9 w 612849"/>
                <a:gd name="connsiteY13" fmla="*/ 210436 h 632157"/>
                <a:gd name="connsiteX14" fmla="*/ 19059 w 612849"/>
                <a:gd name="connsiteY14" fmla="*/ 343786 h 632157"/>
                <a:gd name="connsiteX15" fmla="*/ 31759 w 612849"/>
                <a:gd name="connsiteY15" fmla="*/ 477136 h 632157"/>
                <a:gd name="connsiteX16" fmla="*/ 38109 w 612849"/>
                <a:gd name="connsiteY16" fmla="*/ 549558 h 632157"/>
                <a:gd name="connsiteX17" fmla="*/ 16717 w 612849"/>
                <a:gd name="connsiteY17" fmla="*/ 632157 h 632157"/>
                <a:gd name="connsiteX0" fmla="*/ 260001 w 612849"/>
                <a:gd name="connsiteY0" fmla="*/ 631206 h 632157"/>
                <a:gd name="connsiteX1" fmla="*/ 236943 w 612849"/>
                <a:gd name="connsiteY1" fmla="*/ 469111 h 632157"/>
                <a:gd name="connsiteX2" fmla="*/ 288397 w 612849"/>
                <a:gd name="connsiteY2" fmla="*/ 328411 h 632157"/>
                <a:gd name="connsiteX3" fmla="*/ 356918 w 612849"/>
                <a:gd name="connsiteY3" fmla="*/ 271596 h 632157"/>
                <a:gd name="connsiteX4" fmla="*/ 451513 w 612849"/>
                <a:gd name="connsiteY4" fmla="*/ 231486 h 632157"/>
                <a:gd name="connsiteX5" fmla="*/ 550793 w 612849"/>
                <a:gd name="connsiteY5" fmla="*/ 198183 h 632157"/>
                <a:gd name="connsiteX6" fmla="*/ 612502 w 612849"/>
                <a:gd name="connsiteY6" fmla="*/ 137458 h 632157"/>
                <a:gd name="connsiteX7" fmla="*/ 555752 w 612849"/>
                <a:gd name="connsiteY7" fmla="*/ 77761 h 632157"/>
                <a:gd name="connsiteX8" fmla="*/ 465552 w 612849"/>
                <a:gd name="connsiteY8" fmla="*/ 37986 h 632157"/>
                <a:gd name="connsiteX9" fmla="*/ 348838 w 612849"/>
                <a:gd name="connsiteY9" fmla="*/ 7715 h 632157"/>
                <a:gd name="connsiteX10" fmla="*/ 228609 w 612849"/>
                <a:gd name="connsiteY10" fmla="*/ 647 h 632157"/>
                <a:gd name="connsiteX11" fmla="*/ 120659 w 612849"/>
                <a:gd name="connsiteY11" fmla="*/ 19936 h 632157"/>
                <a:gd name="connsiteX12" fmla="*/ 19059 w 612849"/>
                <a:gd name="connsiteY12" fmla="*/ 96136 h 632157"/>
                <a:gd name="connsiteX13" fmla="*/ 9 w 612849"/>
                <a:gd name="connsiteY13" fmla="*/ 210436 h 632157"/>
                <a:gd name="connsiteX14" fmla="*/ 19059 w 612849"/>
                <a:gd name="connsiteY14" fmla="*/ 343786 h 632157"/>
                <a:gd name="connsiteX15" fmla="*/ 31759 w 612849"/>
                <a:gd name="connsiteY15" fmla="*/ 477136 h 632157"/>
                <a:gd name="connsiteX16" fmla="*/ 38109 w 612849"/>
                <a:gd name="connsiteY16" fmla="*/ 549558 h 632157"/>
                <a:gd name="connsiteX17" fmla="*/ 16717 w 612849"/>
                <a:gd name="connsiteY17" fmla="*/ 632157 h 632157"/>
                <a:gd name="connsiteX0" fmla="*/ 260001 w 612849"/>
                <a:gd name="connsiteY0" fmla="*/ 631206 h 632157"/>
                <a:gd name="connsiteX1" fmla="*/ 236943 w 612849"/>
                <a:gd name="connsiteY1" fmla="*/ 469111 h 632157"/>
                <a:gd name="connsiteX2" fmla="*/ 288397 w 612849"/>
                <a:gd name="connsiteY2" fmla="*/ 328411 h 632157"/>
                <a:gd name="connsiteX3" fmla="*/ 356918 w 612849"/>
                <a:gd name="connsiteY3" fmla="*/ 271596 h 632157"/>
                <a:gd name="connsiteX4" fmla="*/ 457307 w 612849"/>
                <a:gd name="connsiteY4" fmla="*/ 231486 h 632157"/>
                <a:gd name="connsiteX5" fmla="*/ 550793 w 612849"/>
                <a:gd name="connsiteY5" fmla="*/ 198183 h 632157"/>
                <a:gd name="connsiteX6" fmla="*/ 612502 w 612849"/>
                <a:gd name="connsiteY6" fmla="*/ 137458 h 632157"/>
                <a:gd name="connsiteX7" fmla="*/ 555752 w 612849"/>
                <a:gd name="connsiteY7" fmla="*/ 77761 h 632157"/>
                <a:gd name="connsiteX8" fmla="*/ 465552 w 612849"/>
                <a:gd name="connsiteY8" fmla="*/ 37986 h 632157"/>
                <a:gd name="connsiteX9" fmla="*/ 348838 w 612849"/>
                <a:gd name="connsiteY9" fmla="*/ 7715 h 632157"/>
                <a:gd name="connsiteX10" fmla="*/ 228609 w 612849"/>
                <a:gd name="connsiteY10" fmla="*/ 647 h 632157"/>
                <a:gd name="connsiteX11" fmla="*/ 120659 w 612849"/>
                <a:gd name="connsiteY11" fmla="*/ 19936 h 632157"/>
                <a:gd name="connsiteX12" fmla="*/ 19059 w 612849"/>
                <a:gd name="connsiteY12" fmla="*/ 96136 h 632157"/>
                <a:gd name="connsiteX13" fmla="*/ 9 w 612849"/>
                <a:gd name="connsiteY13" fmla="*/ 210436 h 632157"/>
                <a:gd name="connsiteX14" fmla="*/ 19059 w 612849"/>
                <a:gd name="connsiteY14" fmla="*/ 343786 h 632157"/>
                <a:gd name="connsiteX15" fmla="*/ 31759 w 612849"/>
                <a:gd name="connsiteY15" fmla="*/ 477136 h 632157"/>
                <a:gd name="connsiteX16" fmla="*/ 38109 w 612849"/>
                <a:gd name="connsiteY16" fmla="*/ 549558 h 632157"/>
                <a:gd name="connsiteX17" fmla="*/ 16717 w 612849"/>
                <a:gd name="connsiteY17" fmla="*/ 632157 h 632157"/>
                <a:gd name="connsiteX0" fmla="*/ 260001 w 612915"/>
                <a:gd name="connsiteY0" fmla="*/ 631206 h 632157"/>
                <a:gd name="connsiteX1" fmla="*/ 236943 w 612915"/>
                <a:gd name="connsiteY1" fmla="*/ 469111 h 632157"/>
                <a:gd name="connsiteX2" fmla="*/ 288397 w 612915"/>
                <a:gd name="connsiteY2" fmla="*/ 328411 h 632157"/>
                <a:gd name="connsiteX3" fmla="*/ 356918 w 612915"/>
                <a:gd name="connsiteY3" fmla="*/ 271596 h 632157"/>
                <a:gd name="connsiteX4" fmla="*/ 457307 w 612915"/>
                <a:gd name="connsiteY4" fmla="*/ 231486 h 632157"/>
                <a:gd name="connsiteX5" fmla="*/ 555139 w 612915"/>
                <a:gd name="connsiteY5" fmla="*/ 197085 h 632157"/>
                <a:gd name="connsiteX6" fmla="*/ 612502 w 612915"/>
                <a:gd name="connsiteY6" fmla="*/ 137458 h 632157"/>
                <a:gd name="connsiteX7" fmla="*/ 555752 w 612915"/>
                <a:gd name="connsiteY7" fmla="*/ 77761 h 632157"/>
                <a:gd name="connsiteX8" fmla="*/ 465552 w 612915"/>
                <a:gd name="connsiteY8" fmla="*/ 37986 h 632157"/>
                <a:gd name="connsiteX9" fmla="*/ 348838 w 612915"/>
                <a:gd name="connsiteY9" fmla="*/ 7715 h 632157"/>
                <a:gd name="connsiteX10" fmla="*/ 228609 w 612915"/>
                <a:gd name="connsiteY10" fmla="*/ 647 h 632157"/>
                <a:gd name="connsiteX11" fmla="*/ 120659 w 612915"/>
                <a:gd name="connsiteY11" fmla="*/ 19936 h 632157"/>
                <a:gd name="connsiteX12" fmla="*/ 19059 w 612915"/>
                <a:gd name="connsiteY12" fmla="*/ 96136 h 632157"/>
                <a:gd name="connsiteX13" fmla="*/ 9 w 612915"/>
                <a:gd name="connsiteY13" fmla="*/ 210436 h 632157"/>
                <a:gd name="connsiteX14" fmla="*/ 19059 w 612915"/>
                <a:gd name="connsiteY14" fmla="*/ 343786 h 632157"/>
                <a:gd name="connsiteX15" fmla="*/ 31759 w 612915"/>
                <a:gd name="connsiteY15" fmla="*/ 477136 h 632157"/>
                <a:gd name="connsiteX16" fmla="*/ 38109 w 612915"/>
                <a:gd name="connsiteY16" fmla="*/ 549558 h 632157"/>
                <a:gd name="connsiteX17" fmla="*/ 16717 w 612915"/>
                <a:gd name="connsiteY17" fmla="*/ 632157 h 632157"/>
                <a:gd name="connsiteX0" fmla="*/ 260001 w 612915"/>
                <a:gd name="connsiteY0" fmla="*/ 631206 h 632157"/>
                <a:gd name="connsiteX1" fmla="*/ 236943 w 612915"/>
                <a:gd name="connsiteY1" fmla="*/ 469111 h 632157"/>
                <a:gd name="connsiteX2" fmla="*/ 288397 w 612915"/>
                <a:gd name="connsiteY2" fmla="*/ 328411 h 632157"/>
                <a:gd name="connsiteX3" fmla="*/ 356918 w 612915"/>
                <a:gd name="connsiteY3" fmla="*/ 271596 h 632157"/>
                <a:gd name="connsiteX4" fmla="*/ 457307 w 612915"/>
                <a:gd name="connsiteY4" fmla="*/ 231486 h 632157"/>
                <a:gd name="connsiteX5" fmla="*/ 555139 w 612915"/>
                <a:gd name="connsiteY5" fmla="*/ 197085 h 632157"/>
                <a:gd name="connsiteX6" fmla="*/ 612502 w 612915"/>
                <a:gd name="connsiteY6" fmla="*/ 137458 h 632157"/>
                <a:gd name="connsiteX7" fmla="*/ 555752 w 612915"/>
                <a:gd name="connsiteY7" fmla="*/ 77761 h 632157"/>
                <a:gd name="connsiteX8" fmla="*/ 465552 w 612915"/>
                <a:gd name="connsiteY8" fmla="*/ 37986 h 632157"/>
                <a:gd name="connsiteX9" fmla="*/ 348838 w 612915"/>
                <a:gd name="connsiteY9" fmla="*/ 7715 h 632157"/>
                <a:gd name="connsiteX10" fmla="*/ 228609 w 612915"/>
                <a:gd name="connsiteY10" fmla="*/ 647 h 632157"/>
                <a:gd name="connsiteX11" fmla="*/ 120659 w 612915"/>
                <a:gd name="connsiteY11" fmla="*/ 19936 h 632157"/>
                <a:gd name="connsiteX12" fmla="*/ 19059 w 612915"/>
                <a:gd name="connsiteY12" fmla="*/ 96136 h 632157"/>
                <a:gd name="connsiteX13" fmla="*/ 9 w 612915"/>
                <a:gd name="connsiteY13" fmla="*/ 210436 h 632157"/>
                <a:gd name="connsiteX14" fmla="*/ 19059 w 612915"/>
                <a:gd name="connsiteY14" fmla="*/ 343786 h 632157"/>
                <a:gd name="connsiteX15" fmla="*/ 31759 w 612915"/>
                <a:gd name="connsiteY15" fmla="*/ 477136 h 632157"/>
                <a:gd name="connsiteX16" fmla="*/ 38109 w 612915"/>
                <a:gd name="connsiteY16" fmla="*/ 549558 h 632157"/>
                <a:gd name="connsiteX17" fmla="*/ 16717 w 612915"/>
                <a:gd name="connsiteY17" fmla="*/ 632157 h 63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2915" h="632157">
                  <a:moveTo>
                    <a:pt x="260001" y="631206"/>
                  </a:moveTo>
                  <a:cubicBezTo>
                    <a:pt x="241931" y="564531"/>
                    <a:pt x="232210" y="519577"/>
                    <a:pt x="236943" y="469111"/>
                  </a:cubicBezTo>
                  <a:cubicBezTo>
                    <a:pt x="241676" y="418645"/>
                    <a:pt x="268401" y="361330"/>
                    <a:pt x="288397" y="328411"/>
                  </a:cubicBezTo>
                  <a:cubicBezTo>
                    <a:pt x="308393" y="295492"/>
                    <a:pt x="328766" y="287750"/>
                    <a:pt x="356918" y="271596"/>
                  </a:cubicBezTo>
                  <a:cubicBezTo>
                    <a:pt x="385070" y="255442"/>
                    <a:pt x="424270" y="243905"/>
                    <a:pt x="457307" y="231486"/>
                  </a:cubicBezTo>
                  <a:cubicBezTo>
                    <a:pt x="490344" y="219068"/>
                    <a:pt x="508929" y="221684"/>
                    <a:pt x="555139" y="197085"/>
                  </a:cubicBezTo>
                  <a:cubicBezTo>
                    <a:pt x="597955" y="172486"/>
                    <a:pt x="615948" y="173138"/>
                    <a:pt x="612502" y="137458"/>
                  </a:cubicBezTo>
                  <a:cubicBezTo>
                    <a:pt x="611060" y="109798"/>
                    <a:pt x="580244" y="94340"/>
                    <a:pt x="555752" y="77761"/>
                  </a:cubicBezTo>
                  <a:cubicBezTo>
                    <a:pt x="531260" y="61182"/>
                    <a:pt x="500038" y="49660"/>
                    <a:pt x="465552" y="37986"/>
                  </a:cubicBezTo>
                  <a:cubicBezTo>
                    <a:pt x="431066" y="26312"/>
                    <a:pt x="388329" y="13938"/>
                    <a:pt x="348838" y="7715"/>
                  </a:cubicBezTo>
                  <a:cubicBezTo>
                    <a:pt x="309348" y="1492"/>
                    <a:pt x="266639" y="-1390"/>
                    <a:pt x="228609" y="647"/>
                  </a:cubicBezTo>
                  <a:cubicBezTo>
                    <a:pt x="190579" y="2684"/>
                    <a:pt x="155584" y="4021"/>
                    <a:pt x="120659" y="19936"/>
                  </a:cubicBezTo>
                  <a:cubicBezTo>
                    <a:pt x="85734" y="35851"/>
                    <a:pt x="39167" y="64386"/>
                    <a:pt x="19059" y="96136"/>
                  </a:cubicBezTo>
                  <a:cubicBezTo>
                    <a:pt x="-1049" y="127886"/>
                    <a:pt x="9" y="169161"/>
                    <a:pt x="9" y="210436"/>
                  </a:cubicBezTo>
                  <a:cubicBezTo>
                    <a:pt x="9" y="251711"/>
                    <a:pt x="13767" y="299336"/>
                    <a:pt x="19059" y="343786"/>
                  </a:cubicBezTo>
                  <a:cubicBezTo>
                    <a:pt x="24351" y="388236"/>
                    <a:pt x="28584" y="442841"/>
                    <a:pt x="31759" y="477136"/>
                  </a:cubicBezTo>
                  <a:cubicBezTo>
                    <a:pt x="34934" y="511431"/>
                    <a:pt x="41284" y="526060"/>
                    <a:pt x="38109" y="549558"/>
                  </a:cubicBezTo>
                  <a:cubicBezTo>
                    <a:pt x="34934" y="573056"/>
                    <a:pt x="27829" y="619986"/>
                    <a:pt x="16717" y="632157"/>
                  </a:cubicBezTo>
                </a:path>
              </a:pathLst>
            </a:custGeom>
            <a:solidFill>
              <a:srgbClr val="C00000"/>
            </a:solidFill>
            <a:ln w="19050" cmpd="sng">
              <a:solidFill>
                <a:srgbClr val="3E51F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275A2F-C436-F2AC-201F-6062960DC95B}"/>
                </a:ext>
              </a:extLst>
            </p:cNvPr>
            <p:cNvSpPr txBox="1"/>
            <p:nvPr/>
          </p:nvSpPr>
          <p:spPr>
            <a:xfrm>
              <a:off x="7845635" y="1978895"/>
              <a:ext cx="530025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&gt;</a:t>
              </a:r>
              <a:r>
                <a:rPr lang="en-US" sz="14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45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A560A8B-1E93-2E85-89AB-1BE92EB22C52}"/>
                </a:ext>
              </a:extLst>
            </p:cNvPr>
            <p:cNvGrpSpPr/>
            <p:nvPr/>
          </p:nvGrpSpPr>
          <p:grpSpPr>
            <a:xfrm>
              <a:off x="8248056" y="2599819"/>
              <a:ext cx="305007" cy="202401"/>
              <a:chOff x="3014130" y="4457700"/>
              <a:chExt cx="414870" cy="402168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FE77BCE-382E-FDC7-DD9D-B2F3EFE7DCCA}"/>
                  </a:ext>
                </a:extLst>
              </p:cNvPr>
              <p:cNvSpPr/>
              <p:nvPr/>
            </p:nvSpPr>
            <p:spPr>
              <a:xfrm>
                <a:off x="3014130" y="4504268"/>
                <a:ext cx="347133" cy="355600"/>
              </a:xfrm>
              <a:custGeom>
                <a:avLst/>
                <a:gdLst>
                  <a:gd name="connsiteX0" fmla="*/ 347133 w 347133"/>
                  <a:gd name="connsiteY0" fmla="*/ 355600 h 355600"/>
                  <a:gd name="connsiteX1" fmla="*/ 313266 w 347133"/>
                  <a:gd name="connsiteY1" fmla="*/ 220133 h 355600"/>
                  <a:gd name="connsiteX2" fmla="*/ 194733 w 347133"/>
                  <a:gd name="connsiteY2" fmla="*/ 76200 h 355600"/>
                  <a:gd name="connsiteX3" fmla="*/ 0 w 347133"/>
                  <a:gd name="connsiteY3" fmla="*/ 0 h 35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133" h="355600">
                    <a:moveTo>
                      <a:pt x="347133" y="355600"/>
                    </a:moveTo>
                    <a:cubicBezTo>
                      <a:pt x="342899" y="311150"/>
                      <a:pt x="338666" y="266700"/>
                      <a:pt x="313266" y="220133"/>
                    </a:cubicBezTo>
                    <a:cubicBezTo>
                      <a:pt x="287866" y="173566"/>
                      <a:pt x="246944" y="112889"/>
                      <a:pt x="194733" y="76200"/>
                    </a:cubicBezTo>
                    <a:cubicBezTo>
                      <a:pt x="142522" y="39511"/>
                      <a:pt x="71261" y="19755"/>
                      <a:pt x="0" y="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4E01FA2-B663-F877-F9D2-6C6307709495}"/>
                  </a:ext>
                </a:extLst>
              </p:cNvPr>
              <p:cNvSpPr/>
              <p:nvPr/>
            </p:nvSpPr>
            <p:spPr>
              <a:xfrm>
                <a:off x="3340100" y="4752975"/>
                <a:ext cx="88900" cy="73025"/>
              </a:xfrm>
              <a:custGeom>
                <a:avLst/>
                <a:gdLst>
                  <a:gd name="connsiteX0" fmla="*/ 0 w 88900"/>
                  <a:gd name="connsiteY0" fmla="*/ 0 h 73025"/>
                  <a:gd name="connsiteX1" fmla="*/ 88900 w 88900"/>
                  <a:gd name="connsiteY1" fmla="*/ 19050 h 73025"/>
                  <a:gd name="connsiteX2" fmla="*/ 28575 w 88900"/>
                  <a:gd name="connsiteY2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900" h="73025">
                    <a:moveTo>
                      <a:pt x="0" y="0"/>
                    </a:moveTo>
                    <a:lnTo>
                      <a:pt x="88900" y="19050"/>
                    </a:lnTo>
                    <a:lnTo>
                      <a:pt x="28575" y="73025"/>
                    </a:lnTo>
                  </a:path>
                </a:pathLst>
              </a:custGeom>
              <a:solidFill>
                <a:srgbClr val="0000FF"/>
              </a:solidFill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7E522FE-9F91-EA61-A703-942D52342F36}"/>
                  </a:ext>
                </a:extLst>
              </p:cNvPr>
              <p:cNvSpPr/>
              <p:nvPr/>
            </p:nvSpPr>
            <p:spPr>
              <a:xfrm>
                <a:off x="3238500" y="4581525"/>
                <a:ext cx="98425" cy="88900"/>
              </a:xfrm>
              <a:custGeom>
                <a:avLst/>
                <a:gdLst>
                  <a:gd name="connsiteX0" fmla="*/ 0 w 98425"/>
                  <a:gd name="connsiteY0" fmla="*/ 15875 h 88900"/>
                  <a:gd name="connsiteX1" fmla="*/ 98425 w 98425"/>
                  <a:gd name="connsiteY1" fmla="*/ 0 h 88900"/>
                  <a:gd name="connsiteX2" fmla="*/ 60325 w 98425"/>
                  <a:gd name="connsiteY2" fmla="*/ 889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425" h="88900">
                    <a:moveTo>
                      <a:pt x="0" y="15875"/>
                    </a:moveTo>
                    <a:lnTo>
                      <a:pt x="98425" y="0"/>
                    </a:lnTo>
                    <a:lnTo>
                      <a:pt x="60325" y="88900"/>
                    </a:lnTo>
                  </a:path>
                </a:pathLst>
              </a:custGeom>
              <a:solidFill>
                <a:srgbClr val="0000FF"/>
              </a:solidFill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B3804CC-AA51-9701-5095-A7D86CC4B606}"/>
                  </a:ext>
                </a:extLst>
              </p:cNvPr>
              <p:cNvSpPr/>
              <p:nvPr/>
            </p:nvSpPr>
            <p:spPr>
              <a:xfrm>
                <a:off x="3063875" y="4457700"/>
                <a:ext cx="88900" cy="79375"/>
              </a:xfrm>
              <a:custGeom>
                <a:avLst/>
                <a:gdLst>
                  <a:gd name="connsiteX0" fmla="*/ 0 w 88900"/>
                  <a:gd name="connsiteY0" fmla="*/ 57150 h 79375"/>
                  <a:gd name="connsiteX1" fmla="*/ 79375 w 88900"/>
                  <a:gd name="connsiteY1" fmla="*/ 0 h 79375"/>
                  <a:gd name="connsiteX2" fmla="*/ 88900 w 88900"/>
                  <a:gd name="connsiteY2" fmla="*/ 79375 h 7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900" h="79375">
                    <a:moveTo>
                      <a:pt x="0" y="57150"/>
                    </a:moveTo>
                    <a:lnTo>
                      <a:pt x="79375" y="0"/>
                    </a:lnTo>
                    <a:lnTo>
                      <a:pt x="88900" y="79375"/>
                    </a:lnTo>
                  </a:path>
                </a:pathLst>
              </a:custGeom>
              <a:solidFill>
                <a:srgbClr val="0000FF"/>
              </a:solidFill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217379-3A90-4909-6A15-C90CEB13C39F}"/>
                </a:ext>
              </a:extLst>
            </p:cNvPr>
            <p:cNvSpPr txBox="1"/>
            <p:nvPr/>
          </p:nvSpPr>
          <p:spPr>
            <a:xfrm>
              <a:off x="6710704" y="1760101"/>
              <a:ext cx="439707" cy="191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4740BE-5B07-0692-2706-B5A1A32C9501}"/>
                </a:ext>
              </a:extLst>
            </p:cNvPr>
            <p:cNvSpPr/>
            <p:nvPr/>
          </p:nvSpPr>
          <p:spPr>
            <a:xfrm>
              <a:off x="9320622" y="2260253"/>
              <a:ext cx="294462" cy="285750"/>
            </a:xfrm>
            <a:prstGeom prst="ellipse">
              <a:avLst/>
            </a:prstGeom>
            <a:pattFill prst="dkUpDiag">
              <a:fgClr>
                <a:schemeClr val="tx2">
                  <a:lumMod val="20000"/>
                  <a:lumOff val="80000"/>
                </a:schemeClr>
              </a:fgClr>
              <a:bgClr>
                <a:prstClr val="white"/>
              </a:bgClr>
            </a:patt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2CD3F3-6D39-95CA-48A0-F3835289C78A}"/>
                </a:ext>
              </a:extLst>
            </p:cNvPr>
            <p:cNvSpPr txBox="1"/>
            <p:nvPr/>
          </p:nvSpPr>
          <p:spPr>
            <a:xfrm>
              <a:off x="8896290" y="2789426"/>
              <a:ext cx="817523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Max T, T</a:t>
              </a:r>
              <a:r>
                <a:rPr lang="en-US" sz="1400" baseline="-25000" dirty="0"/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97C936-84B5-699F-80CE-E5126BFA6980}"/>
                </a:ext>
              </a:extLst>
            </p:cNvPr>
            <p:cNvSpPr txBox="1"/>
            <p:nvPr/>
          </p:nvSpPr>
          <p:spPr>
            <a:xfrm>
              <a:off x="9974384" y="2561538"/>
              <a:ext cx="349711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DZ</a:t>
              </a:r>
            </a:p>
          </p:txBody>
        </p:sp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55CB6D92-09A8-C68A-BE93-DFD4D27BAF59}"/>
                </a:ext>
              </a:extLst>
            </p:cNvPr>
            <p:cNvSpPr/>
            <p:nvPr/>
          </p:nvSpPr>
          <p:spPr>
            <a:xfrm>
              <a:off x="10543379" y="2489709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3759105A-1856-AEF3-968C-1282F81D5774}"/>
                </a:ext>
              </a:extLst>
            </p:cNvPr>
            <p:cNvSpPr/>
            <p:nvPr/>
          </p:nvSpPr>
          <p:spPr>
            <a:xfrm>
              <a:off x="10848232" y="2496433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1156A4DF-BDE1-A9F3-B8AF-F04F180E6A3F}"/>
                </a:ext>
              </a:extLst>
            </p:cNvPr>
            <p:cNvSpPr/>
            <p:nvPr/>
          </p:nvSpPr>
          <p:spPr>
            <a:xfrm>
              <a:off x="9624987" y="2465579"/>
              <a:ext cx="356612" cy="111525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4924E397-B9ED-0905-7A6A-CF2DC8272964}"/>
                </a:ext>
              </a:extLst>
            </p:cNvPr>
            <p:cNvSpPr/>
            <p:nvPr/>
          </p:nvSpPr>
          <p:spPr>
            <a:xfrm>
              <a:off x="9266166" y="2458943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BA5032FA-8169-7F3B-CDAA-5AAAA5894125}"/>
                </a:ext>
              </a:extLst>
            </p:cNvPr>
            <p:cNvSpPr/>
            <p:nvPr/>
          </p:nvSpPr>
          <p:spPr>
            <a:xfrm>
              <a:off x="8942883" y="2484411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6C047A0F-9942-FEEF-E5F5-01456A441440}"/>
                </a:ext>
              </a:extLst>
            </p:cNvPr>
            <p:cNvSpPr/>
            <p:nvPr/>
          </p:nvSpPr>
          <p:spPr>
            <a:xfrm rot="21214674">
              <a:off x="8642140" y="2550451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7" name="Cloud 46">
              <a:extLst>
                <a:ext uri="{FF2B5EF4-FFF2-40B4-BE49-F238E27FC236}">
                  <a16:creationId xmlns:a16="http://schemas.microsoft.com/office/drawing/2014/main" id="{219183BF-6689-BF5D-1CCD-52E28B5164D6}"/>
                </a:ext>
              </a:extLst>
            </p:cNvPr>
            <p:cNvSpPr/>
            <p:nvPr/>
          </p:nvSpPr>
          <p:spPr>
            <a:xfrm>
              <a:off x="11135150" y="2514299"/>
              <a:ext cx="338048" cy="106832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3E5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 SE" panose="03050602040202020205" pitchFamily="66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E9ACA8-702F-358A-6BBA-94AB455CB5EE}"/>
                </a:ext>
              </a:extLst>
            </p:cNvPr>
            <p:cNvSpPr txBox="1"/>
            <p:nvPr/>
          </p:nvSpPr>
          <p:spPr>
            <a:xfrm>
              <a:off x="6953370" y="1756414"/>
              <a:ext cx="484326" cy="191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30</a:t>
              </a:r>
              <a:r>
                <a:rPr lang="en-US" sz="1200" dirty="0"/>
                <a:t>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714276-83D1-1770-A8BE-8BF902DC44AD}"/>
                </a:ext>
              </a:extLst>
            </p:cNvPr>
            <p:cNvSpPr txBox="1"/>
            <p:nvPr/>
          </p:nvSpPr>
          <p:spPr>
            <a:xfrm>
              <a:off x="9212988" y="2971741"/>
              <a:ext cx="1196683" cy="25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E51F6"/>
                  </a:solidFill>
                  <a:latin typeface="Avenir Book" panose="02000503020000020003" pitchFamily="2" charset="0"/>
                </a:rPr>
                <a:t>Sc cloud layer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5BE9A8-9874-9AFC-8FA8-F9AC54184659}"/>
                </a:ext>
              </a:extLst>
            </p:cNvPr>
            <p:cNvSpPr/>
            <p:nvPr/>
          </p:nvSpPr>
          <p:spPr>
            <a:xfrm>
              <a:off x="3553462" y="440832"/>
              <a:ext cx="3004139" cy="290122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944749-6F26-B750-E172-6778CC149BD8}"/>
                </a:ext>
              </a:extLst>
            </p:cNvPr>
            <p:cNvSpPr txBox="1"/>
            <p:nvPr/>
          </p:nvSpPr>
          <p:spPr>
            <a:xfrm>
              <a:off x="9824177" y="1887421"/>
              <a:ext cx="1479997" cy="25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Apple Braille" pitchFamily="2" charset="0"/>
                </a:rPr>
                <a:t>Pre-QLCS PBL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8C851A0-266C-6819-DB8E-CE88C6B39628}"/>
                </a:ext>
              </a:extLst>
            </p:cNvPr>
            <p:cNvSpPr txBox="1"/>
            <p:nvPr/>
          </p:nvSpPr>
          <p:spPr>
            <a:xfrm>
              <a:off x="7892390" y="1091511"/>
              <a:ext cx="512171" cy="229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pple Braille" pitchFamily="2" charset="0"/>
                  <a:cs typeface="Al Bayan Plain" pitchFamily="2" charset="-78"/>
                </a:rPr>
                <a:t>QLCS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DAD7C6E-1F15-97A9-F566-4B66C7115BE8}"/>
                </a:ext>
              </a:extLst>
            </p:cNvPr>
            <p:cNvSpPr txBox="1"/>
            <p:nvPr/>
          </p:nvSpPr>
          <p:spPr>
            <a:xfrm rot="2028929">
              <a:off x="3917940" y="1155118"/>
              <a:ext cx="1016780" cy="191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Vertical section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1F2467A-1086-2F10-1CD9-4BA71249F790}"/>
                </a:ext>
              </a:extLst>
            </p:cNvPr>
            <p:cNvCxnSpPr/>
            <p:nvPr/>
          </p:nvCxnSpPr>
          <p:spPr>
            <a:xfrm>
              <a:off x="7736553" y="2953148"/>
              <a:ext cx="548075" cy="0"/>
            </a:xfrm>
            <a:prstGeom prst="straightConnector1">
              <a:avLst/>
            </a:prstGeom>
            <a:ln>
              <a:tailEnd type="triangl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D22708D-2716-2333-A21F-86BF9E444CB1}"/>
                </a:ext>
              </a:extLst>
            </p:cNvPr>
            <p:cNvSpPr txBox="1"/>
            <p:nvPr/>
          </p:nvSpPr>
          <p:spPr>
            <a:xfrm>
              <a:off x="7531153" y="2971831"/>
              <a:ext cx="1103470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QLCS Propagation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ACB56A-D821-D362-39D7-CB2F13E3A030}"/>
                </a:ext>
              </a:extLst>
            </p:cNvPr>
            <p:cNvSpPr txBox="1"/>
            <p:nvPr/>
          </p:nvSpPr>
          <p:spPr>
            <a:xfrm rot="1942444">
              <a:off x="3563758" y="812126"/>
              <a:ext cx="337189" cy="191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NW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685A83-ECB0-7EC4-3F14-3BF8CF2F7C18}"/>
                </a:ext>
              </a:extLst>
            </p:cNvPr>
            <p:cNvSpPr txBox="1"/>
            <p:nvPr/>
          </p:nvSpPr>
          <p:spPr>
            <a:xfrm>
              <a:off x="6536523" y="278368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NW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87885B-07D4-E3F1-2070-ED2067D6D0A1}"/>
                </a:ext>
              </a:extLst>
            </p:cNvPr>
            <p:cNvSpPr txBox="1"/>
            <p:nvPr/>
          </p:nvSpPr>
          <p:spPr>
            <a:xfrm rot="1840251">
              <a:off x="6279254" y="2410666"/>
              <a:ext cx="259701" cy="191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BC3677E-DDEA-75EB-F2AA-25E900547238}"/>
                </a:ext>
              </a:extLst>
            </p:cNvPr>
            <p:cNvSpPr txBox="1"/>
            <p:nvPr/>
          </p:nvSpPr>
          <p:spPr>
            <a:xfrm>
              <a:off x="11228257" y="2766794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C36401B-60E0-F8CE-9D30-6F8970D61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8711" y="2668419"/>
              <a:ext cx="169256" cy="499970"/>
            </a:xfrm>
            <a:prstGeom prst="straightConnector1">
              <a:avLst/>
            </a:prstGeom>
            <a:ln w="9525">
              <a:solidFill>
                <a:srgbClr val="00B050"/>
              </a:solidFill>
              <a:tailEnd type="triangl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66303D6-96C0-5638-F50E-A7C8FA3AB5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2228" y="2564642"/>
              <a:ext cx="1049" cy="259733"/>
            </a:xfrm>
            <a:prstGeom prst="straightConnector1">
              <a:avLst/>
            </a:prstGeom>
            <a:ln w="9525">
              <a:solidFill>
                <a:srgbClr val="3E51F6"/>
              </a:solidFill>
              <a:headEnd type="triangle" w="med" len="med"/>
              <a:tailEnd type="triangle" w="med" len="med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5D1978-E1ED-920D-6968-5BADB968F9B1}"/>
                </a:ext>
              </a:extLst>
            </p:cNvPr>
            <p:cNvSpPr txBox="1"/>
            <p:nvPr/>
          </p:nvSpPr>
          <p:spPr>
            <a:xfrm>
              <a:off x="10471597" y="2563172"/>
              <a:ext cx="824970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3E51F6"/>
                  </a:solidFill>
                </a:rPr>
                <a:t>H</a:t>
              </a:r>
              <a:r>
                <a:rPr lang="en-US" sz="1400" baseline="-25000" dirty="0" err="1">
                  <a:solidFill>
                    <a:srgbClr val="3E51F6"/>
                  </a:solidFill>
                </a:rPr>
                <a:t>cb</a:t>
              </a:r>
              <a:r>
                <a:rPr lang="en-US" sz="1400" baseline="-25000" dirty="0">
                  <a:solidFill>
                    <a:srgbClr val="3E51F6"/>
                  </a:solidFill>
                </a:rPr>
                <a:t> </a:t>
              </a:r>
              <a:r>
                <a:rPr lang="en-US" sz="1400" dirty="0">
                  <a:solidFill>
                    <a:srgbClr val="3E51F6"/>
                  </a:solidFill>
                </a:rPr>
                <a:t>~ 700 m </a:t>
              </a: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A501DD-6B9E-2007-890E-66A3F8B64B66}"/>
                </a:ext>
              </a:extLst>
            </p:cNvPr>
            <p:cNvSpPr/>
            <p:nvPr/>
          </p:nvSpPr>
          <p:spPr>
            <a:xfrm>
              <a:off x="9955896" y="2278299"/>
              <a:ext cx="320861" cy="291519"/>
            </a:xfrm>
            <a:custGeom>
              <a:avLst/>
              <a:gdLst>
                <a:gd name="connsiteX0" fmla="*/ 15906 w 320861"/>
                <a:gd name="connsiteY0" fmla="*/ 327195 h 337710"/>
                <a:gd name="connsiteX1" fmla="*/ 295306 w 320861"/>
                <a:gd name="connsiteY1" fmla="*/ 317670 h 337710"/>
                <a:gd name="connsiteX2" fmla="*/ 301656 w 320861"/>
                <a:gd name="connsiteY2" fmla="*/ 200195 h 337710"/>
                <a:gd name="connsiteX3" fmla="*/ 238156 w 320861"/>
                <a:gd name="connsiteY3" fmla="*/ 155745 h 337710"/>
                <a:gd name="connsiteX4" fmla="*/ 269906 w 320861"/>
                <a:gd name="connsiteY4" fmla="*/ 85895 h 337710"/>
                <a:gd name="connsiteX5" fmla="*/ 181006 w 320861"/>
                <a:gd name="connsiteY5" fmla="*/ 170 h 337710"/>
                <a:gd name="connsiteX6" fmla="*/ 47656 w 320861"/>
                <a:gd name="connsiteY6" fmla="*/ 66845 h 337710"/>
                <a:gd name="connsiteX7" fmla="*/ 47656 w 320861"/>
                <a:gd name="connsiteY7" fmla="*/ 168445 h 337710"/>
                <a:gd name="connsiteX8" fmla="*/ 34956 w 320861"/>
                <a:gd name="connsiteY8" fmla="*/ 209720 h 337710"/>
                <a:gd name="connsiteX9" fmla="*/ 15906 w 320861"/>
                <a:gd name="connsiteY9" fmla="*/ 327195 h 33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861" h="337710">
                  <a:moveTo>
                    <a:pt x="15906" y="327195"/>
                  </a:moveTo>
                  <a:cubicBezTo>
                    <a:pt x="59298" y="345187"/>
                    <a:pt x="247681" y="338837"/>
                    <a:pt x="295306" y="317670"/>
                  </a:cubicBezTo>
                  <a:cubicBezTo>
                    <a:pt x="342931" y="296503"/>
                    <a:pt x="311181" y="227182"/>
                    <a:pt x="301656" y="200195"/>
                  </a:cubicBezTo>
                  <a:cubicBezTo>
                    <a:pt x="292131" y="173208"/>
                    <a:pt x="243448" y="174795"/>
                    <a:pt x="238156" y="155745"/>
                  </a:cubicBezTo>
                  <a:cubicBezTo>
                    <a:pt x="232864" y="136695"/>
                    <a:pt x="279431" y="111824"/>
                    <a:pt x="269906" y="85895"/>
                  </a:cubicBezTo>
                  <a:cubicBezTo>
                    <a:pt x="260381" y="59966"/>
                    <a:pt x="218048" y="3345"/>
                    <a:pt x="181006" y="170"/>
                  </a:cubicBezTo>
                  <a:cubicBezTo>
                    <a:pt x="143964" y="-3005"/>
                    <a:pt x="69881" y="38799"/>
                    <a:pt x="47656" y="66845"/>
                  </a:cubicBezTo>
                  <a:cubicBezTo>
                    <a:pt x="25431" y="94891"/>
                    <a:pt x="49773" y="144632"/>
                    <a:pt x="47656" y="168445"/>
                  </a:cubicBezTo>
                  <a:cubicBezTo>
                    <a:pt x="45539" y="192258"/>
                    <a:pt x="38660" y="186966"/>
                    <a:pt x="34956" y="209720"/>
                  </a:cubicBezTo>
                  <a:cubicBezTo>
                    <a:pt x="31252" y="232474"/>
                    <a:pt x="-27486" y="309203"/>
                    <a:pt x="15906" y="32719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2785DC5-7A39-E3B6-19C3-81DF9FD5B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1278" y="2816639"/>
              <a:ext cx="4835530" cy="0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F272161-C0E2-8EC2-AA76-5C4D661A423D}"/>
                </a:ext>
              </a:extLst>
            </p:cNvPr>
            <p:cNvSpPr/>
            <p:nvPr/>
          </p:nvSpPr>
          <p:spPr>
            <a:xfrm>
              <a:off x="10017111" y="2355220"/>
              <a:ext cx="186846" cy="453036"/>
            </a:xfrm>
            <a:custGeom>
              <a:avLst/>
              <a:gdLst>
                <a:gd name="connsiteX0" fmla="*/ 7918 w 274618"/>
                <a:gd name="connsiteY0" fmla="*/ 537759 h 537759"/>
                <a:gd name="connsiteX1" fmla="*/ 3685 w 274618"/>
                <a:gd name="connsiteY1" fmla="*/ 351492 h 537759"/>
                <a:gd name="connsiteX2" fmla="*/ 54485 w 274618"/>
                <a:gd name="connsiteY2" fmla="*/ 101725 h 537759"/>
                <a:gd name="connsiteX3" fmla="*/ 156085 w 274618"/>
                <a:gd name="connsiteY3" fmla="*/ 125 h 537759"/>
                <a:gd name="connsiteX4" fmla="*/ 244985 w 274618"/>
                <a:gd name="connsiteY4" fmla="*/ 84792 h 537759"/>
                <a:gd name="connsiteX5" fmla="*/ 261918 w 274618"/>
                <a:gd name="connsiteY5" fmla="*/ 254125 h 537759"/>
                <a:gd name="connsiteX6" fmla="*/ 266151 w 274618"/>
                <a:gd name="connsiteY6" fmla="*/ 406525 h 537759"/>
                <a:gd name="connsiteX7" fmla="*/ 274618 w 274618"/>
                <a:gd name="connsiteY7" fmla="*/ 537759 h 53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18" h="537759">
                  <a:moveTo>
                    <a:pt x="7918" y="537759"/>
                  </a:moveTo>
                  <a:cubicBezTo>
                    <a:pt x="1921" y="480961"/>
                    <a:pt x="-4076" y="424164"/>
                    <a:pt x="3685" y="351492"/>
                  </a:cubicBezTo>
                  <a:cubicBezTo>
                    <a:pt x="11446" y="278820"/>
                    <a:pt x="29085" y="160286"/>
                    <a:pt x="54485" y="101725"/>
                  </a:cubicBezTo>
                  <a:cubicBezTo>
                    <a:pt x="79885" y="43164"/>
                    <a:pt x="124335" y="2947"/>
                    <a:pt x="156085" y="125"/>
                  </a:cubicBezTo>
                  <a:cubicBezTo>
                    <a:pt x="187835" y="-2697"/>
                    <a:pt x="227346" y="42459"/>
                    <a:pt x="244985" y="84792"/>
                  </a:cubicBezTo>
                  <a:cubicBezTo>
                    <a:pt x="262624" y="127125"/>
                    <a:pt x="258390" y="200503"/>
                    <a:pt x="261918" y="254125"/>
                  </a:cubicBezTo>
                  <a:cubicBezTo>
                    <a:pt x="265446" y="307747"/>
                    <a:pt x="264034" y="359253"/>
                    <a:pt x="266151" y="406525"/>
                  </a:cubicBezTo>
                  <a:cubicBezTo>
                    <a:pt x="268268" y="453797"/>
                    <a:pt x="274618" y="537759"/>
                    <a:pt x="274618" y="537759"/>
                  </a:cubicBezTo>
                </a:path>
              </a:pathLst>
            </a:custGeom>
            <a:ln w="19050" cmpd="sng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AAA4324-64CA-929E-E7AE-EE1261C11A0E}"/>
                </a:ext>
              </a:extLst>
            </p:cNvPr>
            <p:cNvSpPr/>
            <p:nvPr/>
          </p:nvSpPr>
          <p:spPr>
            <a:xfrm>
              <a:off x="6836170" y="1359508"/>
              <a:ext cx="2881173" cy="1459538"/>
            </a:xfrm>
            <a:custGeom>
              <a:avLst/>
              <a:gdLst>
                <a:gd name="connsiteX0" fmla="*/ 373961 w 2263261"/>
                <a:gd name="connsiteY0" fmla="*/ 1092689 h 1111739"/>
                <a:gd name="connsiteX1" fmla="*/ 399361 w 2263261"/>
                <a:gd name="connsiteY1" fmla="*/ 940289 h 1111739"/>
                <a:gd name="connsiteX2" fmla="*/ 297761 w 2263261"/>
                <a:gd name="connsiteY2" fmla="*/ 794239 h 1111739"/>
                <a:gd name="connsiteX3" fmla="*/ 62811 w 2263261"/>
                <a:gd name="connsiteY3" fmla="*/ 622789 h 1111739"/>
                <a:gd name="connsiteX4" fmla="*/ 5661 w 2263261"/>
                <a:gd name="connsiteY4" fmla="*/ 292589 h 1111739"/>
                <a:gd name="connsiteX5" fmla="*/ 170761 w 2263261"/>
                <a:gd name="connsiteY5" fmla="*/ 102089 h 1111739"/>
                <a:gd name="connsiteX6" fmla="*/ 729561 w 2263261"/>
                <a:gd name="connsiteY6" fmla="*/ 44939 h 1111739"/>
                <a:gd name="connsiteX7" fmla="*/ 1123261 w 2263261"/>
                <a:gd name="connsiteY7" fmla="*/ 489 h 1111739"/>
                <a:gd name="connsiteX8" fmla="*/ 1663011 w 2263261"/>
                <a:gd name="connsiteY8" fmla="*/ 25889 h 1111739"/>
                <a:gd name="connsiteX9" fmla="*/ 1986861 w 2263261"/>
                <a:gd name="connsiteY9" fmla="*/ 95739 h 1111739"/>
                <a:gd name="connsiteX10" fmla="*/ 2228161 w 2263261"/>
                <a:gd name="connsiteY10" fmla="*/ 190989 h 1111739"/>
                <a:gd name="connsiteX11" fmla="*/ 2259911 w 2263261"/>
                <a:gd name="connsiteY11" fmla="*/ 311639 h 1111739"/>
                <a:gd name="connsiteX12" fmla="*/ 2209111 w 2263261"/>
                <a:gd name="connsiteY12" fmla="*/ 387839 h 1111739"/>
                <a:gd name="connsiteX13" fmla="*/ 2094811 w 2263261"/>
                <a:gd name="connsiteY13" fmla="*/ 552939 h 1111739"/>
                <a:gd name="connsiteX14" fmla="*/ 1929711 w 2263261"/>
                <a:gd name="connsiteY14" fmla="*/ 679939 h 1111739"/>
                <a:gd name="connsiteX15" fmla="*/ 1840811 w 2263261"/>
                <a:gd name="connsiteY15" fmla="*/ 838689 h 1111739"/>
                <a:gd name="connsiteX16" fmla="*/ 1796361 w 2263261"/>
                <a:gd name="connsiteY16" fmla="*/ 1022839 h 1111739"/>
                <a:gd name="connsiteX17" fmla="*/ 1770961 w 2263261"/>
                <a:gd name="connsiteY17" fmla="*/ 1111739 h 1111739"/>
                <a:gd name="connsiteX18" fmla="*/ 1770961 w 2263261"/>
                <a:gd name="connsiteY18" fmla="*/ 1111739 h 1111739"/>
                <a:gd name="connsiteX0" fmla="*/ 371957 w 2263261"/>
                <a:gd name="connsiteY0" fmla="*/ 1108661 h 1111739"/>
                <a:gd name="connsiteX1" fmla="*/ 399361 w 2263261"/>
                <a:gd name="connsiteY1" fmla="*/ 940289 h 1111739"/>
                <a:gd name="connsiteX2" fmla="*/ 297761 w 2263261"/>
                <a:gd name="connsiteY2" fmla="*/ 794239 h 1111739"/>
                <a:gd name="connsiteX3" fmla="*/ 62811 w 2263261"/>
                <a:gd name="connsiteY3" fmla="*/ 622789 h 1111739"/>
                <a:gd name="connsiteX4" fmla="*/ 5661 w 2263261"/>
                <a:gd name="connsiteY4" fmla="*/ 292589 h 1111739"/>
                <a:gd name="connsiteX5" fmla="*/ 170761 w 2263261"/>
                <a:gd name="connsiteY5" fmla="*/ 102089 h 1111739"/>
                <a:gd name="connsiteX6" fmla="*/ 729561 w 2263261"/>
                <a:gd name="connsiteY6" fmla="*/ 44939 h 1111739"/>
                <a:gd name="connsiteX7" fmla="*/ 1123261 w 2263261"/>
                <a:gd name="connsiteY7" fmla="*/ 489 h 1111739"/>
                <a:gd name="connsiteX8" fmla="*/ 1663011 w 2263261"/>
                <a:gd name="connsiteY8" fmla="*/ 25889 h 1111739"/>
                <a:gd name="connsiteX9" fmla="*/ 1986861 w 2263261"/>
                <a:gd name="connsiteY9" fmla="*/ 95739 h 1111739"/>
                <a:gd name="connsiteX10" fmla="*/ 2228161 w 2263261"/>
                <a:gd name="connsiteY10" fmla="*/ 190989 h 1111739"/>
                <a:gd name="connsiteX11" fmla="*/ 2259911 w 2263261"/>
                <a:gd name="connsiteY11" fmla="*/ 311639 h 1111739"/>
                <a:gd name="connsiteX12" fmla="*/ 2209111 w 2263261"/>
                <a:gd name="connsiteY12" fmla="*/ 387839 h 1111739"/>
                <a:gd name="connsiteX13" fmla="*/ 2094811 w 2263261"/>
                <a:gd name="connsiteY13" fmla="*/ 552939 h 1111739"/>
                <a:gd name="connsiteX14" fmla="*/ 1929711 w 2263261"/>
                <a:gd name="connsiteY14" fmla="*/ 679939 h 1111739"/>
                <a:gd name="connsiteX15" fmla="*/ 1840811 w 2263261"/>
                <a:gd name="connsiteY15" fmla="*/ 838689 h 1111739"/>
                <a:gd name="connsiteX16" fmla="*/ 1796361 w 2263261"/>
                <a:gd name="connsiteY16" fmla="*/ 1022839 h 1111739"/>
                <a:gd name="connsiteX17" fmla="*/ 1770961 w 2263261"/>
                <a:gd name="connsiteY17" fmla="*/ 1111739 h 1111739"/>
                <a:gd name="connsiteX18" fmla="*/ 1770961 w 2263261"/>
                <a:gd name="connsiteY18" fmla="*/ 1111739 h 1111739"/>
                <a:gd name="connsiteX0" fmla="*/ 371957 w 2263261"/>
                <a:gd name="connsiteY0" fmla="*/ 1108661 h 1111739"/>
                <a:gd name="connsiteX1" fmla="*/ 383328 w 2263261"/>
                <a:gd name="connsiteY1" fmla="*/ 942286 h 1111739"/>
                <a:gd name="connsiteX2" fmla="*/ 297761 w 2263261"/>
                <a:gd name="connsiteY2" fmla="*/ 794239 h 1111739"/>
                <a:gd name="connsiteX3" fmla="*/ 62811 w 2263261"/>
                <a:gd name="connsiteY3" fmla="*/ 622789 h 1111739"/>
                <a:gd name="connsiteX4" fmla="*/ 5661 w 2263261"/>
                <a:gd name="connsiteY4" fmla="*/ 292589 h 1111739"/>
                <a:gd name="connsiteX5" fmla="*/ 170761 w 2263261"/>
                <a:gd name="connsiteY5" fmla="*/ 102089 h 1111739"/>
                <a:gd name="connsiteX6" fmla="*/ 729561 w 2263261"/>
                <a:gd name="connsiteY6" fmla="*/ 44939 h 1111739"/>
                <a:gd name="connsiteX7" fmla="*/ 1123261 w 2263261"/>
                <a:gd name="connsiteY7" fmla="*/ 489 h 1111739"/>
                <a:gd name="connsiteX8" fmla="*/ 1663011 w 2263261"/>
                <a:gd name="connsiteY8" fmla="*/ 25889 h 1111739"/>
                <a:gd name="connsiteX9" fmla="*/ 1986861 w 2263261"/>
                <a:gd name="connsiteY9" fmla="*/ 95739 h 1111739"/>
                <a:gd name="connsiteX10" fmla="*/ 2228161 w 2263261"/>
                <a:gd name="connsiteY10" fmla="*/ 190989 h 1111739"/>
                <a:gd name="connsiteX11" fmla="*/ 2259911 w 2263261"/>
                <a:gd name="connsiteY11" fmla="*/ 311639 h 1111739"/>
                <a:gd name="connsiteX12" fmla="*/ 2209111 w 2263261"/>
                <a:gd name="connsiteY12" fmla="*/ 387839 h 1111739"/>
                <a:gd name="connsiteX13" fmla="*/ 2094811 w 2263261"/>
                <a:gd name="connsiteY13" fmla="*/ 552939 h 1111739"/>
                <a:gd name="connsiteX14" fmla="*/ 1929711 w 2263261"/>
                <a:gd name="connsiteY14" fmla="*/ 679939 h 1111739"/>
                <a:gd name="connsiteX15" fmla="*/ 1840811 w 2263261"/>
                <a:gd name="connsiteY15" fmla="*/ 838689 h 1111739"/>
                <a:gd name="connsiteX16" fmla="*/ 1796361 w 2263261"/>
                <a:gd name="connsiteY16" fmla="*/ 1022839 h 1111739"/>
                <a:gd name="connsiteX17" fmla="*/ 1770961 w 2263261"/>
                <a:gd name="connsiteY17" fmla="*/ 1111739 h 1111739"/>
                <a:gd name="connsiteX18" fmla="*/ 1770961 w 2263261"/>
                <a:gd name="connsiteY18" fmla="*/ 1111739 h 1111739"/>
                <a:gd name="connsiteX0" fmla="*/ 371715 w 2263019"/>
                <a:gd name="connsiteY0" fmla="*/ 1108661 h 1111739"/>
                <a:gd name="connsiteX1" fmla="*/ 383086 w 2263019"/>
                <a:gd name="connsiteY1" fmla="*/ 942286 h 1111739"/>
                <a:gd name="connsiteX2" fmla="*/ 283490 w 2263019"/>
                <a:gd name="connsiteY2" fmla="*/ 802225 h 1111739"/>
                <a:gd name="connsiteX3" fmla="*/ 62569 w 2263019"/>
                <a:gd name="connsiteY3" fmla="*/ 622789 h 1111739"/>
                <a:gd name="connsiteX4" fmla="*/ 5419 w 2263019"/>
                <a:gd name="connsiteY4" fmla="*/ 292589 h 1111739"/>
                <a:gd name="connsiteX5" fmla="*/ 170519 w 2263019"/>
                <a:gd name="connsiteY5" fmla="*/ 102089 h 1111739"/>
                <a:gd name="connsiteX6" fmla="*/ 729319 w 2263019"/>
                <a:gd name="connsiteY6" fmla="*/ 44939 h 1111739"/>
                <a:gd name="connsiteX7" fmla="*/ 1123019 w 2263019"/>
                <a:gd name="connsiteY7" fmla="*/ 489 h 1111739"/>
                <a:gd name="connsiteX8" fmla="*/ 1662769 w 2263019"/>
                <a:gd name="connsiteY8" fmla="*/ 25889 h 1111739"/>
                <a:gd name="connsiteX9" fmla="*/ 1986619 w 2263019"/>
                <a:gd name="connsiteY9" fmla="*/ 95739 h 1111739"/>
                <a:gd name="connsiteX10" fmla="*/ 2227919 w 2263019"/>
                <a:gd name="connsiteY10" fmla="*/ 190989 h 1111739"/>
                <a:gd name="connsiteX11" fmla="*/ 2259669 w 2263019"/>
                <a:gd name="connsiteY11" fmla="*/ 311639 h 1111739"/>
                <a:gd name="connsiteX12" fmla="*/ 2208869 w 2263019"/>
                <a:gd name="connsiteY12" fmla="*/ 387839 h 1111739"/>
                <a:gd name="connsiteX13" fmla="*/ 2094569 w 2263019"/>
                <a:gd name="connsiteY13" fmla="*/ 552939 h 1111739"/>
                <a:gd name="connsiteX14" fmla="*/ 1929469 w 2263019"/>
                <a:gd name="connsiteY14" fmla="*/ 679939 h 1111739"/>
                <a:gd name="connsiteX15" fmla="*/ 1840569 w 2263019"/>
                <a:gd name="connsiteY15" fmla="*/ 838689 h 1111739"/>
                <a:gd name="connsiteX16" fmla="*/ 1796119 w 2263019"/>
                <a:gd name="connsiteY16" fmla="*/ 1022839 h 1111739"/>
                <a:gd name="connsiteX17" fmla="*/ 1770719 w 2263019"/>
                <a:gd name="connsiteY17" fmla="*/ 1111739 h 1111739"/>
                <a:gd name="connsiteX18" fmla="*/ 1770719 w 2263019"/>
                <a:gd name="connsiteY18" fmla="*/ 1111739 h 1111739"/>
                <a:gd name="connsiteX0" fmla="*/ 371715 w 2263019"/>
                <a:gd name="connsiteY0" fmla="*/ 1108661 h 1111739"/>
                <a:gd name="connsiteX1" fmla="*/ 383086 w 2263019"/>
                <a:gd name="connsiteY1" fmla="*/ 942286 h 1111739"/>
                <a:gd name="connsiteX2" fmla="*/ 283490 w 2263019"/>
                <a:gd name="connsiteY2" fmla="*/ 802225 h 1111739"/>
                <a:gd name="connsiteX3" fmla="*/ 62569 w 2263019"/>
                <a:gd name="connsiteY3" fmla="*/ 622789 h 1111739"/>
                <a:gd name="connsiteX4" fmla="*/ 5419 w 2263019"/>
                <a:gd name="connsiteY4" fmla="*/ 292589 h 1111739"/>
                <a:gd name="connsiteX5" fmla="*/ 170519 w 2263019"/>
                <a:gd name="connsiteY5" fmla="*/ 102089 h 1111739"/>
                <a:gd name="connsiteX6" fmla="*/ 729319 w 2263019"/>
                <a:gd name="connsiteY6" fmla="*/ 44939 h 1111739"/>
                <a:gd name="connsiteX7" fmla="*/ 1123019 w 2263019"/>
                <a:gd name="connsiteY7" fmla="*/ 489 h 1111739"/>
                <a:gd name="connsiteX8" fmla="*/ 1662769 w 2263019"/>
                <a:gd name="connsiteY8" fmla="*/ 25889 h 1111739"/>
                <a:gd name="connsiteX9" fmla="*/ 1986619 w 2263019"/>
                <a:gd name="connsiteY9" fmla="*/ 95739 h 1111739"/>
                <a:gd name="connsiteX10" fmla="*/ 2227919 w 2263019"/>
                <a:gd name="connsiteY10" fmla="*/ 190989 h 1111739"/>
                <a:gd name="connsiteX11" fmla="*/ 2259669 w 2263019"/>
                <a:gd name="connsiteY11" fmla="*/ 311639 h 1111739"/>
                <a:gd name="connsiteX12" fmla="*/ 2208869 w 2263019"/>
                <a:gd name="connsiteY12" fmla="*/ 387839 h 1111739"/>
                <a:gd name="connsiteX13" fmla="*/ 2094569 w 2263019"/>
                <a:gd name="connsiteY13" fmla="*/ 552939 h 1111739"/>
                <a:gd name="connsiteX14" fmla="*/ 1929469 w 2263019"/>
                <a:gd name="connsiteY14" fmla="*/ 679939 h 1111739"/>
                <a:gd name="connsiteX15" fmla="*/ 1840569 w 2263019"/>
                <a:gd name="connsiteY15" fmla="*/ 838689 h 1111739"/>
                <a:gd name="connsiteX16" fmla="*/ 1796119 w 2263019"/>
                <a:gd name="connsiteY16" fmla="*/ 1022839 h 1111739"/>
                <a:gd name="connsiteX17" fmla="*/ 1770719 w 2263019"/>
                <a:gd name="connsiteY17" fmla="*/ 1111739 h 1111739"/>
                <a:gd name="connsiteX18" fmla="*/ 1770719 w 2263019"/>
                <a:gd name="connsiteY18" fmla="*/ 1111739 h 1111739"/>
                <a:gd name="connsiteX0" fmla="*/ 381763 w 2273067"/>
                <a:gd name="connsiteY0" fmla="*/ 1108661 h 1111739"/>
                <a:gd name="connsiteX1" fmla="*/ 393134 w 2273067"/>
                <a:gd name="connsiteY1" fmla="*/ 942286 h 1111739"/>
                <a:gd name="connsiteX2" fmla="*/ 293538 w 2273067"/>
                <a:gd name="connsiteY2" fmla="*/ 802225 h 1111739"/>
                <a:gd name="connsiteX3" fmla="*/ 38546 w 2273067"/>
                <a:gd name="connsiteY3" fmla="*/ 572876 h 1111739"/>
                <a:gd name="connsiteX4" fmla="*/ 15467 w 2273067"/>
                <a:gd name="connsiteY4" fmla="*/ 292589 h 1111739"/>
                <a:gd name="connsiteX5" fmla="*/ 180567 w 2273067"/>
                <a:gd name="connsiteY5" fmla="*/ 102089 h 1111739"/>
                <a:gd name="connsiteX6" fmla="*/ 739367 w 2273067"/>
                <a:gd name="connsiteY6" fmla="*/ 44939 h 1111739"/>
                <a:gd name="connsiteX7" fmla="*/ 1133067 w 2273067"/>
                <a:gd name="connsiteY7" fmla="*/ 489 h 1111739"/>
                <a:gd name="connsiteX8" fmla="*/ 1672817 w 2273067"/>
                <a:gd name="connsiteY8" fmla="*/ 25889 h 1111739"/>
                <a:gd name="connsiteX9" fmla="*/ 1996667 w 2273067"/>
                <a:gd name="connsiteY9" fmla="*/ 95739 h 1111739"/>
                <a:gd name="connsiteX10" fmla="*/ 2237967 w 2273067"/>
                <a:gd name="connsiteY10" fmla="*/ 190989 h 1111739"/>
                <a:gd name="connsiteX11" fmla="*/ 2269717 w 2273067"/>
                <a:gd name="connsiteY11" fmla="*/ 311639 h 1111739"/>
                <a:gd name="connsiteX12" fmla="*/ 2218917 w 2273067"/>
                <a:gd name="connsiteY12" fmla="*/ 387839 h 1111739"/>
                <a:gd name="connsiteX13" fmla="*/ 2104617 w 2273067"/>
                <a:gd name="connsiteY13" fmla="*/ 552939 h 1111739"/>
                <a:gd name="connsiteX14" fmla="*/ 1939517 w 2273067"/>
                <a:gd name="connsiteY14" fmla="*/ 679939 h 1111739"/>
                <a:gd name="connsiteX15" fmla="*/ 1850617 w 2273067"/>
                <a:gd name="connsiteY15" fmla="*/ 838689 h 1111739"/>
                <a:gd name="connsiteX16" fmla="*/ 1806167 w 2273067"/>
                <a:gd name="connsiteY16" fmla="*/ 1022839 h 1111739"/>
                <a:gd name="connsiteX17" fmla="*/ 1780767 w 2273067"/>
                <a:gd name="connsiteY17" fmla="*/ 1111739 h 1111739"/>
                <a:gd name="connsiteX18" fmla="*/ 1780767 w 2273067"/>
                <a:gd name="connsiteY18" fmla="*/ 1111739 h 1111739"/>
                <a:gd name="connsiteX0" fmla="*/ 382334 w 2273638"/>
                <a:gd name="connsiteY0" fmla="*/ 1108661 h 1111739"/>
                <a:gd name="connsiteX1" fmla="*/ 393705 w 2273638"/>
                <a:gd name="connsiteY1" fmla="*/ 942286 h 1111739"/>
                <a:gd name="connsiteX2" fmla="*/ 294109 w 2273638"/>
                <a:gd name="connsiteY2" fmla="*/ 802225 h 1111739"/>
                <a:gd name="connsiteX3" fmla="*/ 39117 w 2273638"/>
                <a:gd name="connsiteY3" fmla="*/ 572876 h 1111739"/>
                <a:gd name="connsiteX4" fmla="*/ 16038 w 2273638"/>
                <a:gd name="connsiteY4" fmla="*/ 292589 h 1111739"/>
                <a:gd name="connsiteX5" fmla="*/ 189155 w 2273638"/>
                <a:gd name="connsiteY5" fmla="*/ 116065 h 1111739"/>
                <a:gd name="connsiteX6" fmla="*/ 739938 w 2273638"/>
                <a:gd name="connsiteY6" fmla="*/ 44939 h 1111739"/>
                <a:gd name="connsiteX7" fmla="*/ 1133638 w 2273638"/>
                <a:gd name="connsiteY7" fmla="*/ 489 h 1111739"/>
                <a:gd name="connsiteX8" fmla="*/ 1673388 w 2273638"/>
                <a:gd name="connsiteY8" fmla="*/ 25889 h 1111739"/>
                <a:gd name="connsiteX9" fmla="*/ 1997238 w 2273638"/>
                <a:gd name="connsiteY9" fmla="*/ 95739 h 1111739"/>
                <a:gd name="connsiteX10" fmla="*/ 2238538 w 2273638"/>
                <a:gd name="connsiteY10" fmla="*/ 190989 h 1111739"/>
                <a:gd name="connsiteX11" fmla="*/ 2270288 w 2273638"/>
                <a:gd name="connsiteY11" fmla="*/ 311639 h 1111739"/>
                <a:gd name="connsiteX12" fmla="*/ 2219488 w 2273638"/>
                <a:gd name="connsiteY12" fmla="*/ 387839 h 1111739"/>
                <a:gd name="connsiteX13" fmla="*/ 2105188 w 2273638"/>
                <a:gd name="connsiteY13" fmla="*/ 552939 h 1111739"/>
                <a:gd name="connsiteX14" fmla="*/ 1940088 w 2273638"/>
                <a:gd name="connsiteY14" fmla="*/ 679939 h 1111739"/>
                <a:gd name="connsiteX15" fmla="*/ 1851188 w 2273638"/>
                <a:gd name="connsiteY15" fmla="*/ 838689 h 1111739"/>
                <a:gd name="connsiteX16" fmla="*/ 1806738 w 2273638"/>
                <a:gd name="connsiteY16" fmla="*/ 1022839 h 1111739"/>
                <a:gd name="connsiteX17" fmla="*/ 1781338 w 2273638"/>
                <a:gd name="connsiteY17" fmla="*/ 1111739 h 1111739"/>
                <a:gd name="connsiteX18" fmla="*/ 1781338 w 2273638"/>
                <a:gd name="connsiteY18" fmla="*/ 1111739 h 1111739"/>
                <a:gd name="connsiteX0" fmla="*/ 382334 w 2273638"/>
                <a:gd name="connsiteY0" fmla="*/ 1108661 h 1111739"/>
                <a:gd name="connsiteX1" fmla="*/ 393705 w 2273638"/>
                <a:gd name="connsiteY1" fmla="*/ 942286 h 1111739"/>
                <a:gd name="connsiteX2" fmla="*/ 294109 w 2273638"/>
                <a:gd name="connsiteY2" fmla="*/ 802225 h 1111739"/>
                <a:gd name="connsiteX3" fmla="*/ 39117 w 2273638"/>
                <a:gd name="connsiteY3" fmla="*/ 572876 h 1111739"/>
                <a:gd name="connsiteX4" fmla="*/ 16038 w 2273638"/>
                <a:gd name="connsiteY4" fmla="*/ 292589 h 1111739"/>
                <a:gd name="connsiteX5" fmla="*/ 189155 w 2273638"/>
                <a:gd name="connsiteY5" fmla="*/ 116065 h 1111739"/>
                <a:gd name="connsiteX6" fmla="*/ 739938 w 2273638"/>
                <a:gd name="connsiteY6" fmla="*/ 44939 h 1111739"/>
                <a:gd name="connsiteX7" fmla="*/ 1133638 w 2273638"/>
                <a:gd name="connsiteY7" fmla="*/ 489 h 1111739"/>
                <a:gd name="connsiteX8" fmla="*/ 1673388 w 2273638"/>
                <a:gd name="connsiteY8" fmla="*/ 25889 h 1111739"/>
                <a:gd name="connsiteX9" fmla="*/ 1997238 w 2273638"/>
                <a:gd name="connsiteY9" fmla="*/ 95739 h 1111739"/>
                <a:gd name="connsiteX10" fmla="*/ 2238538 w 2273638"/>
                <a:gd name="connsiteY10" fmla="*/ 190989 h 1111739"/>
                <a:gd name="connsiteX11" fmla="*/ 2270288 w 2273638"/>
                <a:gd name="connsiteY11" fmla="*/ 311639 h 1111739"/>
                <a:gd name="connsiteX12" fmla="*/ 2219488 w 2273638"/>
                <a:gd name="connsiteY12" fmla="*/ 387839 h 1111739"/>
                <a:gd name="connsiteX13" fmla="*/ 2105188 w 2273638"/>
                <a:gd name="connsiteY13" fmla="*/ 552939 h 1111739"/>
                <a:gd name="connsiteX14" fmla="*/ 1940088 w 2273638"/>
                <a:gd name="connsiteY14" fmla="*/ 679939 h 1111739"/>
                <a:gd name="connsiteX15" fmla="*/ 1851188 w 2273638"/>
                <a:gd name="connsiteY15" fmla="*/ 838689 h 1111739"/>
                <a:gd name="connsiteX16" fmla="*/ 1806738 w 2273638"/>
                <a:gd name="connsiteY16" fmla="*/ 1022839 h 1111739"/>
                <a:gd name="connsiteX17" fmla="*/ 1781338 w 2273638"/>
                <a:gd name="connsiteY17" fmla="*/ 1111739 h 1111739"/>
                <a:gd name="connsiteX18" fmla="*/ 1781338 w 2273638"/>
                <a:gd name="connsiteY18" fmla="*/ 1111739 h 1111739"/>
                <a:gd name="connsiteX0" fmla="*/ 404124 w 2295428"/>
                <a:gd name="connsiteY0" fmla="*/ 1108661 h 1111739"/>
                <a:gd name="connsiteX1" fmla="*/ 415495 w 2295428"/>
                <a:gd name="connsiteY1" fmla="*/ 942286 h 1111739"/>
                <a:gd name="connsiteX2" fmla="*/ 315899 w 2295428"/>
                <a:gd name="connsiteY2" fmla="*/ 802225 h 1111739"/>
                <a:gd name="connsiteX3" fmla="*/ 60907 w 2295428"/>
                <a:gd name="connsiteY3" fmla="*/ 572876 h 1111739"/>
                <a:gd name="connsiteX4" fmla="*/ 9770 w 2295428"/>
                <a:gd name="connsiteY4" fmla="*/ 292589 h 1111739"/>
                <a:gd name="connsiteX5" fmla="*/ 210945 w 2295428"/>
                <a:gd name="connsiteY5" fmla="*/ 116065 h 1111739"/>
                <a:gd name="connsiteX6" fmla="*/ 761728 w 2295428"/>
                <a:gd name="connsiteY6" fmla="*/ 44939 h 1111739"/>
                <a:gd name="connsiteX7" fmla="*/ 1155428 w 2295428"/>
                <a:gd name="connsiteY7" fmla="*/ 489 h 1111739"/>
                <a:gd name="connsiteX8" fmla="*/ 1695178 w 2295428"/>
                <a:gd name="connsiteY8" fmla="*/ 25889 h 1111739"/>
                <a:gd name="connsiteX9" fmla="*/ 2019028 w 2295428"/>
                <a:gd name="connsiteY9" fmla="*/ 95739 h 1111739"/>
                <a:gd name="connsiteX10" fmla="*/ 2260328 w 2295428"/>
                <a:gd name="connsiteY10" fmla="*/ 190989 h 1111739"/>
                <a:gd name="connsiteX11" fmla="*/ 2292078 w 2295428"/>
                <a:gd name="connsiteY11" fmla="*/ 311639 h 1111739"/>
                <a:gd name="connsiteX12" fmla="*/ 2241278 w 2295428"/>
                <a:gd name="connsiteY12" fmla="*/ 387839 h 1111739"/>
                <a:gd name="connsiteX13" fmla="*/ 2126978 w 2295428"/>
                <a:gd name="connsiteY13" fmla="*/ 552939 h 1111739"/>
                <a:gd name="connsiteX14" fmla="*/ 1961878 w 2295428"/>
                <a:gd name="connsiteY14" fmla="*/ 679939 h 1111739"/>
                <a:gd name="connsiteX15" fmla="*/ 1872978 w 2295428"/>
                <a:gd name="connsiteY15" fmla="*/ 838689 h 1111739"/>
                <a:gd name="connsiteX16" fmla="*/ 1828528 w 2295428"/>
                <a:gd name="connsiteY16" fmla="*/ 1022839 h 1111739"/>
                <a:gd name="connsiteX17" fmla="*/ 1803128 w 2295428"/>
                <a:gd name="connsiteY17" fmla="*/ 1111739 h 1111739"/>
                <a:gd name="connsiteX18" fmla="*/ 1803128 w 2295428"/>
                <a:gd name="connsiteY18" fmla="*/ 1111739 h 1111739"/>
                <a:gd name="connsiteX0" fmla="*/ 402407 w 2293711"/>
                <a:gd name="connsiteY0" fmla="*/ 1108661 h 1111739"/>
                <a:gd name="connsiteX1" fmla="*/ 413778 w 2293711"/>
                <a:gd name="connsiteY1" fmla="*/ 942286 h 1111739"/>
                <a:gd name="connsiteX2" fmla="*/ 314182 w 2293711"/>
                <a:gd name="connsiteY2" fmla="*/ 802225 h 1111739"/>
                <a:gd name="connsiteX3" fmla="*/ 59190 w 2293711"/>
                <a:gd name="connsiteY3" fmla="*/ 572876 h 1111739"/>
                <a:gd name="connsiteX4" fmla="*/ 8053 w 2293711"/>
                <a:gd name="connsiteY4" fmla="*/ 292589 h 1111739"/>
                <a:gd name="connsiteX5" fmla="*/ 209228 w 2293711"/>
                <a:gd name="connsiteY5" fmla="*/ 116065 h 1111739"/>
                <a:gd name="connsiteX6" fmla="*/ 760011 w 2293711"/>
                <a:gd name="connsiteY6" fmla="*/ 44939 h 1111739"/>
                <a:gd name="connsiteX7" fmla="*/ 1153711 w 2293711"/>
                <a:gd name="connsiteY7" fmla="*/ 489 h 1111739"/>
                <a:gd name="connsiteX8" fmla="*/ 1693461 w 2293711"/>
                <a:gd name="connsiteY8" fmla="*/ 25889 h 1111739"/>
                <a:gd name="connsiteX9" fmla="*/ 2017311 w 2293711"/>
                <a:gd name="connsiteY9" fmla="*/ 95739 h 1111739"/>
                <a:gd name="connsiteX10" fmla="*/ 2258611 w 2293711"/>
                <a:gd name="connsiteY10" fmla="*/ 190989 h 1111739"/>
                <a:gd name="connsiteX11" fmla="*/ 2290361 w 2293711"/>
                <a:gd name="connsiteY11" fmla="*/ 311639 h 1111739"/>
                <a:gd name="connsiteX12" fmla="*/ 2239561 w 2293711"/>
                <a:gd name="connsiteY12" fmla="*/ 387839 h 1111739"/>
                <a:gd name="connsiteX13" fmla="*/ 2125261 w 2293711"/>
                <a:gd name="connsiteY13" fmla="*/ 552939 h 1111739"/>
                <a:gd name="connsiteX14" fmla="*/ 1960161 w 2293711"/>
                <a:gd name="connsiteY14" fmla="*/ 679939 h 1111739"/>
                <a:gd name="connsiteX15" fmla="*/ 1871261 w 2293711"/>
                <a:gd name="connsiteY15" fmla="*/ 838689 h 1111739"/>
                <a:gd name="connsiteX16" fmla="*/ 1826811 w 2293711"/>
                <a:gd name="connsiteY16" fmla="*/ 1022839 h 1111739"/>
                <a:gd name="connsiteX17" fmla="*/ 1801411 w 2293711"/>
                <a:gd name="connsiteY17" fmla="*/ 1111739 h 1111739"/>
                <a:gd name="connsiteX18" fmla="*/ 1801411 w 2293711"/>
                <a:gd name="connsiteY18" fmla="*/ 1111739 h 1111739"/>
                <a:gd name="connsiteX0" fmla="*/ 402407 w 2293711"/>
                <a:gd name="connsiteY0" fmla="*/ 1108661 h 1111739"/>
                <a:gd name="connsiteX1" fmla="*/ 413778 w 2293711"/>
                <a:gd name="connsiteY1" fmla="*/ 942286 h 1111739"/>
                <a:gd name="connsiteX2" fmla="*/ 314182 w 2293711"/>
                <a:gd name="connsiteY2" fmla="*/ 802225 h 1111739"/>
                <a:gd name="connsiteX3" fmla="*/ 59190 w 2293711"/>
                <a:gd name="connsiteY3" fmla="*/ 572876 h 1111739"/>
                <a:gd name="connsiteX4" fmla="*/ 8053 w 2293711"/>
                <a:gd name="connsiteY4" fmla="*/ 292589 h 1111739"/>
                <a:gd name="connsiteX5" fmla="*/ 209228 w 2293711"/>
                <a:gd name="connsiteY5" fmla="*/ 116065 h 1111739"/>
                <a:gd name="connsiteX6" fmla="*/ 760011 w 2293711"/>
                <a:gd name="connsiteY6" fmla="*/ 44939 h 1111739"/>
                <a:gd name="connsiteX7" fmla="*/ 1153711 w 2293711"/>
                <a:gd name="connsiteY7" fmla="*/ 489 h 1111739"/>
                <a:gd name="connsiteX8" fmla="*/ 1693461 w 2293711"/>
                <a:gd name="connsiteY8" fmla="*/ 25889 h 1111739"/>
                <a:gd name="connsiteX9" fmla="*/ 2017311 w 2293711"/>
                <a:gd name="connsiteY9" fmla="*/ 95739 h 1111739"/>
                <a:gd name="connsiteX10" fmla="*/ 2258611 w 2293711"/>
                <a:gd name="connsiteY10" fmla="*/ 190989 h 1111739"/>
                <a:gd name="connsiteX11" fmla="*/ 2290361 w 2293711"/>
                <a:gd name="connsiteY11" fmla="*/ 311639 h 1111739"/>
                <a:gd name="connsiteX12" fmla="*/ 2239561 w 2293711"/>
                <a:gd name="connsiteY12" fmla="*/ 387839 h 1111739"/>
                <a:gd name="connsiteX13" fmla="*/ 2125261 w 2293711"/>
                <a:gd name="connsiteY13" fmla="*/ 552939 h 1111739"/>
                <a:gd name="connsiteX14" fmla="*/ 1960161 w 2293711"/>
                <a:gd name="connsiteY14" fmla="*/ 679939 h 1111739"/>
                <a:gd name="connsiteX15" fmla="*/ 1871261 w 2293711"/>
                <a:gd name="connsiteY15" fmla="*/ 838689 h 1111739"/>
                <a:gd name="connsiteX16" fmla="*/ 1701446 w 2293711"/>
                <a:gd name="connsiteY16" fmla="*/ 1011904 h 1111739"/>
                <a:gd name="connsiteX17" fmla="*/ 1801411 w 2293711"/>
                <a:gd name="connsiteY17" fmla="*/ 1111739 h 1111739"/>
                <a:gd name="connsiteX18" fmla="*/ 1801411 w 2293711"/>
                <a:gd name="connsiteY18" fmla="*/ 1111739 h 1111739"/>
                <a:gd name="connsiteX0" fmla="*/ 402407 w 2293711"/>
                <a:gd name="connsiteY0" fmla="*/ 1108661 h 1111739"/>
                <a:gd name="connsiteX1" fmla="*/ 413778 w 2293711"/>
                <a:gd name="connsiteY1" fmla="*/ 942286 h 1111739"/>
                <a:gd name="connsiteX2" fmla="*/ 314182 w 2293711"/>
                <a:gd name="connsiteY2" fmla="*/ 802225 h 1111739"/>
                <a:gd name="connsiteX3" fmla="*/ 59190 w 2293711"/>
                <a:gd name="connsiteY3" fmla="*/ 572876 h 1111739"/>
                <a:gd name="connsiteX4" fmla="*/ 8053 w 2293711"/>
                <a:gd name="connsiteY4" fmla="*/ 292589 h 1111739"/>
                <a:gd name="connsiteX5" fmla="*/ 209228 w 2293711"/>
                <a:gd name="connsiteY5" fmla="*/ 116065 h 1111739"/>
                <a:gd name="connsiteX6" fmla="*/ 760011 w 2293711"/>
                <a:gd name="connsiteY6" fmla="*/ 44939 h 1111739"/>
                <a:gd name="connsiteX7" fmla="*/ 1153711 w 2293711"/>
                <a:gd name="connsiteY7" fmla="*/ 489 h 1111739"/>
                <a:gd name="connsiteX8" fmla="*/ 1693461 w 2293711"/>
                <a:gd name="connsiteY8" fmla="*/ 25889 h 1111739"/>
                <a:gd name="connsiteX9" fmla="*/ 2017311 w 2293711"/>
                <a:gd name="connsiteY9" fmla="*/ 95739 h 1111739"/>
                <a:gd name="connsiteX10" fmla="*/ 2258611 w 2293711"/>
                <a:gd name="connsiteY10" fmla="*/ 190989 h 1111739"/>
                <a:gd name="connsiteX11" fmla="*/ 2290361 w 2293711"/>
                <a:gd name="connsiteY11" fmla="*/ 311639 h 1111739"/>
                <a:gd name="connsiteX12" fmla="*/ 2239561 w 2293711"/>
                <a:gd name="connsiteY12" fmla="*/ 387839 h 1111739"/>
                <a:gd name="connsiteX13" fmla="*/ 2125261 w 2293711"/>
                <a:gd name="connsiteY13" fmla="*/ 552939 h 1111739"/>
                <a:gd name="connsiteX14" fmla="*/ 1960161 w 2293711"/>
                <a:gd name="connsiteY14" fmla="*/ 679939 h 1111739"/>
                <a:gd name="connsiteX15" fmla="*/ 1871261 w 2293711"/>
                <a:gd name="connsiteY15" fmla="*/ 838689 h 1111739"/>
                <a:gd name="connsiteX16" fmla="*/ 1701446 w 2293711"/>
                <a:gd name="connsiteY16" fmla="*/ 1011904 h 1111739"/>
                <a:gd name="connsiteX17" fmla="*/ 1801411 w 2293711"/>
                <a:gd name="connsiteY17" fmla="*/ 1111739 h 1111739"/>
                <a:gd name="connsiteX18" fmla="*/ 1648188 w 2293711"/>
                <a:gd name="connsiteY18" fmla="*/ 1107365 h 1111739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0161 w 2293711"/>
                <a:gd name="connsiteY14" fmla="*/ 679939 h 1108661"/>
                <a:gd name="connsiteX15" fmla="*/ 1871261 w 2293711"/>
                <a:gd name="connsiteY15" fmla="*/ 838689 h 1108661"/>
                <a:gd name="connsiteX16" fmla="*/ 1701446 w 2293711"/>
                <a:gd name="connsiteY16" fmla="*/ 1011904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0161 w 2293711"/>
                <a:gd name="connsiteY14" fmla="*/ 679939 h 1108661"/>
                <a:gd name="connsiteX15" fmla="*/ 1871261 w 2293711"/>
                <a:gd name="connsiteY15" fmla="*/ 838689 h 1108661"/>
                <a:gd name="connsiteX16" fmla="*/ 1731626 w 2293711"/>
                <a:gd name="connsiteY16" fmla="*/ 974723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0161 w 2293711"/>
                <a:gd name="connsiteY14" fmla="*/ 679939 h 1108661"/>
                <a:gd name="connsiteX15" fmla="*/ 1852689 w 2293711"/>
                <a:gd name="connsiteY15" fmla="*/ 832128 h 1108661"/>
                <a:gd name="connsiteX16" fmla="*/ 1731626 w 2293711"/>
                <a:gd name="connsiteY16" fmla="*/ 974723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9447 w 2293711"/>
                <a:gd name="connsiteY14" fmla="*/ 686500 h 1108661"/>
                <a:gd name="connsiteX15" fmla="*/ 1852689 w 2293711"/>
                <a:gd name="connsiteY15" fmla="*/ 832128 h 1108661"/>
                <a:gd name="connsiteX16" fmla="*/ 1731626 w 2293711"/>
                <a:gd name="connsiteY16" fmla="*/ 974723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9447 w 2293711"/>
                <a:gd name="connsiteY14" fmla="*/ 686500 h 1108661"/>
                <a:gd name="connsiteX15" fmla="*/ 1836438 w 2293711"/>
                <a:gd name="connsiteY15" fmla="*/ 823380 h 1108661"/>
                <a:gd name="connsiteX16" fmla="*/ 1731626 w 2293711"/>
                <a:gd name="connsiteY16" fmla="*/ 974723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9447 w 2293711"/>
                <a:gd name="connsiteY14" fmla="*/ 686500 h 1108661"/>
                <a:gd name="connsiteX15" fmla="*/ 1836438 w 2293711"/>
                <a:gd name="connsiteY15" fmla="*/ 823380 h 1108661"/>
                <a:gd name="connsiteX16" fmla="*/ 1731626 w 2293711"/>
                <a:gd name="connsiteY16" fmla="*/ 974723 h 1108661"/>
                <a:gd name="connsiteX17" fmla="*/ 1673725 w 2293711"/>
                <a:gd name="connsiteY17" fmla="*/ 1057061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9447 w 2293711"/>
                <a:gd name="connsiteY14" fmla="*/ 686500 h 1108661"/>
                <a:gd name="connsiteX15" fmla="*/ 1836438 w 2293711"/>
                <a:gd name="connsiteY15" fmla="*/ 823380 h 1108661"/>
                <a:gd name="connsiteX16" fmla="*/ 1731626 w 2293711"/>
                <a:gd name="connsiteY16" fmla="*/ 974723 h 1108661"/>
                <a:gd name="connsiteX17" fmla="*/ 1689976 w 2293711"/>
                <a:gd name="connsiteY17" fmla="*/ 1050500 h 1108661"/>
                <a:gd name="connsiteX18" fmla="*/ 1648188 w 2293711"/>
                <a:gd name="connsiteY18" fmla="*/ 1107365 h 1108661"/>
                <a:gd name="connsiteX0" fmla="*/ 402407 w 2293711"/>
                <a:gd name="connsiteY0" fmla="*/ 1108661 h 1108661"/>
                <a:gd name="connsiteX1" fmla="*/ 413778 w 2293711"/>
                <a:gd name="connsiteY1" fmla="*/ 942286 h 1108661"/>
                <a:gd name="connsiteX2" fmla="*/ 314182 w 2293711"/>
                <a:gd name="connsiteY2" fmla="*/ 802225 h 1108661"/>
                <a:gd name="connsiteX3" fmla="*/ 59190 w 2293711"/>
                <a:gd name="connsiteY3" fmla="*/ 572876 h 1108661"/>
                <a:gd name="connsiteX4" fmla="*/ 8053 w 2293711"/>
                <a:gd name="connsiteY4" fmla="*/ 292589 h 1108661"/>
                <a:gd name="connsiteX5" fmla="*/ 209228 w 2293711"/>
                <a:gd name="connsiteY5" fmla="*/ 116065 h 1108661"/>
                <a:gd name="connsiteX6" fmla="*/ 760011 w 2293711"/>
                <a:gd name="connsiteY6" fmla="*/ 44939 h 1108661"/>
                <a:gd name="connsiteX7" fmla="*/ 1153711 w 2293711"/>
                <a:gd name="connsiteY7" fmla="*/ 489 h 1108661"/>
                <a:gd name="connsiteX8" fmla="*/ 1693461 w 2293711"/>
                <a:gd name="connsiteY8" fmla="*/ 25889 h 1108661"/>
                <a:gd name="connsiteX9" fmla="*/ 2017311 w 2293711"/>
                <a:gd name="connsiteY9" fmla="*/ 95739 h 1108661"/>
                <a:gd name="connsiteX10" fmla="*/ 2258611 w 2293711"/>
                <a:gd name="connsiteY10" fmla="*/ 190989 h 1108661"/>
                <a:gd name="connsiteX11" fmla="*/ 2290361 w 2293711"/>
                <a:gd name="connsiteY11" fmla="*/ 311639 h 1108661"/>
                <a:gd name="connsiteX12" fmla="*/ 2239561 w 2293711"/>
                <a:gd name="connsiteY12" fmla="*/ 387839 h 1108661"/>
                <a:gd name="connsiteX13" fmla="*/ 2125261 w 2293711"/>
                <a:gd name="connsiteY13" fmla="*/ 552939 h 1108661"/>
                <a:gd name="connsiteX14" fmla="*/ 1969447 w 2293711"/>
                <a:gd name="connsiteY14" fmla="*/ 686500 h 1108661"/>
                <a:gd name="connsiteX15" fmla="*/ 1836438 w 2293711"/>
                <a:gd name="connsiteY15" fmla="*/ 823380 h 1108661"/>
                <a:gd name="connsiteX16" fmla="*/ 1731626 w 2293711"/>
                <a:gd name="connsiteY16" fmla="*/ 974723 h 1108661"/>
                <a:gd name="connsiteX17" fmla="*/ 1680690 w 2293711"/>
                <a:gd name="connsiteY17" fmla="*/ 1037377 h 1108661"/>
                <a:gd name="connsiteX18" fmla="*/ 1648188 w 2293711"/>
                <a:gd name="connsiteY18" fmla="*/ 1107365 h 1108661"/>
                <a:gd name="connsiteX0" fmla="*/ 402407 w 2293711"/>
                <a:gd name="connsiteY0" fmla="*/ 1108173 h 1108173"/>
                <a:gd name="connsiteX1" fmla="*/ 413778 w 2293711"/>
                <a:gd name="connsiteY1" fmla="*/ 941798 h 1108173"/>
                <a:gd name="connsiteX2" fmla="*/ 314182 w 2293711"/>
                <a:gd name="connsiteY2" fmla="*/ 801737 h 1108173"/>
                <a:gd name="connsiteX3" fmla="*/ 59190 w 2293711"/>
                <a:gd name="connsiteY3" fmla="*/ 572388 h 1108173"/>
                <a:gd name="connsiteX4" fmla="*/ 8053 w 2293711"/>
                <a:gd name="connsiteY4" fmla="*/ 292101 h 1108173"/>
                <a:gd name="connsiteX5" fmla="*/ 209228 w 2293711"/>
                <a:gd name="connsiteY5" fmla="*/ 115577 h 1108173"/>
                <a:gd name="connsiteX6" fmla="*/ 734474 w 2293711"/>
                <a:gd name="connsiteY6" fmla="*/ 25039 h 1108173"/>
                <a:gd name="connsiteX7" fmla="*/ 1153711 w 2293711"/>
                <a:gd name="connsiteY7" fmla="*/ 1 h 1108173"/>
                <a:gd name="connsiteX8" fmla="*/ 1693461 w 2293711"/>
                <a:gd name="connsiteY8" fmla="*/ 25401 h 1108173"/>
                <a:gd name="connsiteX9" fmla="*/ 2017311 w 2293711"/>
                <a:gd name="connsiteY9" fmla="*/ 95251 h 1108173"/>
                <a:gd name="connsiteX10" fmla="*/ 2258611 w 2293711"/>
                <a:gd name="connsiteY10" fmla="*/ 190501 h 1108173"/>
                <a:gd name="connsiteX11" fmla="*/ 2290361 w 2293711"/>
                <a:gd name="connsiteY11" fmla="*/ 311151 h 1108173"/>
                <a:gd name="connsiteX12" fmla="*/ 2239561 w 2293711"/>
                <a:gd name="connsiteY12" fmla="*/ 387351 h 1108173"/>
                <a:gd name="connsiteX13" fmla="*/ 2125261 w 2293711"/>
                <a:gd name="connsiteY13" fmla="*/ 552451 h 1108173"/>
                <a:gd name="connsiteX14" fmla="*/ 1969447 w 2293711"/>
                <a:gd name="connsiteY14" fmla="*/ 686012 h 1108173"/>
                <a:gd name="connsiteX15" fmla="*/ 1836438 w 2293711"/>
                <a:gd name="connsiteY15" fmla="*/ 822892 h 1108173"/>
                <a:gd name="connsiteX16" fmla="*/ 1731626 w 2293711"/>
                <a:gd name="connsiteY16" fmla="*/ 974235 h 1108173"/>
                <a:gd name="connsiteX17" fmla="*/ 1680690 w 2293711"/>
                <a:gd name="connsiteY17" fmla="*/ 1036889 h 1108173"/>
                <a:gd name="connsiteX18" fmla="*/ 1648188 w 2293711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69447 w 2293540"/>
                <a:gd name="connsiteY14" fmla="*/ 686012 h 1108173"/>
                <a:gd name="connsiteX15" fmla="*/ 1836438 w 2293540"/>
                <a:gd name="connsiteY15" fmla="*/ 822892 h 1108173"/>
                <a:gd name="connsiteX16" fmla="*/ 1731626 w 2293540"/>
                <a:gd name="connsiteY16" fmla="*/ 974235 h 1108173"/>
                <a:gd name="connsiteX17" fmla="*/ 1680690 w 2293540"/>
                <a:gd name="connsiteY17" fmla="*/ 1036889 h 1108173"/>
                <a:gd name="connsiteX18" fmla="*/ 1648188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69447 w 2293540"/>
                <a:gd name="connsiteY14" fmla="*/ 686012 h 1108173"/>
                <a:gd name="connsiteX15" fmla="*/ 1836438 w 2293540"/>
                <a:gd name="connsiteY15" fmla="*/ 822892 h 1108173"/>
                <a:gd name="connsiteX16" fmla="*/ 1731626 w 2293540"/>
                <a:gd name="connsiteY16" fmla="*/ 974235 h 1108173"/>
                <a:gd name="connsiteX17" fmla="*/ 1680690 w 2293540"/>
                <a:gd name="connsiteY17" fmla="*/ 1036889 h 1108173"/>
                <a:gd name="connsiteX18" fmla="*/ 1606400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69447 w 2293540"/>
                <a:gd name="connsiteY14" fmla="*/ 686012 h 1108173"/>
                <a:gd name="connsiteX15" fmla="*/ 1836438 w 2293540"/>
                <a:gd name="connsiteY15" fmla="*/ 822892 h 1108173"/>
                <a:gd name="connsiteX16" fmla="*/ 1731626 w 2293540"/>
                <a:gd name="connsiteY16" fmla="*/ 974235 h 1108173"/>
                <a:gd name="connsiteX17" fmla="*/ 1636580 w 2293540"/>
                <a:gd name="connsiteY17" fmla="*/ 1036889 h 1108173"/>
                <a:gd name="connsiteX18" fmla="*/ 1606400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69447 w 2293540"/>
                <a:gd name="connsiteY14" fmla="*/ 686012 h 1108173"/>
                <a:gd name="connsiteX15" fmla="*/ 1836438 w 2293540"/>
                <a:gd name="connsiteY15" fmla="*/ 822892 h 1108173"/>
                <a:gd name="connsiteX16" fmla="*/ 1701446 w 2293540"/>
                <a:gd name="connsiteY16" fmla="*/ 940265 h 1108173"/>
                <a:gd name="connsiteX17" fmla="*/ 1636580 w 2293540"/>
                <a:gd name="connsiteY17" fmla="*/ 1036889 h 1108173"/>
                <a:gd name="connsiteX18" fmla="*/ 1606400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69447 w 2293540"/>
                <a:gd name="connsiteY14" fmla="*/ 686012 h 1108173"/>
                <a:gd name="connsiteX15" fmla="*/ 1850368 w 2293540"/>
                <a:gd name="connsiteY15" fmla="*/ 805907 h 1108173"/>
                <a:gd name="connsiteX16" fmla="*/ 1701446 w 2293540"/>
                <a:gd name="connsiteY16" fmla="*/ 940265 h 1108173"/>
                <a:gd name="connsiteX17" fmla="*/ 1636580 w 2293540"/>
                <a:gd name="connsiteY17" fmla="*/ 1036889 h 1108173"/>
                <a:gd name="connsiteX18" fmla="*/ 1606400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85698 w 2293540"/>
                <a:gd name="connsiteY14" fmla="*/ 688438 h 1108173"/>
                <a:gd name="connsiteX15" fmla="*/ 1850368 w 2293540"/>
                <a:gd name="connsiteY15" fmla="*/ 805907 h 1108173"/>
                <a:gd name="connsiteX16" fmla="*/ 1701446 w 2293540"/>
                <a:gd name="connsiteY16" fmla="*/ 940265 h 1108173"/>
                <a:gd name="connsiteX17" fmla="*/ 1636580 w 2293540"/>
                <a:gd name="connsiteY17" fmla="*/ 1036889 h 1108173"/>
                <a:gd name="connsiteX18" fmla="*/ 1606400 w 2293540"/>
                <a:gd name="connsiteY18" fmla="*/ 1106877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85698 w 2293540"/>
                <a:gd name="connsiteY14" fmla="*/ 688438 h 1108173"/>
                <a:gd name="connsiteX15" fmla="*/ 1850368 w 2293540"/>
                <a:gd name="connsiteY15" fmla="*/ 805907 h 1108173"/>
                <a:gd name="connsiteX16" fmla="*/ 1701446 w 2293540"/>
                <a:gd name="connsiteY16" fmla="*/ 940265 h 1108173"/>
                <a:gd name="connsiteX17" fmla="*/ 1636580 w 2293540"/>
                <a:gd name="connsiteY17" fmla="*/ 1036889 h 1108173"/>
                <a:gd name="connsiteX18" fmla="*/ 1641063 w 2293540"/>
                <a:gd name="connsiteY18" fmla="*/ 1104451 h 1108173"/>
                <a:gd name="connsiteX0" fmla="*/ 402407 w 2293540"/>
                <a:gd name="connsiteY0" fmla="*/ 1108173 h 1108173"/>
                <a:gd name="connsiteX1" fmla="*/ 413778 w 2293540"/>
                <a:gd name="connsiteY1" fmla="*/ 941798 h 1108173"/>
                <a:gd name="connsiteX2" fmla="*/ 314182 w 2293540"/>
                <a:gd name="connsiteY2" fmla="*/ 801737 h 1108173"/>
                <a:gd name="connsiteX3" fmla="*/ 59190 w 2293540"/>
                <a:gd name="connsiteY3" fmla="*/ 572388 h 1108173"/>
                <a:gd name="connsiteX4" fmla="*/ 8053 w 2293540"/>
                <a:gd name="connsiteY4" fmla="*/ 292101 h 1108173"/>
                <a:gd name="connsiteX5" fmla="*/ 209228 w 2293540"/>
                <a:gd name="connsiteY5" fmla="*/ 115577 h 1108173"/>
                <a:gd name="connsiteX6" fmla="*/ 734474 w 2293540"/>
                <a:gd name="connsiteY6" fmla="*/ 25039 h 1108173"/>
                <a:gd name="connsiteX7" fmla="*/ 1153711 w 2293540"/>
                <a:gd name="connsiteY7" fmla="*/ 1 h 1108173"/>
                <a:gd name="connsiteX8" fmla="*/ 1693461 w 2293540"/>
                <a:gd name="connsiteY8" fmla="*/ 25401 h 1108173"/>
                <a:gd name="connsiteX9" fmla="*/ 2017311 w 2293540"/>
                <a:gd name="connsiteY9" fmla="*/ 95251 h 1108173"/>
                <a:gd name="connsiteX10" fmla="*/ 2258611 w 2293540"/>
                <a:gd name="connsiteY10" fmla="*/ 190501 h 1108173"/>
                <a:gd name="connsiteX11" fmla="*/ 2290361 w 2293540"/>
                <a:gd name="connsiteY11" fmla="*/ 311151 h 1108173"/>
                <a:gd name="connsiteX12" fmla="*/ 2241883 w 2293540"/>
                <a:gd name="connsiteY12" fmla="*/ 414042 h 1108173"/>
                <a:gd name="connsiteX13" fmla="*/ 2125261 w 2293540"/>
                <a:gd name="connsiteY13" fmla="*/ 552451 h 1108173"/>
                <a:gd name="connsiteX14" fmla="*/ 1985698 w 2293540"/>
                <a:gd name="connsiteY14" fmla="*/ 688438 h 1108173"/>
                <a:gd name="connsiteX15" fmla="*/ 1850368 w 2293540"/>
                <a:gd name="connsiteY15" fmla="*/ 805907 h 1108173"/>
                <a:gd name="connsiteX16" fmla="*/ 1701446 w 2293540"/>
                <a:gd name="connsiteY16" fmla="*/ 940265 h 1108173"/>
                <a:gd name="connsiteX17" fmla="*/ 1658245 w 2293540"/>
                <a:gd name="connsiteY17" fmla="*/ 1038102 h 1108173"/>
                <a:gd name="connsiteX18" fmla="*/ 1641063 w 2293540"/>
                <a:gd name="connsiteY18" fmla="*/ 1104451 h 110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3540" h="1108173">
                  <a:moveTo>
                    <a:pt x="402407" y="1108173"/>
                  </a:moveTo>
                  <a:cubicBezTo>
                    <a:pt x="421457" y="1056844"/>
                    <a:pt x="428482" y="992871"/>
                    <a:pt x="413778" y="941798"/>
                  </a:cubicBezTo>
                  <a:cubicBezTo>
                    <a:pt x="399074" y="890725"/>
                    <a:pt x="373280" y="863305"/>
                    <a:pt x="314182" y="801737"/>
                  </a:cubicBezTo>
                  <a:cubicBezTo>
                    <a:pt x="255084" y="740169"/>
                    <a:pt x="110211" y="657327"/>
                    <a:pt x="59190" y="572388"/>
                  </a:cubicBezTo>
                  <a:cubicBezTo>
                    <a:pt x="8169" y="487449"/>
                    <a:pt x="-12945" y="368236"/>
                    <a:pt x="8053" y="292101"/>
                  </a:cubicBezTo>
                  <a:cubicBezTo>
                    <a:pt x="29051" y="215966"/>
                    <a:pt x="88158" y="160087"/>
                    <a:pt x="209228" y="115577"/>
                  </a:cubicBezTo>
                  <a:cubicBezTo>
                    <a:pt x="330298" y="71067"/>
                    <a:pt x="577060" y="44302"/>
                    <a:pt x="734474" y="25039"/>
                  </a:cubicBezTo>
                  <a:cubicBezTo>
                    <a:pt x="891888" y="5776"/>
                    <a:pt x="993880" y="-59"/>
                    <a:pt x="1153711" y="1"/>
                  </a:cubicBezTo>
                  <a:cubicBezTo>
                    <a:pt x="1313542" y="61"/>
                    <a:pt x="1549528" y="9526"/>
                    <a:pt x="1693461" y="25401"/>
                  </a:cubicBezTo>
                  <a:cubicBezTo>
                    <a:pt x="1837394" y="41276"/>
                    <a:pt x="1923119" y="67734"/>
                    <a:pt x="2017311" y="95251"/>
                  </a:cubicBezTo>
                  <a:cubicBezTo>
                    <a:pt x="2111503" y="122768"/>
                    <a:pt x="2213103" y="154518"/>
                    <a:pt x="2258611" y="190501"/>
                  </a:cubicBezTo>
                  <a:cubicBezTo>
                    <a:pt x="2304119" y="226484"/>
                    <a:pt x="2293149" y="273894"/>
                    <a:pt x="2290361" y="311151"/>
                  </a:cubicBezTo>
                  <a:cubicBezTo>
                    <a:pt x="2287573" y="348408"/>
                    <a:pt x="2269400" y="373825"/>
                    <a:pt x="2241883" y="414042"/>
                  </a:cubicBezTo>
                  <a:cubicBezTo>
                    <a:pt x="2214366" y="454259"/>
                    <a:pt x="2167958" y="506718"/>
                    <a:pt x="2125261" y="552451"/>
                  </a:cubicBezTo>
                  <a:cubicBezTo>
                    <a:pt x="2082564" y="598184"/>
                    <a:pt x="2031513" y="646195"/>
                    <a:pt x="1985698" y="688438"/>
                  </a:cubicBezTo>
                  <a:cubicBezTo>
                    <a:pt x="1939883" y="730681"/>
                    <a:pt x="1897743" y="763936"/>
                    <a:pt x="1850368" y="805907"/>
                  </a:cubicBezTo>
                  <a:cubicBezTo>
                    <a:pt x="1802993" y="847878"/>
                    <a:pt x="1733467" y="901566"/>
                    <a:pt x="1701446" y="940265"/>
                  </a:cubicBezTo>
                  <a:cubicBezTo>
                    <a:pt x="1669426" y="978964"/>
                    <a:pt x="1658245" y="1038102"/>
                    <a:pt x="1658245" y="1038102"/>
                  </a:cubicBezTo>
                  <a:lnTo>
                    <a:pt x="1641063" y="1104451"/>
                  </a:lnTo>
                </a:path>
              </a:pathLst>
            </a:custGeom>
            <a:ln w="19050" cmpd="sng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792848F-845C-7A3A-D980-ADF0204CB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9155" y="2946346"/>
              <a:ext cx="89556" cy="229540"/>
            </a:xfrm>
            <a:prstGeom prst="straightConnector1">
              <a:avLst/>
            </a:prstGeom>
            <a:ln w="9525">
              <a:solidFill>
                <a:srgbClr val="00B050"/>
              </a:solidFill>
              <a:tailEnd type="triangl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D0DA79-8E79-60D3-DD89-F31520869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6331" y="1504319"/>
              <a:ext cx="164942" cy="204067"/>
            </a:xfrm>
            <a:prstGeom prst="straightConnector1">
              <a:avLst/>
            </a:prstGeom>
            <a:ln w="28575">
              <a:tailEnd type="triangl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C97126E-78DA-212C-41A4-867692F881E1}"/>
                </a:ext>
              </a:extLst>
            </p:cNvPr>
            <p:cNvCxnSpPr>
              <a:cxnSpLocks/>
            </p:cNvCxnSpPr>
            <p:nvPr/>
          </p:nvCxnSpPr>
          <p:spPr>
            <a:xfrm>
              <a:off x="5941273" y="3220474"/>
              <a:ext cx="536875" cy="0"/>
            </a:xfrm>
            <a:prstGeom prst="straightConnector1">
              <a:avLst/>
            </a:prstGeom>
            <a:ln>
              <a:tailEnd type="triangl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F0DD19-0E2B-9701-9E06-CF9780477C94}"/>
                </a:ext>
              </a:extLst>
            </p:cNvPr>
            <p:cNvSpPr txBox="1"/>
            <p:nvPr/>
          </p:nvSpPr>
          <p:spPr>
            <a:xfrm>
              <a:off x="5809466" y="2835741"/>
              <a:ext cx="784599" cy="364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QLCS</a:t>
              </a:r>
            </a:p>
            <a:p>
              <a:pPr algn="ctr"/>
              <a:r>
                <a:rPr lang="en-US" sz="1400" dirty="0"/>
                <a:t>Propagation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729E21E-3606-C1C5-D93A-2705507582C7}"/>
                </a:ext>
              </a:extLst>
            </p:cNvPr>
            <p:cNvSpPr txBox="1"/>
            <p:nvPr/>
          </p:nvSpPr>
          <p:spPr>
            <a:xfrm>
              <a:off x="10515784" y="2277453"/>
              <a:ext cx="824970" cy="21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E51F6"/>
                  </a:solidFill>
                </a:rPr>
                <a:t>f</a:t>
              </a:r>
              <a:r>
                <a:rPr lang="en-US" sz="1400" baseline="-25000" dirty="0">
                  <a:solidFill>
                    <a:srgbClr val="3E51F6"/>
                  </a:solidFill>
                </a:rPr>
                <a:t>c </a:t>
              </a:r>
              <a:r>
                <a:rPr lang="en-US" sz="1400" dirty="0">
                  <a:solidFill>
                    <a:srgbClr val="3E51F6"/>
                  </a:solidFill>
                </a:rPr>
                <a:t>~ 90%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6BDAB5-24BD-ECDB-3B15-806FDB085444}"/>
                </a:ext>
              </a:extLst>
            </p:cNvPr>
            <p:cNvSpPr txBox="1"/>
            <p:nvPr/>
          </p:nvSpPr>
          <p:spPr>
            <a:xfrm>
              <a:off x="9357570" y="2263444"/>
              <a:ext cx="2159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sto MT"/>
                  <a:cs typeface="Calisto MT"/>
                </a:rPr>
                <a:t>J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E859850-1ADC-2D8F-87DD-826EB136C33D}"/>
              </a:ext>
            </a:extLst>
          </p:cNvPr>
          <p:cNvSpPr txBox="1"/>
          <p:nvPr/>
        </p:nvSpPr>
        <p:spPr>
          <a:xfrm>
            <a:off x="3229552" y="51198"/>
            <a:ext cx="582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Features of interest within the Pre-QLCS PBL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86A03B-1E0C-1202-90C0-FCCA4CC437F8}"/>
              </a:ext>
            </a:extLst>
          </p:cNvPr>
          <p:cNvCxnSpPr>
            <a:cxnSpLocks/>
          </p:cNvCxnSpPr>
          <p:nvPr/>
        </p:nvCxnSpPr>
        <p:spPr>
          <a:xfrm flipV="1">
            <a:off x="9153173" y="3633279"/>
            <a:ext cx="0" cy="578888"/>
          </a:xfrm>
          <a:prstGeom prst="straightConnector1">
            <a:avLst/>
          </a:prstGeom>
          <a:ln w="12700">
            <a:solidFill>
              <a:srgbClr val="56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E0C8B9D-3028-A5B8-259A-9F2C7C5F84FF}"/>
              </a:ext>
            </a:extLst>
          </p:cNvPr>
          <p:cNvSpPr txBox="1"/>
          <p:nvPr/>
        </p:nvSpPr>
        <p:spPr>
          <a:xfrm>
            <a:off x="429140" y="5219957"/>
            <a:ext cx="544172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Precipitation ahead of the QLCS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Leading stratiform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Stratiform patches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Showers (RW) and Wave Reflectivity Segments (WRS)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E8E858C-CE6B-9854-BAF7-15D6B309A1DC}"/>
              </a:ext>
            </a:extLst>
          </p:cNvPr>
          <p:cNvSpPr txBox="1"/>
          <p:nvPr/>
        </p:nvSpPr>
        <p:spPr>
          <a:xfrm>
            <a:off x="6393633" y="5206025"/>
            <a:ext cx="536922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Sc cloud layer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Cloud fraction (f</a:t>
            </a:r>
            <a:r>
              <a:rPr lang="en-US" baseline="-25000" dirty="0"/>
              <a:t>c</a:t>
            </a:r>
            <a:r>
              <a:rPr lang="en-US" dirty="0"/>
              <a:t>) – mean value is ~90%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Cloud base height (</a:t>
            </a:r>
            <a:r>
              <a:rPr lang="en-US" dirty="0" err="1"/>
              <a:t>H</a:t>
            </a:r>
            <a:r>
              <a:rPr lang="en-US" baseline="-25000" dirty="0" err="1"/>
              <a:t>cb</a:t>
            </a:r>
            <a:r>
              <a:rPr lang="en-US" dirty="0"/>
              <a:t>) – mean value is ~700 m AGL</a:t>
            </a:r>
          </a:p>
          <a:p>
            <a:pPr marL="651510" indent="-285750">
              <a:buFont typeface="Arial" panose="020B0604020202020204" pitchFamily="34" charset="0"/>
              <a:buChar char="•"/>
            </a:pPr>
            <a:r>
              <a:rPr lang="en-US" dirty="0"/>
              <a:t>Mesoscale variability in both f</a:t>
            </a:r>
            <a:r>
              <a:rPr lang="en-US" baseline="-25000" dirty="0"/>
              <a:t>c</a:t>
            </a:r>
            <a:r>
              <a:rPr lang="en-US" dirty="0"/>
              <a:t> and </a:t>
            </a:r>
            <a:r>
              <a:rPr lang="en-US" dirty="0" err="1"/>
              <a:t>H</a:t>
            </a:r>
            <a:r>
              <a:rPr lang="en-US" baseline="-25000" dirty="0" err="1"/>
              <a:t>cb</a:t>
            </a:r>
            <a:endParaRPr lang="en-US" baseline="-250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4BD2B9B-F72A-D82C-AEA9-0447809F940C}"/>
              </a:ext>
            </a:extLst>
          </p:cNvPr>
          <p:cNvSpPr txBox="1"/>
          <p:nvPr/>
        </p:nvSpPr>
        <p:spPr>
          <a:xfrm>
            <a:off x="89505" y="4748628"/>
            <a:ext cx="1196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Features of interest include: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719CFA-369F-06FB-D7DC-D161C016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DEE94-8A15-FEFA-B233-8FB69BF2A0D9}"/>
              </a:ext>
            </a:extLst>
          </p:cNvPr>
          <p:cNvSpPr txBox="1"/>
          <p:nvPr/>
        </p:nvSpPr>
        <p:spPr>
          <a:xfrm>
            <a:off x="153970" y="144702"/>
            <a:ext cx="1188405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i="1" dirty="0"/>
              <a:t>Primary objectives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4947E3"/>
                </a:solidFill>
              </a:rPr>
              <a:t>Define the characteristics of stratocumulus (Sc) clouds in the HSLC environment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Cloud fraction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Cloud base height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4947E3"/>
                </a:solidFill>
              </a:rPr>
              <a:t>Characterize the boundary layer properties preceding cool-season QLCS’s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BL depth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BL stability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Rapid evolution and spatial heterogeneity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>
                <a:solidFill>
                  <a:srgbClr val="4947E3"/>
                </a:solidFill>
              </a:rPr>
              <a:t>Relation to Sc cloud characteristics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947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Serves as on starting point for characterization and improved understanding of BL spatial and temporal variability in this complex, marginal, but yet sometimes very potent, environment.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7B684-96FE-0D62-CA22-CEEF9756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4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258203-D5E3-217B-9F53-E5D4B8442497}"/>
              </a:ext>
            </a:extLst>
          </p:cNvPr>
          <p:cNvSpPr txBox="1"/>
          <p:nvPr/>
        </p:nvSpPr>
        <p:spPr>
          <a:xfrm>
            <a:off x="47218" y="92526"/>
            <a:ext cx="4794256" cy="4693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Data sources and locations</a:t>
            </a:r>
          </a:p>
          <a:p>
            <a:pPr>
              <a:spcBef>
                <a:spcPts val="600"/>
              </a:spcBef>
            </a:pPr>
            <a:r>
              <a:rPr lang="en-US" sz="2000" u="sng" dirty="0"/>
              <a:t>Location</a:t>
            </a:r>
            <a:r>
              <a:rPr lang="en-US" sz="2000" dirty="0"/>
              <a:t>: Northern Alabama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UAH – primary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CTD, DIH – supplemental locations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/>
              <a:t>Data sources</a:t>
            </a:r>
            <a:r>
              <a:rPr lang="en-US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Lidar Ceilometer (Vaisala CL51)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Doppler lidar (Halo Streamline)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Balloon soundings (iMet-4, </a:t>
            </a:r>
            <a:r>
              <a:rPr lang="en-US" sz="2000" dirty="0" err="1">
                <a:solidFill>
                  <a:srgbClr val="5666FF"/>
                </a:solidFill>
              </a:rPr>
              <a:t>Windsond</a:t>
            </a:r>
            <a:r>
              <a:rPr lang="en-US" sz="2000" dirty="0">
                <a:solidFill>
                  <a:srgbClr val="5666FF"/>
                </a:solidFill>
              </a:rPr>
              <a:t>)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  <a:r>
              <a:rPr lang="en-US" sz="2000" dirty="0">
                <a:solidFill>
                  <a:srgbClr val="5666FF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ARMOR C-band radar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915 MHz wind profiler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66FF"/>
                </a:solidFill>
              </a:rPr>
              <a:t>Microwave radiometer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Surface data (T at 0.5, 1, 2, and 10 m; wind at 10 m)</a:t>
            </a:r>
            <a:r>
              <a:rPr lang="en-US" sz="2000" dirty="0">
                <a:solidFill>
                  <a:srgbClr val="5666FF"/>
                </a:solidFill>
              </a:rPr>
              <a:t>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Photos (</a:t>
            </a:r>
            <a:r>
              <a:rPr lang="en-US" sz="2000" dirty="0" err="1"/>
              <a:t>IPhone</a:t>
            </a:r>
            <a:r>
              <a:rPr lang="en-US" sz="2000" dirty="0"/>
              <a:t> 12, </a:t>
            </a:r>
            <a:r>
              <a:rPr lang="en-US" sz="2000" dirty="0" err="1"/>
              <a:t>Roundshot</a:t>
            </a:r>
            <a:r>
              <a:rPr lang="en-US" sz="2000" dirty="0"/>
              <a:t>)</a:t>
            </a:r>
            <a:r>
              <a:rPr lang="en-US" sz="2000" dirty="0">
                <a:solidFill>
                  <a:srgbClr val="5666FF"/>
                </a:solidFill>
              </a:rPr>
              <a:t>  </a:t>
            </a:r>
            <a:r>
              <a:rPr lang="en-US" sz="2000" dirty="0">
                <a:solidFill>
                  <a:srgbClr val="C00000"/>
                </a:solidFill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86205-55FA-7F15-1653-3910A194814E}"/>
              </a:ext>
            </a:extLst>
          </p:cNvPr>
          <p:cNvSpPr txBox="1"/>
          <p:nvPr/>
        </p:nvSpPr>
        <p:spPr>
          <a:xfrm>
            <a:off x="4490979" y="5592436"/>
            <a:ext cx="5767054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6630916">
                  <a:custGeom>
                    <a:avLst/>
                    <a:gdLst>
                      <a:gd name="connsiteX0" fmla="*/ 0 w 5770943"/>
                      <a:gd name="connsiteY0" fmla="*/ 0 h 1200329"/>
                      <a:gd name="connsiteX1" fmla="*/ 698925 w 5770943"/>
                      <a:gd name="connsiteY1" fmla="*/ 0 h 1200329"/>
                      <a:gd name="connsiteX2" fmla="*/ 1167013 w 5770943"/>
                      <a:gd name="connsiteY2" fmla="*/ 0 h 1200329"/>
                      <a:gd name="connsiteX3" fmla="*/ 1923648 w 5770943"/>
                      <a:gd name="connsiteY3" fmla="*/ 0 h 1200329"/>
                      <a:gd name="connsiteX4" fmla="*/ 2680282 w 5770943"/>
                      <a:gd name="connsiteY4" fmla="*/ 0 h 1200329"/>
                      <a:gd name="connsiteX5" fmla="*/ 3263789 w 5770943"/>
                      <a:gd name="connsiteY5" fmla="*/ 0 h 1200329"/>
                      <a:gd name="connsiteX6" fmla="*/ 3789586 w 5770943"/>
                      <a:gd name="connsiteY6" fmla="*/ 0 h 1200329"/>
                      <a:gd name="connsiteX7" fmla="*/ 4257674 w 5770943"/>
                      <a:gd name="connsiteY7" fmla="*/ 0 h 1200329"/>
                      <a:gd name="connsiteX8" fmla="*/ 4956599 w 5770943"/>
                      <a:gd name="connsiteY8" fmla="*/ 0 h 1200329"/>
                      <a:gd name="connsiteX9" fmla="*/ 5770943 w 5770943"/>
                      <a:gd name="connsiteY9" fmla="*/ 0 h 1200329"/>
                      <a:gd name="connsiteX10" fmla="*/ 5770943 w 5770943"/>
                      <a:gd name="connsiteY10" fmla="*/ 624171 h 1200329"/>
                      <a:gd name="connsiteX11" fmla="*/ 5770943 w 5770943"/>
                      <a:gd name="connsiteY11" fmla="*/ 1200329 h 1200329"/>
                      <a:gd name="connsiteX12" fmla="*/ 5129727 w 5770943"/>
                      <a:gd name="connsiteY12" fmla="*/ 1200329 h 1200329"/>
                      <a:gd name="connsiteX13" fmla="*/ 4488511 w 5770943"/>
                      <a:gd name="connsiteY13" fmla="*/ 1200329 h 1200329"/>
                      <a:gd name="connsiteX14" fmla="*/ 3731876 w 5770943"/>
                      <a:gd name="connsiteY14" fmla="*/ 1200329 h 1200329"/>
                      <a:gd name="connsiteX15" fmla="*/ 3148370 w 5770943"/>
                      <a:gd name="connsiteY15" fmla="*/ 1200329 h 1200329"/>
                      <a:gd name="connsiteX16" fmla="*/ 2507154 w 5770943"/>
                      <a:gd name="connsiteY16" fmla="*/ 1200329 h 1200329"/>
                      <a:gd name="connsiteX17" fmla="*/ 2039067 w 5770943"/>
                      <a:gd name="connsiteY17" fmla="*/ 1200329 h 1200329"/>
                      <a:gd name="connsiteX18" fmla="*/ 1513269 w 5770943"/>
                      <a:gd name="connsiteY18" fmla="*/ 1200329 h 1200329"/>
                      <a:gd name="connsiteX19" fmla="*/ 814344 w 5770943"/>
                      <a:gd name="connsiteY19" fmla="*/ 1200329 h 1200329"/>
                      <a:gd name="connsiteX20" fmla="*/ 0 w 5770943"/>
                      <a:gd name="connsiteY20" fmla="*/ 1200329 h 1200329"/>
                      <a:gd name="connsiteX21" fmla="*/ 0 w 5770943"/>
                      <a:gd name="connsiteY21" fmla="*/ 636174 h 1200329"/>
                      <a:gd name="connsiteX22" fmla="*/ 0 w 5770943"/>
                      <a:gd name="connsiteY22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770943" h="1200329" extrusionOk="0">
                        <a:moveTo>
                          <a:pt x="0" y="0"/>
                        </a:moveTo>
                        <a:cubicBezTo>
                          <a:pt x="208241" y="24741"/>
                          <a:pt x="554493" y="-17862"/>
                          <a:pt x="698925" y="0"/>
                        </a:cubicBezTo>
                        <a:cubicBezTo>
                          <a:pt x="843357" y="17862"/>
                          <a:pt x="1006499" y="-13397"/>
                          <a:pt x="1167013" y="0"/>
                        </a:cubicBezTo>
                        <a:cubicBezTo>
                          <a:pt x="1327527" y="13397"/>
                          <a:pt x="1637646" y="10129"/>
                          <a:pt x="1923648" y="0"/>
                        </a:cubicBezTo>
                        <a:cubicBezTo>
                          <a:pt x="2209651" y="-10129"/>
                          <a:pt x="2373651" y="-4352"/>
                          <a:pt x="2680282" y="0"/>
                        </a:cubicBezTo>
                        <a:cubicBezTo>
                          <a:pt x="2986913" y="4352"/>
                          <a:pt x="2988613" y="29134"/>
                          <a:pt x="3263789" y="0"/>
                        </a:cubicBezTo>
                        <a:cubicBezTo>
                          <a:pt x="3538965" y="-29134"/>
                          <a:pt x="3624059" y="24859"/>
                          <a:pt x="3789586" y="0"/>
                        </a:cubicBezTo>
                        <a:cubicBezTo>
                          <a:pt x="3955113" y="-24859"/>
                          <a:pt x="4156333" y="-5615"/>
                          <a:pt x="4257674" y="0"/>
                        </a:cubicBezTo>
                        <a:cubicBezTo>
                          <a:pt x="4359015" y="5615"/>
                          <a:pt x="4690521" y="-15874"/>
                          <a:pt x="4956599" y="0"/>
                        </a:cubicBezTo>
                        <a:cubicBezTo>
                          <a:pt x="5222678" y="15874"/>
                          <a:pt x="5418635" y="23018"/>
                          <a:pt x="5770943" y="0"/>
                        </a:cubicBezTo>
                        <a:cubicBezTo>
                          <a:pt x="5752430" y="212759"/>
                          <a:pt x="5790515" y="398209"/>
                          <a:pt x="5770943" y="624171"/>
                        </a:cubicBezTo>
                        <a:cubicBezTo>
                          <a:pt x="5751371" y="850133"/>
                          <a:pt x="5749361" y="983352"/>
                          <a:pt x="5770943" y="1200329"/>
                        </a:cubicBezTo>
                        <a:cubicBezTo>
                          <a:pt x="5454608" y="1210650"/>
                          <a:pt x="5330951" y="1222186"/>
                          <a:pt x="5129727" y="1200329"/>
                        </a:cubicBezTo>
                        <a:cubicBezTo>
                          <a:pt x="4928503" y="1178472"/>
                          <a:pt x="4726230" y="1209488"/>
                          <a:pt x="4488511" y="1200329"/>
                        </a:cubicBezTo>
                        <a:cubicBezTo>
                          <a:pt x="4250792" y="1191170"/>
                          <a:pt x="3906660" y="1229554"/>
                          <a:pt x="3731876" y="1200329"/>
                        </a:cubicBezTo>
                        <a:cubicBezTo>
                          <a:pt x="3557092" y="1171104"/>
                          <a:pt x="3287573" y="1193877"/>
                          <a:pt x="3148370" y="1200329"/>
                        </a:cubicBezTo>
                        <a:cubicBezTo>
                          <a:pt x="3009167" y="1206781"/>
                          <a:pt x="2665564" y="1204164"/>
                          <a:pt x="2507154" y="1200329"/>
                        </a:cubicBezTo>
                        <a:cubicBezTo>
                          <a:pt x="2348744" y="1196494"/>
                          <a:pt x="2150236" y="1203409"/>
                          <a:pt x="2039067" y="1200329"/>
                        </a:cubicBezTo>
                        <a:cubicBezTo>
                          <a:pt x="1927898" y="1197249"/>
                          <a:pt x="1622593" y="1177447"/>
                          <a:pt x="1513269" y="1200329"/>
                        </a:cubicBezTo>
                        <a:cubicBezTo>
                          <a:pt x="1403945" y="1223211"/>
                          <a:pt x="986490" y="1189394"/>
                          <a:pt x="814344" y="1200329"/>
                        </a:cubicBezTo>
                        <a:cubicBezTo>
                          <a:pt x="642199" y="1211264"/>
                          <a:pt x="241927" y="1201109"/>
                          <a:pt x="0" y="1200329"/>
                        </a:cubicBezTo>
                        <a:cubicBezTo>
                          <a:pt x="-16066" y="1021204"/>
                          <a:pt x="-2312" y="918228"/>
                          <a:pt x="0" y="636174"/>
                        </a:cubicBezTo>
                        <a:cubicBezTo>
                          <a:pt x="2312" y="354121"/>
                          <a:pt x="-15566" y="1907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MIPS – Mobile Integrated Profiling System	</a:t>
            </a:r>
          </a:p>
          <a:p>
            <a:r>
              <a:rPr lang="en-US" dirty="0" err="1">
                <a:solidFill>
                  <a:srgbClr val="002060"/>
                </a:solidFill>
              </a:rPr>
              <a:t>RaDAPS</a:t>
            </a:r>
            <a:r>
              <a:rPr lang="en-US" dirty="0">
                <a:solidFill>
                  <a:srgbClr val="002060"/>
                </a:solidFill>
              </a:rPr>
              <a:t> – Rapidly Deployable Atmospheric Profiling System</a:t>
            </a:r>
          </a:p>
          <a:p>
            <a:r>
              <a:rPr lang="en-US" dirty="0" err="1">
                <a:solidFill>
                  <a:srgbClr val="002060"/>
                </a:solidFill>
              </a:rPr>
              <a:t>MoDLS</a:t>
            </a:r>
            <a:r>
              <a:rPr lang="en-US" dirty="0">
                <a:solidFill>
                  <a:srgbClr val="002060"/>
                </a:solidFill>
              </a:rPr>
              <a:t> – Mobile Doppler Lidar and Sounding system</a:t>
            </a:r>
          </a:p>
          <a:p>
            <a:r>
              <a:rPr lang="en-US" dirty="0">
                <a:solidFill>
                  <a:srgbClr val="002060"/>
                </a:solidFill>
              </a:rPr>
              <a:t>MAX – Mobile Alabama X-band dual polarization radar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283D50-4DBC-A272-E680-ABA6349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1625" y="6414225"/>
            <a:ext cx="2743200" cy="365125"/>
          </a:xfrm>
        </p:spPr>
        <p:txBody>
          <a:bodyPr/>
          <a:lstStyle/>
          <a:p>
            <a:fld id="{622AE503-28E1-404F-9B94-5C15179D85E5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49E85-6689-A292-FFA4-2238F7E5473D}"/>
              </a:ext>
            </a:extLst>
          </p:cNvPr>
          <p:cNvSpPr txBox="1"/>
          <p:nvPr/>
        </p:nvSpPr>
        <p:spPr>
          <a:xfrm>
            <a:off x="5517222" y="1726058"/>
            <a:ext cx="2844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Pics of </a:t>
            </a:r>
            <a:r>
              <a:rPr lang="en-US" dirty="0" err="1"/>
              <a:t>MAPNet</a:t>
            </a:r>
            <a:r>
              <a:rPr lang="en-US" dirty="0"/>
              <a:t> instruments</a:t>
            </a:r>
          </a:p>
          <a:p>
            <a:r>
              <a:rPr lang="en-US" dirty="0"/>
              <a:t>Map of instrument locations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EA8A1E-AF3A-1839-EEC5-CC12FD049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" t="13072" r="1046" b="12505"/>
          <a:stretch/>
        </p:blipFill>
        <p:spPr>
          <a:xfrm>
            <a:off x="4841474" y="71327"/>
            <a:ext cx="7296038" cy="4176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EDC2DE-95A0-809E-01C4-4D1372892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1" t="10672" r="11024" b="7974"/>
          <a:stretch/>
        </p:blipFill>
        <p:spPr>
          <a:xfrm>
            <a:off x="10258033" y="4762837"/>
            <a:ext cx="1898324" cy="203728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FBE78-D14F-00ED-B736-6999C64E8412}"/>
              </a:ext>
            </a:extLst>
          </p:cNvPr>
          <p:cNvSpPr txBox="1"/>
          <p:nvPr/>
        </p:nvSpPr>
        <p:spPr>
          <a:xfrm>
            <a:off x="382885" y="4736407"/>
            <a:ext cx="648543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Total number of cases: 53 (2005-2022), Nov – mid-March</a:t>
            </a:r>
          </a:p>
          <a:p>
            <a:r>
              <a:rPr lang="en-US" sz="2000" i="1" dirty="0">
                <a:solidFill>
                  <a:srgbClr val="C00000"/>
                </a:solidFill>
                <a:sym typeface="Wingdings" pitchFamily="2" charset="2"/>
              </a:rPr>
              <a:t>       </a:t>
            </a:r>
            <a:r>
              <a:rPr lang="en-US" sz="2000" i="1" dirty="0">
                <a:solidFill>
                  <a:srgbClr val="C00000"/>
                </a:solidFill>
              </a:rPr>
              <a:t>full spectrum: null cases to regional tornado outbreaks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FECE9-840E-631E-169C-21A137A12EE4}"/>
              </a:ext>
            </a:extLst>
          </p:cNvPr>
          <p:cNvSpPr txBox="1"/>
          <p:nvPr/>
        </p:nvSpPr>
        <p:spPr>
          <a:xfrm>
            <a:off x="8339452" y="18963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2741C-A929-386B-EDAB-69D961BDEA24}"/>
              </a:ext>
            </a:extLst>
          </p:cNvPr>
          <p:cNvSpPr txBox="1"/>
          <p:nvPr/>
        </p:nvSpPr>
        <p:spPr>
          <a:xfrm>
            <a:off x="7691752" y="30998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11951-F42F-F227-5B01-38234A3931A0}"/>
              </a:ext>
            </a:extLst>
          </p:cNvPr>
          <p:cNvSpPr txBox="1"/>
          <p:nvPr/>
        </p:nvSpPr>
        <p:spPr>
          <a:xfrm>
            <a:off x="8081136" y="26202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B4EDA-57D5-9547-19C6-D97E116D0AF4}"/>
              </a:ext>
            </a:extLst>
          </p:cNvPr>
          <p:cNvSpPr txBox="1"/>
          <p:nvPr/>
        </p:nvSpPr>
        <p:spPr>
          <a:xfrm>
            <a:off x="7663704" y="17855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48C41-146F-E5DB-0866-7967D78F551E}"/>
              </a:ext>
            </a:extLst>
          </p:cNvPr>
          <p:cNvSpPr txBox="1"/>
          <p:nvPr/>
        </p:nvSpPr>
        <p:spPr>
          <a:xfrm>
            <a:off x="6688793" y="3090446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Central Fac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D3F56-6952-B13A-DA70-06C002AE4C98}"/>
              </a:ext>
            </a:extLst>
          </p:cNvPr>
          <p:cNvSpPr txBox="1"/>
          <p:nvPr/>
        </p:nvSpPr>
        <p:spPr>
          <a:xfrm>
            <a:off x="8231177" y="2610328"/>
            <a:ext cx="5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SACR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ACE8A-48CE-604C-BC0C-E767B8612D54}"/>
              </a:ext>
            </a:extLst>
          </p:cNvPr>
          <p:cNvSpPr txBox="1"/>
          <p:nvPr/>
        </p:nvSpPr>
        <p:spPr>
          <a:xfrm>
            <a:off x="8184016" y="2092293"/>
            <a:ext cx="65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CSAPR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ACF05-9026-8285-445D-9D6DAD4225AE}"/>
              </a:ext>
            </a:extLst>
          </p:cNvPr>
          <p:cNvSpPr txBox="1"/>
          <p:nvPr/>
        </p:nvSpPr>
        <p:spPr>
          <a:xfrm>
            <a:off x="9380979" y="3619594"/>
            <a:ext cx="656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+  Prof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61E3C-CE63-EAFF-17C3-38791DC480A1}"/>
              </a:ext>
            </a:extLst>
          </p:cNvPr>
          <p:cNvSpPr txBox="1"/>
          <p:nvPr/>
        </p:nvSpPr>
        <p:spPr>
          <a:xfrm>
            <a:off x="7316849" y="1812680"/>
            <a:ext cx="486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Prof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AF00C5-329A-CE1E-145C-7F3538C4DFE1}"/>
              </a:ext>
            </a:extLst>
          </p:cNvPr>
          <p:cNvCxnSpPr/>
          <p:nvPr/>
        </p:nvCxnSpPr>
        <p:spPr>
          <a:xfrm flipV="1">
            <a:off x="8489493" y="1970239"/>
            <a:ext cx="1213307" cy="110734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3C8DC10-74A3-7FA5-2E7D-6A888A2D8D7E}"/>
              </a:ext>
            </a:extLst>
          </p:cNvPr>
          <p:cNvSpPr txBox="1"/>
          <p:nvPr/>
        </p:nvSpPr>
        <p:spPr>
          <a:xfrm>
            <a:off x="7790071" y="3866792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AMF3 additions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351BBD-B2A2-023C-7AD5-C0058AB333D6}"/>
              </a:ext>
            </a:extLst>
          </p:cNvPr>
          <p:cNvCxnSpPr/>
          <p:nvPr/>
        </p:nvCxnSpPr>
        <p:spPr>
          <a:xfrm flipH="1">
            <a:off x="6939695" y="3773482"/>
            <a:ext cx="377154" cy="3702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00E72F-4B09-1C12-7B2B-7113B8F36E4C}"/>
              </a:ext>
            </a:extLst>
          </p:cNvPr>
          <p:cNvSpPr txBox="1"/>
          <p:nvPr/>
        </p:nvSpPr>
        <p:spPr>
          <a:xfrm>
            <a:off x="7111293" y="3519576"/>
            <a:ext cx="52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 Prof</a:t>
            </a:r>
          </a:p>
        </p:txBody>
      </p:sp>
    </p:spTree>
    <p:extLst>
      <p:ext uri="{BB962C8B-B14F-4D97-AF65-F5344CB8AC3E}">
        <p14:creationId xmlns:p14="http://schemas.microsoft.com/office/powerpoint/2010/main" val="22138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BA67AC-E06A-F46B-7086-9C1BCA526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230257"/>
              </p:ext>
            </p:extLst>
          </p:nvPr>
        </p:nvGraphicFramePr>
        <p:xfrm>
          <a:off x="63887" y="378910"/>
          <a:ext cx="12038012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327900" imgH="2197100" progId="Word.Document.12">
                  <p:embed/>
                </p:oleObj>
              </mc:Choice>
              <mc:Fallback>
                <p:oleObj name="Document" r:id="rId3" imgW="7327900" imgH="21971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87" y="378910"/>
                        <a:ext cx="12038012" cy="426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511A9C-C13D-5C18-EAA7-E6FDB15F217D}"/>
              </a:ext>
            </a:extLst>
          </p:cNvPr>
          <p:cNvSpPr txBox="1"/>
          <p:nvPr/>
        </p:nvSpPr>
        <p:spPr>
          <a:xfrm>
            <a:off x="0" y="3869"/>
            <a:ext cx="9062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4AF23-C763-6B05-85DF-CCEA9962D29D}"/>
              </a:ext>
            </a:extLst>
          </p:cNvPr>
          <p:cNvSpPr txBox="1"/>
          <p:nvPr/>
        </p:nvSpPr>
        <p:spPr>
          <a:xfrm>
            <a:off x="38011" y="165452"/>
            <a:ext cx="12089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Primary cases (selected from 53, based on comprehensive data available).  Listed in chronological order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9DDFC-B8B7-9184-1F48-7F939D91DA95}"/>
              </a:ext>
            </a:extLst>
          </p:cNvPr>
          <p:cNvSpPr/>
          <p:nvPr/>
        </p:nvSpPr>
        <p:spPr>
          <a:xfrm>
            <a:off x="38011" y="4694811"/>
            <a:ext cx="6044882" cy="19885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i="1" dirty="0">
                <a:solidFill>
                  <a:srgbClr val="002060"/>
                </a:solidFill>
              </a:rPr>
              <a:t>Case 1: 6 November 2018 (Meso18/19)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  Abundant tornado reports within the region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Long period of Sc (&gt;12 h)  observations 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f</a:t>
            </a:r>
            <a:r>
              <a:rPr lang="en-US" sz="1950" baseline="-25000" dirty="0">
                <a:solidFill>
                  <a:srgbClr val="002060"/>
                </a:solidFill>
              </a:rPr>
              <a:t>c</a:t>
            </a:r>
            <a:r>
              <a:rPr lang="en-US" sz="1950" dirty="0">
                <a:solidFill>
                  <a:srgbClr val="002060"/>
                </a:solidFill>
              </a:rPr>
              <a:t> = 100%, </a:t>
            </a:r>
            <a:r>
              <a:rPr lang="en-US" sz="1950" dirty="0" err="1">
                <a:solidFill>
                  <a:srgbClr val="002060"/>
                </a:solidFill>
              </a:rPr>
              <a:t>H</a:t>
            </a:r>
            <a:r>
              <a:rPr lang="en-US" sz="1950" baseline="-25000" dirty="0" err="1">
                <a:solidFill>
                  <a:srgbClr val="002060"/>
                </a:solidFill>
              </a:rPr>
              <a:t>cb</a:t>
            </a:r>
            <a:r>
              <a:rPr lang="en-US" sz="1950" dirty="0">
                <a:solidFill>
                  <a:srgbClr val="002060"/>
                </a:solidFill>
              </a:rPr>
              <a:t> = 620 m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Stable (0.57), middle of nocturnal period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0-1 km bulk shear = 26 m s</a:t>
            </a:r>
            <a:r>
              <a:rPr lang="en-US" sz="1950" baseline="30000" dirty="0">
                <a:solidFill>
                  <a:srgbClr val="002060"/>
                </a:solidFill>
              </a:rPr>
              <a:t>-1</a:t>
            </a:r>
            <a:r>
              <a:rPr lang="en-US" sz="1950" dirty="0">
                <a:solidFill>
                  <a:srgbClr val="002060"/>
                </a:solidFill>
              </a:rPr>
              <a:t>, SRH = 420 m</a:t>
            </a:r>
            <a:r>
              <a:rPr lang="en-US" sz="1950" baseline="30000" dirty="0">
                <a:solidFill>
                  <a:srgbClr val="002060"/>
                </a:solidFill>
              </a:rPr>
              <a:t>2</a:t>
            </a:r>
            <a:r>
              <a:rPr lang="en-US" sz="1950" dirty="0">
                <a:solidFill>
                  <a:srgbClr val="002060"/>
                </a:solidFill>
              </a:rPr>
              <a:t> s</a:t>
            </a:r>
            <a:r>
              <a:rPr lang="en-US" sz="1950" baseline="30000" dirty="0">
                <a:solidFill>
                  <a:srgbClr val="002060"/>
                </a:solidFill>
              </a:rPr>
              <a:t>-2</a:t>
            </a:r>
            <a:r>
              <a:rPr lang="en-US" sz="1950" dirty="0">
                <a:solidFill>
                  <a:srgbClr val="002060"/>
                </a:solidFill>
              </a:rPr>
              <a:t>, CAPE = 200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D7AC3-3875-BA7D-3E44-7EB747730FE8}"/>
              </a:ext>
            </a:extLst>
          </p:cNvPr>
          <p:cNvSpPr/>
          <p:nvPr/>
        </p:nvSpPr>
        <p:spPr>
          <a:xfrm>
            <a:off x="6082893" y="4694810"/>
            <a:ext cx="6056537" cy="1988521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b="1" i="1" dirty="0">
                <a:solidFill>
                  <a:srgbClr val="002060"/>
                </a:solidFill>
              </a:rPr>
              <a:t>Case 4: 27 March 2021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Wind damage reports, unconfirmed tornadoes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Short period (4 h) of Sc observations, nocturnal formation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f</a:t>
            </a:r>
            <a:r>
              <a:rPr lang="en-US" sz="1950" baseline="-25000" dirty="0">
                <a:solidFill>
                  <a:srgbClr val="002060"/>
                </a:solidFill>
              </a:rPr>
              <a:t>c</a:t>
            </a:r>
            <a:r>
              <a:rPr lang="en-US" sz="1950" dirty="0">
                <a:solidFill>
                  <a:srgbClr val="002060"/>
                </a:solidFill>
              </a:rPr>
              <a:t> = 95%, </a:t>
            </a:r>
            <a:r>
              <a:rPr lang="en-US" sz="1950" dirty="0" err="1">
                <a:solidFill>
                  <a:srgbClr val="002060"/>
                </a:solidFill>
              </a:rPr>
              <a:t>H</a:t>
            </a:r>
            <a:r>
              <a:rPr lang="en-US" sz="1950" baseline="-25000" dirty="0" err="1">
                <a:solidFill>
                  <a:srgbClr val="002060"/>
                </a:solidFill>
              </a:rPr>
              <a:t>cb</a:t>
            </a:r>
            <a:r>
              <a:rPr lang="en-US" sz="1950" dirty="0">
                <a:solidFill>
                  <a:srgbClr val="002060"/>
                </a:solidFill>
              </a:rPr>
              <a:t> = 650 m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Weakly stable (0.08), middle of nocturnal period</a:t>
            </a:r>
          </a:p>
          <a:p>
            <a:pPr algn="ctr"/>
            <a:r>
              <a:rPr lang="en-US" sz="1950" dirty="0">
                <a:solidFill>
                  <a:srgbClr val="002060"/>
                </a:solidFill>
              </a:rPr>
              <a:t>0-1 km bulk shear = 22 m s</a:t>
            </a:r>
            <a:r>
              <a:rPr lang="en-US" sz="1950" baseline="30000" dirty="0">
                <a:solidFill>
                  <a:srgbClr val="002060"/>
                </a:solidFill>
              </a:rPr>
              <a:t>-1</a:t>
            </a:r>
            <a:r>
              <a:rPr lang="en-US" sz="1950" dirty="0">
                <a:solidFill>
                  <a:srgbClr val="002060"/>
                </a:solidFill>
              </a:rPr>
              <a:t>, SRH = 370 m</a:t>
            </a:r>
            <a:r>
              <a:rPr lang="en-US" sz="1950" baseline="30000" dirty="0">
                <a:solidFill>
                  <a:srgbClr val="002060"/>
                </a:solidFill>
              </a:rPr>
              <a:t>2</a:t>
            </a:r>
            <a:r>
              <a:rPr lang="en-US" sz="1950" dirty="0">
                <a:solidFill>
                  <a:srgbClr val="002060"/>
                </a:solidFill>
              </a:rPr>
              <a:t> s</a:t>
            </a:r>
            <a:r>
              <a:rPr lang="en-US" sz="1950" baseline="30000" dirty="0">
                <a:solidFill>
                  <a:srgbClr val="002060"/>
                </a:solidFill>
              </a:rPr>
              <a:t>-2</a:t>
            </a:r>
            <a:r>
              <a:rPr lang="en-US" sz="1950" dirty="0">
                <a:solidFill>
                  <a:srgbClr val="002060"/>
                </a:solidFill>
              </a:rPr>
              <a:t>, CAPE = 760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E33E7-CEBB-85D7-0275-BF0B3B71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3424D-4FE5-D2FD-E100-7EFE5120829A}"/>
              </a:ext>
            </a:extLst>
          </p:cNvPr>
          <p:cNvSpPr/>
          <p:nvPr/>
        </p:nvSpPr>
        <p:spPr>
          <a:xfrm>
            <a:off x="1978182" y="739184"/>
            <a:ext cx="1149790" cy="3109397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9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23B668-63A8-4CF3-300C-C95A06FA1831}"/>
              </a:ext>
            </a:extLst>
          </p:cNvPr>
          <p:cNvSpPr txBox="1"/>
          <p:nvPr/>
        </p:nvSpPr>
        <p:spPr>
          <a:xfrm>
            <a:off x="3087063" y="-35887"/>
            <a:ext cx="200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a) 2146 UTC, 2/12/20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93BA4-A351-B5F6-4CD3-C81E51A21059}"/>
              </a:ext>
            </a:extLst>
          </p:cNvPr>
          <p:cNvSpPr txBox="1"/>
          <p:nvPr/>
        </p:nvSpPr>
        <p:spPr>
          <a:xfrm>
            <a:off x="7663882" y="-13469"/>
            <a:ext cx="200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b) 0824 UTC, 3/27/21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B450C-2D7D-3FF8-1202-4C0E21DA69FA}"/>
              </a:ext>
            </a:extLst>
          </p:cNvPr>
          <p:cNvSpPr txBox="1"/>
          <p:nvPr/>
        </p:nvSpPr>
        <p:spPr>
          <a:xfrm>
            <a:off x="3086466" y="3491074"/>
            <a:ext cx="189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c) 1530 UTC, 3/7/22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6531A-5AC1-523D-0D94-65BCFB869DEC}"/>
              </a:ext>
            </a:extLst>
          </p:cNvPr>
          <p:cNvSpPr txBox="1"/>
          <p:nvPr/>
        </p:nvSpPr>
        <p:spPr>
          <a:xfrm>
            <a:off x="11684108" y="3094195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8DEAF-172D-8CD9-F66D-E24EAC3422D0}"/>
              </a:ext>
            </a:extLst>
          </p:cNvPr>
          <p:cNvSpPr txBox="1"/>
          <p:nvPr/>
        </p:nvSpPr>
        <p:spPr>
          <a:xfrm>
            <a:off x="11684109" y="6068734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518C1-6D88-48EC-55AA-A7A102E8BBC5}"/>
              </a:ext>
            </a:extLst>
          </p:cNvPr>
          <p:cNvSpPr txBox="1"/>
          <p:nvPr/>
        </p:nvSpPr>
        <p:spPr>
          <a:xfrm>
            <a:off x="7122253" y="3094194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CTD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BDEC7-B429-D17D-C876-2F849A0F65C7}"/>
              </a:ext>
            </a:extLst>
          </p:cNvPr>
          <p:cNvSpPr txBox="1"/>
          <p:nvPr/>
        </p:nvSpPr>
        <p:spPr>
          <a:xfrm>
            <a:off x="3096491" y="6057893"/>
            <a:ext cx="315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720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100%, view: SW to NW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B977D-5A3A-201B-2343-B15C0B60F6DF}"/>
              </a:ext>
            </a:extLst>
          </p:cNvPr>
          <p:cNvSpPr txBox="1"/>
          <p:nvPr/>
        </p:nvSpPr>
        <p:spPr>
          <a:xfrm>
            <a:off x="3085157" y="3088000"/>
            <a:ext cx="331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500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20%, view: 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3C91C-3018-6A36-F972-6C7B4B789BD8}"/>
              </a:ext>
            </a:extLst>
          </p:cNvPr>
          <p:cNvSpPr txBox="1"/>
          <p:nvPr/>
        </p:nvSpPr>
        <p:spPr>
          <a:xfrm>
            <a:off x="7655293" y="3078396"/>
            <a:ext cx="2778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640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100%, view: WNW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4C06D2-7ECF-7E5E-064A-3E720E16DBFB}"/>
              </a:ext>
            </a:extLst>
          </p:cNvPr>
          <p:cNvSpPr txBox="1"/>
          <p:nvPr/>
        </p:nvSpPr>
        <p:spPr>
          <a:xfrm>
            <a:off x="3096492" y="63858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4.  Photos of Sc clouds for three cases described in Section 5.  The lower left-hand numbers define cloud base height (</a:t>
            </a:r>
            <a:r>
              <a:rPr lang="en-US" sz="1200" dirty="0" err="1"/>
              <a:t>Hcb</a:t>
            </a:r>
            <a:r>
              <a:rPr lang="en-US" sz="1200" dirty="0"/>
              <a:t>) and cloud fraction (fc).  The lower right-hand characters define the location.  The view directions are also annotated.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62911-A57C-FEC6-ED35-77CF6D04C0DD}"/>
              </a:ext>
            </a:extLst>
          </p:cNvPr>
          <p:cNvSpPr txBox="1"/>
          <p:nvPr/>
        </p:nvSpPr>
        <p:spPr>
          <a:xfrm>
            <a:off x="0" y="114300"/>
            <a:ext cx="308515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Sc cloud appearance</a:t>
            </a:r>
          </a:p>
          <a:p>
            <a:pPr algn="ctr"/>
            <a:r>
              <a:rPr lang="en-US" sz="2400" b="1" i="1" dirty="0"/>
              <a:t>(3 cases)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sz="2000" dirty="0">
                <a:solidFill>
                  <a:srgbClr val="4947E3"/>
                </a:solidFill>
              </a:rPr>
              <a:t>Case with low f</a:t>
            </a:r>
            <a:r>
              <a:rPr lang="en-US" sz="2000" baseline="-25000" dirty="0">
                <a:solidFill>
                  <a:srgbClr val="4947E3"/>
                </a:solidFill>
              </a:rPr>
              <a:t>c</a:t>
            </a:r>
            <a:r>
              <a:rPr lang="en-US" sz="2000" dirty="0">
                <a:solidFill>
                  <a:srgbClr val="4947E3"/>
                </a:solidFill>
              </a:rPr>
              <a:t> (~20%), highly sheared. Unusual case with low f</a:t>
            </a:r>
            <a:r>
              <a:rPr lang="en-US" sz="2000" baseline="-25000" dirty="0">
                <a:solidFill>
                  <a:srgbClr val="4947E3"/>
                </a:solidFill>
              </a:rPr>
              <a:t>c</a:t>
            </a:r>
            <a:r>
              <a:rPr lang="en-US" sz="2000" dirty="0">
                <a:solidFill>
                  <a:srgbClr val="4947E3"/>
                </a:solidFill>
              </a:rPr>
              <a:t>. </a:t>
            </a:r>
          </a:p>
          <a:p>
            <a:pPr marL="342900" indent="-342900">
              <a:buAutoNum type="alphaLcParenR"/>
            </a:pPr>
            <a:r>
              <a:rPr lang="en-US" sz="2000" dirty="0">
                <a:solidFill>
                  <a:srgbClr val="4947E3"/>
                </a:solidFill>
              </a:rPr>
              <a:t>Nocturnal formation of Sc layer.</a:t>
            </a:r>
            <a:endParaRPr lang="en-US" sz="2000" dirty="0"/>
          </a:p>
          <a:p>
            <a:pPr marL="342900" indent="-342900">
              <a:buAutoNum type="alphaLcParenR"/>
            </a:pPr>
            <a:r>
              <a:rPr lang="en-US" sz="2000" dirty="0">
                <a:solidFill>
                  <a:srgbClr val="4947E3"/>
                </a:solidFill>
              </a:rPr>
              <a:t>Sc clouds revealing mesoscale structure. </a:t>
            </a:r>
            <a:endParaRPr lang="en-US" sz="20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A95D227-CE85-3C10-489E-1493FA03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7</a:t>
            </a:fld>
            <a:endParaRPr lang="en-US"/>
          </a:p>
        </p:txBody>
      </p:sp>
      <p:pic>
        <p:nvPicPr>
          <p:cNvPr id="17" name="Picture 16" descr="IMG_1925.jpg">
            <a:extLst>
              <a:ext uri="{FF2B5EF4-FFF2-40B4-BE49-F238E27FC236}">
                <a16:creationId xmlns:a16="http://schemas.microsoft.com/office/drawing/2014/main" id="{F202184A-1769-EBC8-20C4-222D3517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94" y="52163"/>
            <a:ext cx="4502450" cy="3376837"/>
          </a:xfrm>
          <a:prstGeom prst="rect">
            <a:avLst/>
          </a:prstGeom>
        </p:spPr>
      </p:pic>
      <p:pic>
        <p:nvPicPr>
          <p:cNvPr id="18" name="Picture 17" descr="IMG_3235.jpg">
            <a:extLst>
              <a:ext uri="{FF2B5EF4-FFF2-40B4-BE49-F238E27FC236}">
                <a16:creationId xmlns:a16="http://schemas.microsoft.com/office/drawing/2014/main" id="{4328C5B7-51F0-C951-2EEA-559F601A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58" y="47508"/>
            <a:ext cx="4490803" cy="3368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3A647F-9466-448A-B1F3-B35C0866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879" r="15250" b="3717"/>
          <a:stretch/>
        </p:blipFill>
        <p:spPr>
          <a:xfrm rot="5400000">
            <a:off x="6238343" y="393860"/>
            <a:ext cx="2838122" cy="90536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75E64E-1D23-1F41-2542-A084C2E2E12B}"/>
              </a:ext>
            </a:extLst>
          </p:cNvPr>
          <p:cNvSpPr txBox="1"/>
          <p:nvPr/>
        </p:nvSpPr>
        <p:spPr>
          <a:xfrm>
            <a:off x="3113509" y="79584"/>
            <a:ext cx="200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a) 2146 UTC, 2/12/20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75B8D-2CA4-D9C8-F8EC-78978122A9C3}"/>
              </a:ext>
            </a:extLst>
          </p:cNvPr>
          <p:cNvSpPr txBox="1"/>
          <p:nvPr/>
        </p:nvSpPr>
        <p:spPr>
          <a:xfrm>
            <a:off x="7726796" y="67465"/>
            <a:ext cx="200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b) 0824 UTC, 3/27/21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E674C-F28B-0B7E-11F8-572EA27D20E1}"/>
              </a:ext>
            </a:extLst>
          </p:cNvPr>
          <p:cNvSpPr txBox="1"/>
          <p:nvPr/>
        </p:nvSpPr>
        <p:spPr>
          <a:xfrm>
            <a:off x="3130559" y="3111059"/>
            <a:ext cx="331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500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20%, view: 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69A207-4456-5645-FD8E-538DEBC588B3}"/>
              </a:ext>
            </a:extLst>
          </p:cNvPr>
          <p:cNvSpPr txBox="1"/>
          <p:nvPr/>
        </p:nvSpPr>
        <p:spPr>
          <a:xfrm>
            <a:off x="11717473" y="3103799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FBF949-7FA3-BE6C-EEF0-4D247197B3B7}"/>
              </a:ext>
            </a:extLst>
          </p:cNvPr>
          <p:cNvSpPr txBox="1"/>
          <p:nvPr/>
        </p:nvSpPr>
        <p:spPr>
          <a:xfrm>
            <a:off x="7155618" y="3103798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CTD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03181-09B2-238C-79E5-DF5F9D19D2B8}"/>
              </a:ext>
            </a:extLst>
          </p:cNvPr>
          <p:cNvSpPr txBox="1"/>
          <p:nvPr/>
        </p:nvSpPr>
        <p:spPr>
          <a:xfrm>
            <a:off x="7688658" y="3088000"/>
            <a:ext cx="2778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640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100%, view: WNW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22E7F5-6915-621A-AED7-BACC75862CEC}"/>
              </a:ext>
            </a:extLst>
          </p:cNvPr>
          <p:cNvSpPr txBox="1"/>
          <p:nvPr/>
        </p:nvSpPr>
        <p:spPr>
          <a:xfrm>
            <a:off x="11718177" y="6039200"/>
            <a:ext cx="5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UAH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C2B574-8FCE-33B7-9311-0A83FD767B36}"/>
              </a:ext>
            </a:extLst>
          </p:cNvPr>
          <p:cNvSpPr txBox="1"/>
          <p:nvPr/>
        </p:nvSpPr>
        <p:spPr>
          <a:xfrm>
            <a:off x="3130559" y="6028359"/>
            <a:ext cx="315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</a:t>
            </a:r>
            <a:r>
              <a:rPr lang="en-US" sz="1400" baseline="-25000" dirty="0" err="1">
                <a:solidFill>
                  <a:schemeClr val="bg1"/>
                </a:solidFill>
              </a:rPr>
              <a:t>cb</a:t>
            </a:r>
            <a:r>
              <a:rPr lang="en-US" sz="1400" dirty="0">
                <a:solidFill>
                  <a:schemeClr val="bg1"/>
                </a:solidFill>
              </a:rPr>
              <a:t> = 720 m, f</a:t>
            </a:r>
            <a:r>
              <a:rPr lang="en-US" sz="1400" baseline="-25000" dirty="0">
                <a:solidFill>
                  <a:schemeClr val="bg1"/>
                </a:solidFill>
              </a:rPr>
              <a:t>c</a:t>
            </a:r>
            <a:r>
              <a:rPr lang="en-US" sz="1400" dirty="0">
                <a:solidFill>
                  <a:schemeClr val="bg1"/>
                </a:solidFill>
              </a:rPr>
              <a:t> = 100%, view: SW to NW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D53ACF-A9ED-5E1B-FB4E-1B83CB200EFC}"/>
              </a:ext>
            </a:extLst>
          </p:cNvPr>
          <p:cNvSpPr txBox="1"/>
          <p:nvPr/>
        </p:nvSpPr>
        <p:spPr>
          <a:xfrm>
            <a:off x="3142933" y="3487444"/>
            <a:ext cx="189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c) 1530 UTC, 3/7/22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32FAD-3FBC-0694-A711-B82EAB5D3A06}"/>
              </a:ext>
            </a:extLst>
          </p:cNvPr>
          <p:cNvSpPr txBox="1"/>
          <p:nvPr/>
        </p:nvSpPr>
        <p:spPr>
          <a:xfrm>
            <a:off x="6578799" y="5689805"/>
            <a:ext cx="1710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Approaching QLCS</a:t>
            </a:r>
          </a:p>
        </p:txBody>
      </p:sp>
    </p:spTree>
    <p:extLst>
      <p:ext uri="{BB962C8B-B14F-4D97-AF65-F5344CB8AC3E}">
        <p14:creationId xmlns:p14="http://schemas.microsoft.com/office/powerpoint/2010/main" val="348980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53A5D316-605A-6584-AF7D-C2911F1D98E6}"/>
              </a:ext>
            </a:extLst>
          </p:cNvPr>
          <p:cNvGrpSpPr/>
          <p:nvPr/>
        </p:nvGrpSpPr>
        <p:grpSpPr>
          <a:xfrm>
            <a:off x="7102858" y="4068820"/>
            <a:ext cx="4232128" cy="2038316"/>
            <a:chOff x="7523903" y="4819684"/>
            <a:chExt cx="4232128" cy="2038316"/>
          </a:xfrm>
        </p:grpSpPr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D63C1852-ABB7-B46F-685F-49AF81C2B3F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7091125"/>
                </p:ext>
              </p:extLst>
            </p:nvPr>
          </p:nvGraphicFramePr>
          <p:xfrm>
            <a:off x="7746041" y="4819684"/>
            <a:ext cx="4009990" cy="19439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BEABFB-AB1F-D4F8-81AB-F4AEA8C3D52C}"/>
                </a:ext>
              </a:extLst>
            </p:cNvPr>
            <p:cNvSpPr txBox="1"/>
            <p:nvPr/>
          </p:nvSpPr>
          <p:spPr>
            <a:xfrm>
              <a:off x="8191278" y="6533986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&lt;3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649AE03-E263-5018-0808-1649D95A484B}"/>
                </a:ext>
              </a:extLst>
            </p:cNvPr>
            <p:cNvSpPr txBox="1"/>
            <p:nvPr/>
          </p:nvSpPr>
          <p:spPr>
            <a:xfrm>
              <a:off x="8606244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3-4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E60ABF-D02E-E9DB-6A65-01506F636721}"/>
                </a:ext>
              </a:extLst>
            </p:cNvPr>
            <p:cNvSpPr txBox="1"/>
            <p:nvPr/>
          </p:nvSpPr>
          <p:spPr>
            <a:xfrm>
              <a:off x="9033056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4-5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3FE2582-97C5-9B4F-5322-59FDEF85655D}"/>
                </a:ext>
              </a:extLst>
            </p:cNvPr>
            <p:cNvSpPr txBox="1"/>
            <p:nvPr/>
          </p:nvSpPr>
          <p:spPr>
            <a:xfrm>
              <a:off x="9469699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5-6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A9084EA-26EB-BDBF-4B13-A0336C8EA88B}"/>
                </a:ext>
              </a:extLst>
            </p:cNvPr>
            <p:cNvSpPr txBox="1"/>
            <p:nvPr/>
          </p:nvSpPr>
          <p:spPr>
            <a:xfrm>
              <a:off x="9886676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6-7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C27560B-29D7-322C-2907-09DBAEA37AF4}"/>
                </a:ext>
              </a:extLst>
            </p:cNvPr>
            <p:cNvSpPr txBox="1"/>
            <p:nvPr/>
          </p:nvSpPr>
          <p:spPr>
            <a:xfrm>
              <a:off x="10316861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7-8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B4E7DFC-C39E-A4E3-41D5-40E984DE8408}"/>
                </a:ext>
              </a:extLst>
            </p:cNvPr>
            <p:cNvSpPr txBox="1"/>
            <p:nvPr/>
          </p:nvSpPr>
          <p:spPr>
            <a:xfrm>
              <a:off x="10751067" y="6533986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8-9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7E323DE-DA0B-C599-F4BE-4BB2D373ED2F}"/>
                </a:ext>
              </a:extLst>
            </p:cNvPr>
            <p:cNvSpPr txBox="1"/>
            <p:nvPr/>
          </p:nvSpPr>
          <p:spPr>
            <a:xfrm>
              <a:off x="11213307" y="6550223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&gt;9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8D54372-09A6-C03D-01C4-BE9978738251}"/>
                </a:ext>
              </a:extLst>
            </p:cNvPr>
            <p:cNvSpPr txBox="1"/>
            <p:nvPr/>
          </p:nvSpPr>
          <p:spPr>
            <a:xfrm>
              <a:off x="8081355" y="4989923"/>
              <a:ext cx="107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c) V</a:t>
              </a:r>
              <a:r>
                <a:rPr lang="en-US" sz="1400" baseline="-25000" dirty="0"/>
                <a:t>10</a:t>
              </a:r>
              <a:r>
                <a:rPr lang="en-US" sz="1400" dirty="0"/>
                <a:t> (m s</a:t>
              </a:r>
              <a:r>
                <a:rPr lang="en-US" sz="1400" baseline="30000" dirty="0"/>
                <a:t>-1</a:t>
              </a:r>
              <a:r>
                <a:rPr lang="en-US" sz="1400" dirty="0"/>
                <a:t>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7975D52-ADB7-B8AC-6876-B8BB0CB70340}"/>
                </a:ext>
              </a:extLst>
            </p:cNvPr>
            <p:cNvSpPr txBox="1"/>
            <p:nvPr/>
          </p:nvSpPr>
          <p:spPr>
            <a:xfrm rot="16200000">
              <a:off x="6939128" y="5684985"/>
              <a:ext cx="149271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Number of cases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C4CD86-78BC-E2EE-B72C-8BF45EC6D350}"/>
              </a:ext>
            </a:extLst>
          </p:cNvPr>
          <p:cNvGrpSpPr/>
          <p:nvPr/>
        </p:nvGrpSpPr>
        <p:grpSpPr>
          <a:xfrm>
            <a:off x="1051831" y="2001382"/>
            <a:ext cx="4210265" cy="2639969"/>
            <a:chOff x="7523904" y="-34709"/>
            <a:chExt cx="4210265" cy="263996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4F14F2-2A17-2460-972F-E771A1E08D56}"/>
                </a:ext>
              </a:extLst>
            </p:cNvPr>
            <p:cNvGrpSpPr/>
            <p:nvPr/>
          </p:nvGrpSpPr>
          <p:grpSpPr>
            <a:xfrm>
              <a:off x="7786367" y="-34709"/>
              <a:ext cx="3947802" cy="2639969"/>
              <a:chOff x="858343" y="265202"/>
              <a:chExt cx="4572000" cy="3166605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CF876C-760C-F947-0571-0AB8DE46B883}"/>
                  </a:ext>
                </a:extLst>
              </p:cNvPr>
              <p:cNvSpPr txBox="1"/>
              <p:nvPr/>
            </p:nvSpPr>
            <p:spPr>
              <a:xfrm rot="18912972">
                <a:off x="1599229" y="3106535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58-60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0DD8FF-C81A-8B6F-5DEB-3E968860E389}"/>
                  </a:ext>
                </a:extLst>
              </p:cNvPr>
              <p:cNvSpPr txBox="1"/>
              <p:nvPr/>
            </p:nvSpPr>
            <p:spPr>
              <a:xfrm rot="18912972">
                <a:off x="1996686" y="3113615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60-62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9D571AE-0E4D-AA65-1E63-6171E9CE4AEB}"/>
                  </a:ext>
                </a:extLst>
              </p:cNvPr>
              <p:cNvSpPr txBox="1"/>
              <p:nvPr/>
            </p:nvSpPr>
            <p:spPr>
              <a:xfrm rot="18912972">
                <a:off x="2384434" y="3110140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62-64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C6AF60-7C56-1414-83D5-3913D0DD2790}"/>
                  </a:ext>
                </a:extLst>
              </p:cNvPr>
              <p:cNvSpPr txBox="1"/>
              <p:nvPr/>
            </p:nvSpPr>
            <p:spPr>
              <a:xfrm rot="18912972">
                <a:off x="2797319" y="3128583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64-66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D826AC-0D4E-BFCF-E3B3-B97C940D9CCF}"/>
                  </a:ext>
                </a:extLst>
              </p:cNvPr>
              <p:cNvSpPr txBox="1"/>
              <p:nvPr/>
            </p:nvSpPr>
            <p:spPr>
              <a:xfrm rot="18912972">
                <a:off x="3182964" y="3104640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66-68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72FEF08-AE99-8503-A86C-CD643E2E9D8D}"/>
                  </a:ext>
                </a:extLst>
              </p:cNvPr>
              <p:cNvSpPr txBox="1"/>
              <p:nvPr/>
            </p:nvSpPr>
            <p:spPr>
              <a:xfrm rot="18912972">
                <a:off x="3971068" y="3109281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70-72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2C85CD4-8D0A-E2E8-8151-A4094D2C1B0D}"/>
                  </a:ext>
                </a:extLst>
              </p:cNvPr>
              <p:cNvSpPr txBox="1"/>
              <p:nvPr/>
            </p:nvSpPr>
            <p:spPr>
              <a:xfrm rot="18912972">
                <a:off x="4385244" y="3110828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72-74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E45D8A2-8B20-6806-1C20-8B06C00B612E}"/>
                  </a:ext>
                </a:extLst>
              </p:cNvPr>
              <p:cNvSpPr txBox="1"/>
              <p:nvPr/>
            </p:nvSpPr>
            <p:spPr>
              <a:xfrm rot="18912972">
                <a:off x="4822571" y="3096336"/>
                <a:ext cx="457176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&gt;74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0F9911-B137-8D63-3C33-43011F81447C}"/>
                  </a:ext>
                </a:extLst>
              </p:cNvPr>
              <p:cNvSpPr txBox="1"/>
              <p:nvPr/>
            </p:nvSpPr>
            <p:spPr>
              <a:xfrm rot="18912972">
                <a:off x="3582715" y="3109516"/>
                <a:ext cx="604653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68-70</a:t>
                </a:r>
              </a:p>
            </p:txBody>
          </p:sp>
          <p:graphicFrame>
            <p:nvGraphicFramePr>
              <p:cNvPr id="54" name="Chart 53">
                <a:extLst>
                  <a:ext uri="{FF2B5EF4-FFF2-40B4-BE49-F238E27FC236}">
                    <a16:creationId xmlns:a16="http://schemas.microsoft.com/office/drawing/2014/main" id="{35CA803B-BD70-C5BD-88DA-8E7F454A6EA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0776362"/>
                  </p:ext>
                </p:extLst>
              </p:nvPr>
            </p:nvGraphicFramePr>
            <p:xfrm>
              <a:off x="858343" y="265202"/>
              <a:ext cx="4572000" cy="295794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29D56B-8672-C40C-02D8-5AFAA4981582}"/>
                  </a:ext>
                </a:extLst>
              </p:cNvPr>
              <p:cNvSpPr txBox="1"/>
              <p:nvPr/>
            </p:nvSpPr>
            <p:spPr>
              <a:xfrm rot="18912972">
                <a:off x="1252231" y="3109287"/>
                <a:ext cx="457176" cy="30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&lt;58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2ECC60F-27F8-7E2D-7AB7-DD462CC72031}"/>
                  </a:ext>
                </a:extLst>
              </p:cNvPr>
              <p:cNvSpPr txBox="1"/>
              <p:nvPr/>
            </p:nvSpPr>
            <p:spPr>
              <a:xfrm>
                <a:off x="4273393" y="1018559"/>
                <a:ext cx="328964" cy="40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</a:rPr>
                  <a:t>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19508E0-FB3D-D6A2-06FE-7B59804C8CBD}"/>
                  </a:ext>
                </a:extLst>
              </p:cNvPr>
              <p:cNvSpPr txBox="1"/>
              <p:nvPr/>
            </p:nvSpPr>
            <p:spPr>
              <a:xfrm>
                <a:off x="1678465" y="1018559"/>
                <a:ext cx="395426" cy="40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2C94C7"/>
                    </a:solidFill>
                  </a:rPr>
                  <a:t>T</a:t>
                </a:r>
                <a:r>
                  <a:rPr lang="en-US" sz="1600" baseline="-25000" dirty="0">
                    <a:solidFill>
                      <a:srgbClr val="2C94C7"/>
                    </a:solidFill>
                  </a:rPr>
                  <a:t>d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993DE17-E143-94AF-5092-E1E1B51B5D01}"/>
                </a:ext>
              </a:extLst>
            </p:cNvPr>
            <p:cNvSpPr txBox="1"/>
            <p:nvPr/>
          </p:nvSpPr>
          <p:spPr>
            <a:xfrm>
              <a:off x="8145945" y="154613"/>
              <a:ext cx="9516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a) T, T</a:t>
              </a:r>
              <a:r>
                <a:rPr lang="en-US" sz="1400" baseline="-25000" dirty="0"/>
                <a:t>d</a:t>
              </a:r>
              <a:r>
                <a:rPr lang="en-US" sz="1400" dirty="0"/>
                <a:t> (</a:t>
              </a:r>
              <a:r>
                <a:rPr lang="en-US" sz="1400" baseline="30000" dirty="0" err="1"/>
                <a:t>o</a:t>
              </a:r>
              <a:r>
                <a:rPr lang="en-US" sz="1400" dirty="0" err="1"/>
                <a:t>F</a:t>
              </a:r>
              <a:r>
                <a:rPr lang="en-US" sz="1400" dirty="0"/>
                <a:t>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77D8AAE-9C83-E57B-5AD0-BB859708B617}"/>
                </a:ext>
              </a:extLst>
            </p:cNvPr>
            <p:cNvSpPr txBox="1"/>
            <p:nvPr/>
          </p:nvSpPr>
          <p:spPr>
            <a:xfrm rot="16200000">
              <a:off x="6939129" y="956176"/>
              <a:ext cx="149271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Number of cases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7E2008-6494-6166-BC2B-B46D3D728615}"/>
              </a:ext>
            </a:extLst>
          </p:cNvPr>
          <p:cNvGrpSpPr/>
          <p:nvPr/>
        </p:nvGrpSpPr>
        <p:grpSpPr>
          <a:xfrm>
            <a:off x="6980090" y="630014"/>
            <a:ext cx="4233217" cy="1989196"/>
            <a:chOff x="7529277" y="2688345"/>
            <a:chExt cx="4233217" cy="1989196"/>
          </a:xfrm>
        </p:grpSpPr>
        <p:graphicFrame>
          <p:nvGraphicFramePr>
            <p:cNvPr id="42" name="Chart 41">
              <a:extLst>
                <a:ext uri="{FF2B5EF4-FFF2-40B4-BE49-F238E27FC236}">
                  <a16:creationId xmlns:a16="http://schemas.microsoft.com/office/drawing/2014/main" id="{01D0B993-C65A-E447-F049-EEA3B1F6EBA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60321712"/>
                </p:ext>
              </p:extLst>
            </p:nvPr>
          </p:nvGraphicFramePr>
          <p:xfrm>
            <a:off x="7846233" y="2688345"/>
            <a:ext cx="3909798" cy="16862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B8B060-F256-55A7-23AE-A056E6AF8E8A}"/>
                </a:ext>
              </a:extLst>
            </p:cNvPr>
            <p:cNvSpPr txBox="1"/>
            <p:nvPr/>
          </p:nvSpPr>
          <p:spPr>
            <a:xfrm rot="19387000">
              <a:off x="8061081" y="4338888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&lt;-0.75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8BA7FF4-ED54-7BE9-1C21-5A856921D7D0}"/>
                </a:ext>
              </a:extLst>
            </p:cNvPr>
            <p:cNvSpPr txBox="1"/>
            <p:nvPr/>
          </p:nvSpPr>
          <p:spPr>
            <a:xfrm rot="19387000">
              <a:off x="8346576" y="4360249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-0.75, -0.5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1947599-6B75-3365-3D1F-F4E5D052F3E5}"/>
                </a:ext>
              </a:extLst>
            </p:cNvPr>
            <p:cNvSpPr txBox="1"/>
            <p:nvPr/>
          </p:nvSpPr>
          <p:spPr>
            <a:xfrm rot="19387000">
              <a:off x="8843084" y="4369764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-0.5, -0.25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D4CCB5D-D856-8D15-4434-EA0AC6420DD3}"/>
                </a:ext>
              </a:extLst>
            </p:cNvPr>
            <p:cNvSpPr txBox="1"/>
            <p:nvPr/>
          </p:nvSpPr>
          <p:spPr>
            <a:xfrm rot="19387000">
              <a:off x="9403810" y="4360249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-0.25, 0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9FD808-EA38-AE64-3EAA-91AF4160D963}"/>
                </a:ext>
              </a:extLst>
            </p:cNvPr>
            <p:cNvSpPr txBox="1"/>
            <p:nvPr/>
          </p:nvSpPr>
          <p:spPr>
            <a:xfrm rot="19387000">
              <a:off x="9859396" y="4358552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0, 0.25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6A19548-335C-7FE3-72D0-A4ABAD6C5776}"/>
                </a:ext>
              </a:extLst>
            </p:cNvPr>
            <p:cNvSpPr txBox="1"/>
            <p:nvPr/>
          </p:nvSpPr>
          <p:spPr>
            <a:xfrm rot="19387000">
              <a:off x="10222775" y="4350736"/>
              <a:ext cx="816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0.25, 0.5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3D12EF-7DFD-DF13-10E3-39FF8995F6F4}"/>
                </a:ext>
              </a:extLst>
            </p:cNvPr>
            <p:cNvSpPr txBox="1"/>
            <p:nvPr/>
          </p:nvSpPr>
          <p:spPr>
            <a:xfrm rot="19387000">
              <a:off x="10638408" y="4358552"/>
              <a:ext cx="816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0.5, 0.75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19217C1-4534-6F63-12C3-EE2AE90B0943}"/>
                </a:ext>
              </a:extLst>
            </p:cNvPr>
            <p:cNvSpPr txBox="1"/>
            <p:nvPr/>
          </p:nvSpPr>
          <p:spPr>
            <a:xfrm rot="19387000">
              <a:off x="11169062" y="4356535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&gt;0.75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2404D40-C740-3975-993D-3575F6D7B1C6}"/>
                </a:ext>
              </a:extLst>
            </p:cNvPr>
            <p:cNvSpPr txBox="1"/>
            <p:nvPr/>
          </p:nvSpPr>
          <p:spPr>
            <a:xfrm>
              <a:off x="8094969" y="2763252"/>
              <a:ext cx="1196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b) T</a:t>
              </a:r>
              <a:r>
                <a:rPr lang="en-US" sz="1400" baseline="-25000" dirty="0"/>
                <a:t>10</a:t>
              </a:r>
              <a:r>
                <a:rPr lang="en-US" sz="1400" dirty="0"/>
                <a:t> – T</a:t>
              </a:r>
              <a:r>
                <a:rPr lang="en-US" sz="1400" baseline="-25000" dirty="0"/>
                <a:t>2</a:t>
              </a:r>
              <a:r>
                <a:rPr lang="en-US" sz="1400" dirty="0"/>
                <a:t> (</a:t>
              </a:r>
              <a:r>
                <a:rPr lang="en-US" sz="1400" baseline="30000" dirty="0" err="1"/>
                <a:t>o</a:t>
              </a:r>
              <a:r>
                <a:rPr lang="en-US" sz="1400" dirty="0" err="1"/>
                <a:t>F</a:t>
              </a:r>
              <a:r>
                <a:rPr lang="en-US" sz="1400" dirty="0"/>
                <a:t>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1C5DDCB-9DA8-A3E7-6470-69542B4FD6AB}"/>
                </a:ext>
              </a:extLst>
            </p:cNvPr>
            <p:cNvSpPr txBox="1"/>
            <p:nvPr/>
          </p:nvSpPr>
          <p:spPr>
            <a:xfrm rot="16200000">
              <a:off x="6944502" y="3369878"/>
              <a:ext cx="149271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Number of cases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B04BD12-F054-C11F-83B0-942FFF17BDBE}"/>
                </a:ext>
              </a:extLst>
            </p:cNvPr>
            <p:cNvCxnSpPr>
              <a:cxnSpLocks/>
            </p:cNvCxnSpPr>
            <p:nvPr/>
          </p:nvCxnSpPr>
          <p:spPr>
            <a:xfrm>
              <a:off x="9906340" y="2718953"/>
              <a:ext cx="0" cy="1589473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817AB4A-4EBE-B003-B376-56180CC19E80}"/>
                </a:ext>
              </a:extLst>
            </p:cNvPr>
            <p:cNvSpPr txBox="1"/>
            <p:nvPr/>
          </p:nvSpPr>
          <p:spPr>
            <a:xfrm>
              <a:off x="10174798" y="3221562"/>
              <a:ext cx="6832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stable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3E33D45-01E9-96F8-81B9-4DB56393E29B}"/>
                </a:ext>
              </a:extLst>
            </p:cNvPr>
            <p:cNvSpPr txBox="1"/>
            <p:nvPr/>
          </p:nvSpPr>
          <p:spPr>
            <a:xfrm>
              <a:off x="8987526" y="3220037"/>
              <a:ext cx="898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unstable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68EDC6-6158-DB0C-15DF-437793EA22DB}"/>
                </a:ext>
              </a:extLst>
            </p:cNvPr>
            <p:cNvCxnSpPr/>
            <p:nvPr/>
          </p:nvCxnSpPr>
          <p:spPr>
            <a:xfrm>
              <a:off x="9902239" y="3209869"/>
              <a:ext cx="540775" cy="0"/>
            </a:xfrm>
            <a:prstGeom prst="straightConnector1">
              <a:avLst/>
            </a:prstGeom>
            <a:ln w="19050">
              <a:solidFill>
                <a:srgbClr val="4947E3"/>
              </a:solidFill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C2EC0C8-DA89-4774-DBBE-F76AF02ED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3472" y="3223009"/>
              <a:ext cx="517969" cy="149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0EBF57B6-6F60-E7FD-EEA7-98EFEABF6FFD}"/>
              </a:ext>
            </a:extLst>
          </p:cNvPr>
          <p:cNvSpPr txBox="1"/>
          <p:nvPr/>
        </p:nvSpPr>
        <p:spPr>
          <a:xfrm>
            <a:off x="614647" y="1495550"/>
            <a:ext cx="599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666FF"/>
                </a:solidFill>
                <a:latin typeface="Cambria" panose="02040503050406030204" pitchFamily="18" charset="0"/>
              </a:rPr>
              <a:t>a) Temperature (T) and Dew Point Temperature (T</a:t>
            </a:r>
            <a:r>
              <a:rPr lang="en-US" baseline="-25000" dirty="0">
                <a:solidFill>
                  <a:srgbClr val="5666FF"/>
                </a:solidFill>
                <a:latin typeface="Cambria" panose="02040503050406030204" pitchFamily="18" charset="0"/>
              </a:rPr>
              <a:t>d</a:t>
            </a:r>
            <a:r>
              <a:rPr lang="en-US" dirty="0">
                <a:solidFill>
                  <a:srgbClr val="5666FF"/>
                </a:solidFill>
                <a:latin typeface="Cambria" panose="02040503050406030204" pitchFamily="18" charset="0"/>
              </a:rPr>
              <a:t>) at 2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35DA907-22E5-17F7-432C-2BCCBC826CD1}"/>
                  </a:ext>
                </a:extLst>
              </p:cNvPr>
              <p:cNvSpPr txBox="1"/>
              <p:nvPr/>
            </p:nvSpPr>
            <p:spPr>
              <a:xfrm>
                <a:off x="7445854" y="179897"/>
                <a:ext cx="4039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666FF"/>
                    </a:solidFill>
                    <a:latin typeface="Cambria" panose="02040503050406030204" pitchFamily="18" charset="0"/>
                  </a:rPr>
                  <a:t>b) Surface Layer Stability, T</a:t>
                </a:r>
                <a:r>
                  <a:rPr lang="en-US" baseline="-25000" dirty="0">
                    <a:solidFill>
                      <a:srgbClr val="5666FF"/>
                    </a:solidFill>
                    <a:latin typeface="Cambria" panose="02040503050406030204" pitchFamily="18" charset="0"/>
                  </a:rPr>
                  <a:t>10</a:t>
                </a:r>
                <a:r>
                  <a:rPr lang="en-US" dirty="0">
                    <a:solidFill>
                      <a:srgbClr val="5666FF"/>
                    </a:solidFill>
                    <a:latin typeface="Cambria" panose="02040503050406030204" pitchFamily="18" charset="0"/>
                  </a:rPr>
                  <a:t> – T</a:t>
                </a:r>
                <a:r>
                  <a:rPr lang="en-US" baseline="-25000" dirty="0">
                    <a:solidFill>
                      <a:srgbClr val="5666FF"/>
                    </a:solidFill>
                    <a:latin typeface="Cambria" panose="02040503050406030204" pitchFamily="18" charset="0"/>
                  </a:rPr>
                  <a:t>2  </a:t>
                </a:r>
                <a:r>
                  <a:rPr lang="en-US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  <a:endParaRPr lang="en-US" dirty="0">
                  <a:solidFill>
                    <a:srgbClr val="5666FF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35DA907-22E5-17F7-432C-2BCCBC826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54" y="179897"/>
                <a:ext cx="4039553" cy="369332"/>
              </a:xfrm>
              <a:prstGeom prst="rect">
                <a:avLst/>
              </a:prstGeom>
              <a:blipFill>
                <a:blip r:embed="rId6"/>
                <a:stretch>
                  <a:fillRect l="-1254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38C2757F-C80E-D31A-2178-612EBB0D6541}"/>
              </a:ext>
            </a:extLst>
          </p:cNvPr>
          <p:cNvSpPr txBox="1"/>
          <p:nvPr/>
        </p:nvSpPr>
        <p:spPr>
          <a:xfrm>
            <a:off x="8019331" y="3733028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666FF"/>
                </a:solidFill>
                <a:latin typeface="Cambria" panose="02040503050406030204" pitchFamily="18" charset="0"/>
              </a:rPr>
              <a:t>c) Wind speed at 10 m, V</a:t>
            </a:r>
            <a:r>
              <a:rPr lang="en-US" baseline="-25000" dirty="0">
                <a:solidFill>
                  <a:srgbClr val="5666FF"/>
                </a:solidFill>
                <a:latin typeface="Cambria" panose="02040503050406030204" pitchFamily="18" charset="0"/>
              </a:rPr>
              <a:t>10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*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29427DF-B76E-3467-4730-983E04D29209}"/>
              </a:ext>
            </a:extLst>
          </p:cNvPr>
          <p:cNvSpPr txBox="1"/>
          <p:nvPr/>
        </p:nvSpPr>
        <p:spPr>
          <a:xfrm>
            <a:off x="79019" y="5559563"/>
            <a:ext cx="667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5. Statistics of surface conditions derived from the 53 case data set.  (a) Temperature (T, orange) and dewpoint temperature (T</a:t>
            </a:r>
            <a:r>
              <a:rPr lang="en-US" sz="1200" baseline="-25000" dirty="0"/>
              <a:t>d</a:t>
            </a:r>
            <a:r>
              <a:rPr lang="en-US" sz="1200" dirty="0"/>
              <a:t>, blue).  (b) Surface layer stability, expressed as the difference between temperature at 10 and 2 m.  (c) Wind speed at 10 m.   All are based on 30 minute averages during the 30-60 min time interval before QLCS arrival.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F7A50A-37EE-6BB9-F404-484B26BBE9DF}"/>
              </a:ext>
            </a:extLst>
          </p:cNvPr>
          <p:cNvSpPr txBox="1"/>
          <p:nvPr/>
        </p:nvSpPr>
        <p:spPr>
          <a:xfrm>
            <a:off x="2181146" y="4904602"/>
            <a:ext cx="1972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Mean T = 69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Mean T</a:t>
            </a:r>
            <a:r>
              <a:rPr lang="en-US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= 63 F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6318BC-F044-37AA-B932-9086E3A52893}"/>
              </a:ext>
            </a:extLst>
          </p:cNvPr>
          <p:cNvSpPr txBox="1"/>
          <p:nvPr/>
        </p:nvSpPr>
        <p:spPr>
          <a:xfrm>
            <a:off x="6760172" y="2790880"/>
            <a:ext cx="499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Prevalence of stable surface layer (only 5 unstable cases)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6E0C794-B15E-A966-240E-82C17B94214B}"/>
              </a:ext>
            </a:extLst>
          </p:cNvPr>
          <p:cNvSpPr txBox="1"/>
          <p:nvPr/>
        </p:nvSpPr>
        <p:spPr>
          <a:xfrm>
            <a:off x="8106559" y="6185234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Mean V</a:t>
            </a:r>
            <a:r>
              <a:rPr lang="en-US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= 5.5 m s </a:t>
            </a:r>
            <a:r>
              <a:rPr lang="en-US" baseline="30000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8B5FD-0C8E-5C53-0A5D-74789B0A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A42DB-22E8-8C83-079A-715030AD8B72}"/>
              </a:ext>
            </a:extLst>
          </p:cNvPr>
          <p:cNvSpPr txBox="1"/>
          <p:nvPr/>
        </p:nvSpPr>
        <p:spPr>
          <a:xfrm>
            <a:off x="618679" y="230628"/>
            <a:ext cx="4789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Distributions from the entire data set</a:t>
            </a:r>
          </a:p>
          <a:p>
            <a:r>
              <a:rPr lang="en-US" sz="2400" dirty="0">
                <a:sym typeface="Wingdings" pitchFamily="2" charset="2"/>
              </a:rPr>
              <a:t> s</a:t>
            </a:r>
            <a:r>
              <a:rPr lang="en-US" sz="2400" dirty="0"/>
              <a:t>urface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5FA0D-6522-FC0D-47FE-A818077154BA}"/>
              </a:ext>
            </a:extLst>
          </p:cNvPr>
          <p:cNvSpPr txBox="1"/>
          <p:nvPr/>
        </p:nvSpPr>
        <p:spPr>
          <a:xfrm>
            <a:off x="10074800" y="4082491"/>
            <a:ext cx="2214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* V</a:t>
            </a:r>
            <a:r>
              <a:rPr lang="en-US" sz="1600" baseline="-25000" dirty="0">
                <a:solidFill>
                  <a:srgbClr val="C00000"/>
                </a:solidFill>
              </a:rPr>
              <a:t>10</a:t>
            </a:r>
            <a:r>
              <a:rPr lang="en-US" sz="1600" dirty="0">
                <a:solidFill>
                  <a:srgbClr val="C00000"/>
                </a:solidFill>
              </a:rPr>
              <a:t> is based primarily on large z</a:t>
            </a:r>
            <a:r>
              <a:rPr lang="en-US" sz="1600" baseline="-25000" dirty="0">
                <a:solidFill>
                  <a:srgbClr val="C00000"/>
                </a:solidFill>
              </a:rPr>
              <a:t>0</a:t>
            </a:r>
            <a:r>
              <a:rPr lang="en-US" sz="1600" dirty="0">
                <a:solidFill>
                  <a:srgbClr val="C00000"/>
                </a:solidFill>
              </a:rPr>
              <a:t> around UAH campus (25% less than KHSV)</a:t>
            </a:r>
          </a:p>
        </p:txBody>
      </p:sp>
    </p:spTree>
    <p:extLst>
      <p:ext uri="{BB962C8B-B14F-4D97-AF65-F5344CB8AC3E}">
        <p14:creationId xmlns:p14="http://schemas.microsoft.com/office/powerpoint/2010/main" val="3074023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57A3F43-EF42-BB02-4833-84D8870FB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653829"/>
              </p:ext>
            </p:extLst>
          </p:nvPr>
        </p:nvGraphicFramePr>
        <p:xfrm>
          <a:off x="6645875" y="903631"/>
          <a:ext cx="4572000" cy="211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7E42487-58F8-771B-3875-A0C9495209F5}"/>
              </a:ext>
            </a:extLst>
          </p:cNvPr>
          <p:cNvSpPr txBox="1"/>
          <p:nvPr/>
        </p:nvSpPr>
        <p:spPr>
          <a:xfrm flipH="1">
            <a:off x="7183852" y="2798030"/>
            <a:ext cx="52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0-20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17A34-16C0-A8B8-F06B-E0632C514344}"/>
              </a:ext>
            </a:extLst>
          </p:cNvPr>
          <p:cNvSpPr txBox="1"/>
          <p:nvPr/>
        </p:nvSpPr>
        <p:spPr>
          <a:xfrm flipH="1">
            <a:off x="7790005" y="2798030"/>
            <a:ext cx="6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20-40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03EB4-4E47-4EF5-5A17-0F9C3AC574A1}"/>
              </a:ext>
            </a:extLst>
          </p:cNvPr>
          <p:cNvSpPr txBox="1"/>
          <p:nvPr/>
        </p:nvSpPr>
        <p:spPr>
          <a:xfrm flipH="1">
            <a:off x="8449892" y="2793414"/>
            <a:ext cx="6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40-60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D5682-A560-3B9D-EBE5-6C68ACB9787A}"/>
              </a:ext>
            </a:extLst>
          </p:cNvPr>
          <p:cNvSpPr txBox="1"/>
          <p:nvPr/>
        </p:nvSpPr>
        <p:spPr>
          <a:xfrm flipH="1">
            <a:off x="9117769" y="2806570"/>
            <a:ext cx="60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60-80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6C830A-0CEE-1347-AB41-542C32320F29}"/>
              </a:ext>
            </a:extLst>
          </p:cNvPr>
          <p:cNvSpPr txBox="1"/>
          <p:nvPr/>
        </p:nvSpPr>
        <p:spPr>
          <a:xfrm flipH="1">
            <a:off x="9760318" y="2806568"/>
            <a:ext cx="60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80-90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DE3F1-2FBD-8F22-80B9-85494CBC9DAC}"/>
              </a:ext>
            </a:extLst>
          </p:cNvPr>
          <p:cNvSpPr txBox="1"/>
          <p:nvPr/>
        </p:nvSpPr>
        <p:spPr>
          <a:xfrm flipH="1">
            <a:off x="10497568" y="2805629"/>
            <a:ext cx="60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&gt;90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D1F47B-6707-F6B6-5AE9-E1AC0DF2F221}"/>
              </a:ext>
            </a:extLst>
          </p:cNvPr>
          <p:cNvSpPr txBox="1"/>
          <p:nvPr/>
        </p:nvSpPr>
        <p:spPr>
          <a:xfrm>
            <a:off x="8811394" y="3010794"/>
            <a:ext cx="563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baseline="-25000" dirty="0"/>
              <a:t>c</a:t>
            </a:r>
            <a:r>
              <a:rPr lang="en-US" sz="1400" dirty="0"/>
              <a:t> (%)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C97E28-B0FD-FC0C-980A-1D2736A324F2}"/>
              </a:ext>
            </a:extLst>
          </p:cNvPr>
          <p:cNvSpPr txBox="1"/>
          <p:nvPr/>
        </p:nvSpPr>
        <p:spPr>
          <a:xfrm rot="16200000">
            <a:off x="5873129" y="1783523"/>
            <a:ext cx="140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cases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F19BEE-6F72-6D11-4D51-CBFB26FF218D}"/>
              </a:ext>
            </a:extLst>
          </p:cNvPr>
          <p:cNvSpPr txBox="1"/>
          <p:nvPr/>
        </p:nvSpPr>
        <p:spPr>
          <a:xfrm>
            <a:off x="7002412" y="1081183"/>
            <a:ext cx="2148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b) Fractional cloud cover, f</a:t>
            </a:r>
            <a:r>
              <a:rPr lang="en-US" sz="1400" baseline="-25000" dirty="0"/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712C89-F2F8-72DB-4E32-982ED0F919A9}"/>
              </a:ext>
            </a:extLst>
          </p:cNvPr>
          <p:cNvSpPr txBox="1"/>
          <p:nvPr/>
        </p:nvSpPr>
        <p:spPr>
          <a:xfrm>
            <a:off x="9240146" y="1405232"/>
            <a:ext cx="132440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Mean: 79%</a:t>
            </a:r>
          </a:p>
          <a:p>
            <a:r>
              <a:rPr lang="en-US" sz="1600" dirty="0">
                <a:solidFill>
                  <a:srgbClr val="0070C0"/>
                </a:solidFill>
              </a:rPr>
              <a:t>Median: 93%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5288551-B38A-E70E-FF07-FFE9FB01EAED}"/>
              </a:ext>
            </a:extLst>
          </p:cNvPr>
          <p:cNvGrpSpPr/>
          <p:nvPr/>
        </p:nvGrpSpPr>
        <p:grpSpPr>
          <a:xfrm>
            <a:off x="6399808" y="4323674"/>
            <a:ext cx="4781316" cy="2258187"/>
            <a:chOff x="7174859" y="4671978"/>
            <a:chExt cx="4781316" cy="2258187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431DDF3D-C12D-0CBC-539C-07753E5A2C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4959722"/>
                </p:ext>
              </p:extLst>
            </p:nvPr>
          </p:nvGraphicFramePr>
          <p:xfrm>
            <a:off x="7384169" y="4671978"/>
            <a:ext cx="4572000" cy="19027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05D305-ED8F-A403-F8EA-BA3308D62A06}"/>
                </a:ext>
              </a:extLst>
            </p:cNvPr>
            <p:cNvSpPr txBox="1"/>
            <p:nvPr/>
          </p:nvSpPr>
          <p:spPr>
            <a:xfrm flipH="1">
              <a:off x="7906042" y="6412365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&lt;2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C224E7-B7D0-1C67-15FB-A4EEA2DEE7AB}"/>
                </a:ext>
              </a:extLst>
            </p:cNvPr>
            <p:cNvSpPr txBox="1"/>
            <p:nvPr/>
          </p:nvSpPr>
          <p:spPr>
            <a:xfrm flipH="1">
              <a:off x="8455623" y="6420909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2-4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3FD180-CDC5-D0DE-0071-CB215409392A}"/>
                </a:ext>
              </a:extLst>
            </p:cNvPr>
            <p:cNvSpPr txBox="1"/>
            <p:nvPr/>
          </p:nvSpPr>
          <p:spPr>
            <a:xfrm flipH="1">
              <a:off x="9019035" y="6412364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4-6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D7AB6D-254E-29AB-2C70-C905B46BE15D}"/>
                </a:ext>
              </a:extLst>
            </p:cNvPr>
            <p:cNvSpPr txBox="1"/>
            <p:nvPr/>
          </p:nvSpPr>
          <p:spPr>
            <a:xfrm flipH="1">
              <a:off x="9610153" y="6412364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6-8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B2E6BD-75AF-D9E1-CAE2-0F2E94211A1B}"/>
                </a:ext>
              </a:extLst>
            </p:cNvPr>
            <p:cNvSpPr txBox="1"/>
            <p:nvPr/>
          </p:nvSpPr>
          <p:spPr>
            <a:xfrm flipH="1">
              <a:off x="10159690" y="6412363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8-10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6E9F21-6B25-48AA-76DE-F5B72D3A6233}"/>
                </a:ext>
              </a:extLst>
            </p:cNvPr>
            <p:cNvSpPr txBox="1"/>
            <p:nvPr/>
          </p:nvSpPr>
          <p:spPr>
            <a:xfrm flipH="1">
              <a:off x="10672323" y="6412362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10-12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846107-0F87-841C-528E-3EC42E8DE2D0}"/>
                </a:ext>
              </a:extLst>
            </p:cNvPr>
            <p:cNvSpPr txBox="1"/>
            <p:nvPr/>
          </p:nvSpPr>
          <p:spPr>
            <a:xfrm flipH="1">
              <a:off x="11346607" y="6412361"/>
              <a:ext cx="609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&gt;12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85F6A-B40F-B256-BE7E-93BB2F3228DB}"/>
                </a:ext>
              </a:extLst>
            </p:cNvPr>
            <p:cNvSpPr txBox="1"/>
            <p:nvPr/>
          </p:nvSpPr>
          <p:spPr>
            <a:xfrm>
              <a:off x="9317926" y="6622388"/>
              <a:ext cx="106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H</a:t>
              </a:r>
              <a:r>
                <a:rPr lang="en-US" sz="1400" baseline="-25000" dirty="0" err="1"/>
                <a:t>cb</a:t>
              </a:r>
              <a:r>
                <a:rPr lang="en-US" sz="1400" dirty="0"/>
                <a:t> (x10</a:t>
              </a:r>
              <a:r>
                <a:rPr lang="en-US" sz="1400" baseline="30000" dirty="0"/>
                <a:t>2</a:t>
              </a:r>
              <a:r>
                <a:rPr lang="en-US" sz="1400" dirty="0"/>
                <a:t> m)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EA5AB9-311C-B65F-E966-BAAE9B69566C}"/>
                </a:ext>
              </a:extLst>
            </p:cNvPr>
            <p:cNvSpPr txBox="1"/>
            <p:nvPr/>
          </p:nvSpPr>
          <p:spPr>
            <a:xfrm rot="16200000">
              <a:off x="6626408" y="5469446"/>
              <a:ext cx="14046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cases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CB9D42-775C-5F4C-0C0A-0551FF495461}"/>
                </a:ext>
              </a:extLst>
            </p:cNvPr>
            <p:cNvSpPr txBox="1"/>
            <p:nvPr/>
          </p:nvSpPr>
          <p:spPr>
            <a:xfrm>
              <a:off x="7722233" y="4943108"/>
              <a:ext cx="1973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c) Cloud base height, </a:t>
              </a:r>
              <a:r>
                <a:rPr lang="en-US" sz="1400" dirty="0" err="1"/>
                <a:t>H</a:t>
              </a:r>
              <a:r>
                <a:rPr lang="en-US" sz="1400" baseline="-25000" dirty="0" err="1"/>
                <a:t>cb</a:t>
              </a:r>
              <a:endParaRPr lang="en-US" sz="1400" baseline="-25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B0887E-D5B0-17E1-E45E-38A40A26EF1E}"/>
                </a:ext>
              </a:extLst>
            </p:cNvPr>
            <p:cNvSpPr txBox="1"/>
            <p:nvPr/>
          </p:nvSpPr>
          <p:spPr>
            <a:xfrm>
              <a:off x="10382641" y="5025943"/>
              <a:ext cx="143129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Mean: 696 m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Median: 659 m </a:t>
              </a:r>
            </a:p>
          </p:txBody>
        </p: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CA0A0A1-3219-D0D0-C7A1-BE238268C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21425"/>
              </p:ext>
            </p:extLst>
          </p:nvPr>
        </p:nvGraphicFramePr>
        <p:xfrm>
          <a:off x="821152" y="2431389"/>
          <a:ext cx="4572000" cy="2041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7E8257-446F-BE97-4449-2D7EEB3E961C}"/>
              </a:ext>
            </a:extLst>
          </p:cNvPr>
          <p:cNvSpPr txBox="1"/>
          <p:nvPr/>
        </p:nvSpPr>
        <p:spPr>
          <a:xfrm rot="19747092" flipH="1">
            <a:off x="1241403" y="4308008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23-02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09A9E-5BF1-ADBC-3A2B-29DEFEA35E59}"/>
              </a:ext>
            </a:extLst>
          </p:cNvPr>
          <p:cNvSpPr txBox="1"/>
          <p:nvPr/>
        </p:nvSpPr>
        <p:spPr>
          <a:xfrm rot="19747092" flipH="1">
            <a:off x="1754021" y="4308007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02-05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03971-73E5-3D02-D208-251D9E1F365A}"/>
              </a:ext>
            </a:extLst>
          </p:cNvPr>
          <p:cNvSpPr txBox="1"/>
          <p:nvPr/>
        </p:nvSpPr>
        <p:spPr>
          <a:xfrm rot="19747092" flipH="1">
            <a:off x="2243547" y="4308007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05-08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10BC6-E8C6-5CA2-4216-991D61FFE141}"/>
              </a:ext>
            </a:extLst>
          </p:cNvPr>
          <p:cNvSpPr txBox="1"/>
          <p:nvPr/>
        </p:nvSpPr>
        <p:spPr>
          <a:xfrm rot="19747092" flipH="1">
            <a:off x="2756165" y="4308006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08-11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C5221-A5A3-54A6-1D12-D2A207664B59}"/>
              </a:ext>
            </a:extLst>
          </p:cNvPr>
          <p:cNvSpPr txBox="1"/>
          <p:nvPr/>
        </p:nvSpPr>
        <p:spPr>
          <a:xfrm rot="19747092" flipH="1">
            <a:off x="3257240" y="4308004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11-14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C5E5C-B262-7E29-5A0F-07A53D170D7B}"/>
              </a:ext>
            </a:extLst>
          </p:cNvPr>
          <p:cNvSpPr txBox="1"/>
          <p:nvPr/>
        </p:nvSpPr>
        <p:spPr>
          <a:xfrm rot="19747092" flipH="1">
            <a:off x="3758315" y="4308003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14-17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03F49-9AA5-2139-A70E-2D3118470921}"/>
              </a:ext>
            </a:extLst>
          </p:cNvPr>
          <p:cNvSpPr txBox="1"/>
          <p:nvPr/>
        </p:nvSpPr>
        <p:spPr>
          <a:xfrm rot="19747092" flipH="1">
            <a:off x="4254763" y="4308003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17-20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638D0-56DF-967A-6CDC-F608E4110CE8}"/>
              </a:ext>
            </a:extLst>
          </p:cNvPr>
          <p:cNvSpPr txBox="1"/>
          <p:nvPr/>
        </p:nvSpPr>
        <p:spPr>
          <a:xfrm rot="19747092" flipH="1">
            <a:off x="4762769" y="4308003"/>
            <a:ext cx="60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20-23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B549D3-C7B1-31A6-EE96-516CC285ADAA}"/>
              </a:ext>
            </a:extLst>
          </p:cNvPr>
          <p:cNvSpPr txBox="1"/>
          <p:nvPr/>
        </p:nvSpPr>
        <p:spPr>
          <a:xfrm>
            <a:off x="2752897" y="4568351"/>
            <a:ext cx="992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(UTC)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207694-4F25-D3BE-3A4D-62B80BD34486}"/>
              </a:ext>
            </a:extLst>
          </p:cNvPr>
          <p:cNvSpPr txBox="1"/>
          <p:nvPr/>
        </p:nvSpPr>
        <p:spPr>
          <a:xfrm rot="16200000">
            <a:off x="48406" y="3298118"/>
            <a:ext cx="140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cases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B39DD3-FF8B-91A9-EBA2-2E957E4B8026}"/>
              </a:ext>
            </a:extLst>
          </p:cNvPr>
          <p:cNvSpPr txBox="1"/>
          <p:nvPr/>
        </p:nvSpPr>
        <p:spPr>
          <a:xfrm>
            <a:off x="1164701" y="2595777"/>
            <a:ext cx="1829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a) Time of QLCS arrival</a:t>
            </a:r>
            <a:endParaRPr lang="en-US" sz="1400" baseline="-25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E2B24D-1AEE-298F-1709-1B6B9FA9CE2C}"/>
              </a:ext>
            </a:extLst>
          </p:cNvPr>
          <p:cNvSpPr/>
          <p:nvPr/>
        </p:nvSpPr>
        <p:spPr>
          <a:xfrm>
            <a:off x="1237179" y="2602127"/>
            <a:ext cx="2288985" cy="1689730"/>
          </a:xfrm>
          <a:prstGeom prst="rect">
            <a:avLst/>
          </a:prstGeom>
          <a:solidFill>
            <a:schemeClr val="accent1">
              <a:lumMod val="40000"/>
              <a:lumOff val="60000"/>
              <a:alpha val="2941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1431B3-4BEE-02D8-F642-63F13BB869CB}"/>
              </a:ext>
            </a:extLst>
          </p:cNvPr>
          <p:cNvSpPr txBox="1"/>
          <p:nvPr/>
        </p:nvSpPr>
        <p:spPr>
          <a:xfrm>
            <a:off x="2964900" y="2664798"/>
            <a:ext cx="5899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>
                    <a:lumMod val="65000"/>
                  </a:schemeClr>
                </a:solidFill>
              </a:rPr>
              <a:t>night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C5582C-EAE4-E9BD-6BAB-04C885EC84A7}"/>
              </a:ext>
            </a:extLst>
          </p:cNvPr>
          <p:cNvSpPr txBox="1"/>
          <p:nvPr/>
        </p:nvSpPr>
        <p:spPr>
          <a:xfrm>
            <a:off x="3543328" y="2665724"/>
            <a:ext cx="5132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>
                    <a:lumMod val="65000"/>
                  </a:schemeClr>
                </a:solidFill>
              </a:rPr>
              <a:t> day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7912F23-E746-4BAA-9F9C-B5D060ACE55B}"/>
              </a:ext>
            </a:extLst>
          </p:cNvPr>
          <p:cNvSpPr txBox="1"/>
          <p:nvPr/>
        </p:nvSpPr>
        <p:spPr>
          <a:xfrm>
            <a:off x="357469" y="1655917"/>
            <a:ext cx="580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b="1" dirty="0">
                <a:latin typeface="Cambria" panose="02040503050406030204" pitchFamily="18" charset="0"/>
              </a:rPr>
              <a:t>Time of arrival</a:t>
            </a:r>
            <a:r>
              <a:rPr lang="en-US" dirty="0">
                <a:latin typeface="Cambria" panose="02040503050406030204" pitchFamily="18" charset="0"/>
              </a:rPr>
              <a:t> shows nearly uniform distribution, 32/49 cases occurred in dark conditions.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D1A76B-6653-730D-702E-DF741B377762}"/>
              </a:ext>
            </a:extLst>
          </p:cNvPr>
          <p:cNvSpPr txBox="1"/>
          <p:nvPr/>
        </p:nvSpPr>
        <p:spPr>
          <a:xfrm>
            <a:off x="6243274" y="230628"/>
            <a:ext cx="560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2"/>
            </a:pPr>
            <a:r>
              <a:rPr lang="en-US" b="1" dirty="0">
                <a:latin typeface="Cambria" panose="02040503050406030204" pitchFamily="18" charset="0"/>
              </a:rPr>
              <a:t>Fractional cloud cover (f</a:t>
            </a:r>
            <a:r>
              <a:rPr lang="en-US" b="1" baseline="-25000" dirty="0">
                <a:latin typeface="Cambria" panose="02040503050406030204" pitchFamily="18" charset="0"/>
              </a:rPr>
              <a:t>c</a:t>
            </a:r>
            <a:r>
              <a:rPr lang="en-US" b="1" dirty="0">
                <a:latin typeface="Cambria" panose="02040503050406030204" pitchFamily="18" charset="0"/>
              </a:rPr>
              <a:t>) </a:t>
            </a:r>
            <a:r>
              <a:rPr lang="en-US" dirty="0">
                <a:latin typeface="Cambria" panose="02040503050406030204" pitchFamily="18" charset="0"/>
              </a:rPr>
              <a:t>shows prevalence of overcast cases.  Mean f</a:t>
            </a:r>
            <a:r>
              <a:rPr lang="en-US" baseline="-25000" dirty="0">
                <a:latin typeface="Cambria" panose="02040503050406030204" pitchFamily="18" charset="0"/>
              </a:rPr>
              <a:t>c</a:t>
            </a:r>
            <a:r>
              <a:rPr lang="en-US" dirty="0">
                <a:latin typeface="Cambria" panose="02040503050406030204" pitchFamily="18" charset="0"/>
              </a:rPr>
              <a:t> = 79%, Median f</a:t>
            </a:r>
            <a:r>
              <a:rPr lang="en-US" baseline="-25000" dirty="0">
                <a:latin typeface="Cambria" panose="02040503050406030204" pitchFamily="18" charset="0"/>
              </a:rPr>
              <a:t>c</a:t>
            </a:r>
            <a:r>
              <a:rPr lang="en-US" dirty="0">
                <a:latin typeface="Cambria" panose="02040503050406030204" pitchFamily="18" charset="0"/>
              </a:rPr>
              <a:t> = 93%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E6F348-5950-D131-A232-77D05EC42D1F}"/>
              </a:ext>
            </a:extLst>
          </p:cNvPr>
          <p:cNvSpPr txBox="1"/>
          <p:nvPr/>
        </p:nvSpPr>
        <p:spPr>
          <a:xfrm>
            <a:off x="6255468" y="3478515"/>
            <a:ext cx="533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endParaRPr lang="en-US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lphaLcParenR" startAt="3"/>
            </a:pPr>
            <a:r>
              <a:rPr lang="en-US" b="1" dirty="0">
                <a:latin typeface="Cambria" panose="02040503050406030204" pitchFamily="18" charset="0"/>
              </a:rPr>
              <a:t>Cloud base height (</a:t>
            </a:r>
            <a:r>
              <a:rPr lang="en-US" b="1" dirty="0" err="1">
                <a:latin typeface="Cambria" panose="02040503050406030204" pitchFamily="18" charset="0"/>
              </a:rPr>
              <a:t>H</a:t>
            </a:r>
            <a:r>
              <a:rPr lang="en-US" b="1" baseline="-25000" dirty="0" err="1">
                <a:latin typeface="Cambria" panose="02040503050406030204" pitchFamily="18" charset="0"/>
              </a:rPr>
              <a:t>cb</a:t>
            </a:r>
            <a:r>
              <a:rPr lang="en-US" b="1" dirty="0">
                <a:latin typeface="Cambria" panose="02040503050406030204" pitchFamily="18" charset="0"/>
              </a:rPr>
              <a:t>) </a:t>
            </a:r>
            <a:r>
              <a:rPr lang="en-US" dirty="0">
                <a:latin typeface="Cambria" panose="02040503050406030204" pitchFamily="18" charset="0"/>
              </a:rPr>
              <a:t>distribution is close to normal:  mean = 696 m, median = 659 m</a:t>
            </a:r>
          </a:p>
          <a:p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233AC87-C803-9BCF-7BC1-079269B1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AE503-28E1-404F-9B94-5C15179D85E5}" type="slidenum">
              <a:rPr lang="en-US" smtClean="0"/>
              <a:t>9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9B5146-937B-53B8-BBC7-EA76CEAFC3AF}"/>
              </a:ext>
            </a:extLst>
          </p:cNvPr>
          <p:cNvSpPr txBox="1"/>
          <p:nvPr/>
        </p:nvSpPr>
        <p:spPr>
          <a:xfrm>
            <a:off x="618679" y="230628"/>
            <a:ext cx="4789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Distributions from the entire data set</a:t>
            </a:r>
          </a:p>
          <a:p>
            <a:r>
              <a:rPr lang="en-US" sz="2400" dirty="0">
                <a:sym typeface="Wingdings" pitchFamily="2" charset="2"/>
              </a:rPr>
              <a:t> c</a:t>
            </a:r>
            <a:r>
              <a:rPr lang="en-US" sz="2400" dirty="0"/>
              <a:t>loud properties</a:t>
            </a:r>
          </a:p>
        </p:txBody>
      </p:sp>
    </p:spTree>
    <p:extLst>
      <p:ext uri="{BB962C8B-B14F-4D97-AF65-F5344CB8AC3E}">
        <p14:creationId xmlns:p14="http://schemas.microsoft.com/office/powerpoint/2010/main" val="3028045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</TotalTime>
  <Words>2023</Words>
  <Application>Microsoft Macintosh PowerPoint</Application>
  <PresentationFormat>Widescreen</PresentationFormat>
  <Paragraphs>404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Apple Braille</vt:lpstr>
      <vt:lpstr>Arial</vt:lpstr>
      <vt:lpstr>Avenir Book</vt:lpstr>
      <vt:lpstr>Calibri</vt:lpstr>
      <vt:lpstr>Calibri Light</vt:lpstr>
      <vt:lpstr>Calisto MT</vt:lpstr>
      <vt:lpstr>Cambria</vt:lpstr>
      <vt:lpstr>Cambria Math</vt:lpstr>
      <vt:lpstr>Chalkboard</vt:lpstr>
      <vt:lpstr>Chalkboard SE</vt:lpstr>
      <vt:lpstr>Symbol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</cp:revision>
  <dcterms:created xsi:type="dcterms:W3CDTF">2022-09-16T15:37:48Z</dcterms:created>
  <dcterms:modified xsi:type="dcterms:W3CDTF">2023-11-15T13:17:42Z</dcterms:modified>
</cp:coreProperties>
</file>