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04" r:id="rId1"/>
    <p:sldMasterId id="2147484878" r:id="rId2"/>
  </p:sldMasterIdLst>
  <p:notesMasterIdLst>
    <p:notesMasterId r:id="rId8"/>
  </p:notesMasterIdLst>
  <p:sldIdLst>
    <p:sldId id="257" r:id="rId3"/>
    <p:sldId id="256" r:id="rId4"/>
    <p:sldId id="263" r:id="rId5"/>
    <p:sldId id="267" r:id="rId6"/>
    <p:sldId id="268" r:id="rId7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15"/>
    <p:restoredTop sz="82177"/>
  </p:normalViewPr>
  <p:slideViewPr>
    <p:cSldViewPr snapToGrid="0">
      <p:cViewPr varScale="1">
        <p:scale>
          <a:sx n="80" d="100"/>
          <a:sy n="80" d="100"/>
        </p:scale>
        <p:origin x="19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C65BA3-4CDB-456F-9B8E-F88DE3B93D7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B47A504-E4C6-4DC2-A9DC-239F78023AC0}">
      <dgm:prSet/>
      <dgm:spPr/>
      <dgm:t>
        <a:bodyPr/>
        <a:lstStyle/>
        <a:p>
          <a:r>
            <a:rPr lang="en-US" dirty="0"/>
            <a:t>Cold Pool Development:</a:t>
          </a:r>
        </a:p>
      </dgm:t>
    </dgm:pt>
    <dgm:pt modelId="{179EDC92-6CB0-4222-BA90-C8D1A63D9E4F}" type="parTrans" cxnId="{7599B57A-E69C-4F6C-A942-AB615CDE32C6}">
      <dgm:prSet/>
      <dgm:spPr/>
      <dgm:t>
        <a:bodyPr/>
        <a:lstStyle/>
        <a:p>
          <a:endParaRPr lang="en-US"/>
        </a:p>
      </dgm:t>
    </dgm:pt>
    <dgm:pt modelId="{B9C3DC70-8D50-48E5-BC1E-53AC11049CF6}" type="sibTrans" cxnId="{7599B57A-E69C-4F6C-A942-AB615CDE32C6}">
      <dgm:prSet/>
      <dgm:spPr/>
      <dgm:t>
        <a:bodyPr/>
        <a:lstStyle/>
        <a:p>
          <a:endParaRPr lang="en-US"/>
        </a:p>
      </dgm:t>
    </dgm:pt>
    <dgm:pt modelId="{D82F91BD-4F76-4845-B46B-EE142B03BA02}">
      <dgm:prSet/>
      <dgm:spPr/>
      <dgm:t>
        <a:bodyPr/>
        <a:lstStyle/>
        <a:p>
          <a:r>
            <a:rPr lang="en-US"/>
            <a:t>Hypotheses:</a:t>
          </a:r>
        </a:p>
      </dgm:t>
    </dgm:pt>
    <dgm:pt modelId="{01A31B9C-4283-4462-BD9A-8364A9C8E4E0}" type="parTrans" cxnId="{34583137-43E3-4C72-A391-8FF1692BD597}">
      <dgm:prSet/>
      <dgm:spPr/>
      <dgm:t>
        <a:bodyPr/>
        <a:lstStyle/>
        <a:p>
          <a:endParaRPr lang="en-US"/>
        </a:p>
      </dgm:t>
    </dgm:pt>
    <dgm:pt modelId="{9714F7E2-BCD4-47B9-A09D-2900C005E3FD}" type="sibTrans" cxnId="{34583137-43E3-4C72-A391-8FF1692BD597}">
      <dgm:prSet/>
      <dgm:spPr/>
      <dgm:t>
        <a:bodyPr/>
        <a:lstStyle/>
        <a:p>
          <a:endParaRPr lang="en-US"/>
        </a:p>
      </dgm:t>
    </dgm:pt>
    <dgm:pt modelId="{B5B04CC5-DB18-48D8-BA7A-0E9049E243C9}">
      <dgm:prSet/>
      <dgm:spPr/>
      <dgm:t>
        <a:bodyPr/>
        <a:lstStyle/>
        <a:p>
          <a:r>
            <a:rPr lang="en-US"/>
            <a:t>Estimates of specific attenuation (A</a:t>
          </a:r>
          <a:r>
            <a:rPr lang="en-US" baseline="-25000"/>
            <a:t>H</a:t>
          </a:r>
          <a:r>
            <a:rPr lang="en-US"/>
            <a:t>) are a polarimetric radar proxy for cold pool strength.</a:t>
          </a:r>
          <a:endParaRPr lang="en-US" dirty="0"/>
        </a:p>
      </dgm:t>
    </dgm:pt>
    <dgm:pt modelId="{4AFE57F8-06E0-452E-95BB-1AAB5F897266}" type="parTrans" cxnId="{5FAF206E-A1B3-48C6-8180-E509B854A406}">
      <dgm:prSet/>
      <dgm:spPr/>
      <dgm:t>
        <a:bodyPr/>
        <a:lstStyle/>
        <a:p>
          <a:endParaRPr lang="en-US"/>
        </a:p>
      </dgm:t>
    </dgm:pt>
    <dgm:pt modelId="{A7DD3939-EBCE-43F0-9092-D03051B56B7B}" type="sibTrans" cxnId="{5FAF206E-A1B3-48C6-8180-E509B854A406}">
      <dgm:prSet/>
      <dgm:spPr/>
      <dgm:t>
        <a:bodyPr/>
        <a:lstStyle/>
        <a:p>
          <a:endParaRPr lang="en-US"/>
        </a:p>
      </dgm:t>
    </dgm:pt>
    <dgm:pt modelId="{E79A6057-DAFF-44B0-9ABE-CD5F18E66412}">
      <dgm:prSet/>
      <dgm:spPr/>
      <dgm:t>
        <a:bodyPr/>
        <a:lstStyle/>
        <a:p>
          <a:r>
            <a:rPr lang="en-US"/>
            <a:t>Estimates of A</a:t>
          </a:r>
          <a:r>
            <a:rPr lang="en-US" baseline="-25000"/>
            <a:t>H</a:t>
          </a:r>
          <a:r>
            <a:rPr lang="en-US"/>
            <a:t> and A</a:t>
          </a:r>
          <a:r>
            <a:rPr lang="en-US" baseline="-25000"/>
            <a:t>H</a:t>
          </a:r>
          <a:r>
            <a:rPr lang="en-US"/>
            <a:t> – differential reflectivity (Z</a:t>
          </a:r>
          <a:r>
            <a:rPr lang="en-US" baseline="-25000"/>
            <a:t>DR</a:t>
          </a:r>
          <a:r>
            <a:rPr lang="en-US"/>
            <a:t>) separation vectors provide information on the sources of horizontal vorticity that are thought to be important for tornadogenesis.</a:t>
          </a:r>
          <a:endParaRPr lang="en-US" dirty="0"/>
        </a:p>
      </dgm:t>
    </dgm:pt>
    <dgm:pt modelId="{555EE1AE-F725-421B-9DF1-1F89606A51A6}" type="parTrans" cxnId="{860A48AF-994E-47D2-8D56-9BE8A9F46879}">
      <dgm:prSet/>
      <dgm:spPr/>
      <dgm:t>
        <a:bodyPr/>
        <a:lstStyle/>
        <a:p>
          <a:endParaRPr lang="en-US"/>
        </a:p>
      </dgm:t>
    </dgm:pt>
    <dgm:pt modelId="{954E6FB3-8887-4468-B003-751690743AB9}" type="sibTrans" cxnId="{860A48AF-994E-47D2-8D56-9BE8A9F46879}">
      <dgm:prSet/>
      <dgm:spPr/>
      <dgm:t>
        <a:bodyPr/>
        <a:lstStyle/>
        <a:p>
          <a:endParaRPr lang="en-US"/>
        </a:p>
      </dgm:t>
    </dgm:pt>
    <dgm:pt modelId="{6C6ECBD0-8702-D34B-808D-2001731813F5}">
      <dgm:prSet/>
      <dgm:spPr/>
      <dgm:t>
        <a:bodyPr/>
        <a:lstStyle/>
        <a:p>
          <a:r>
            <a:rPr lang="en-US" dirty="0"/>
            <a:t>All processes affecting negative buoyancy production (i.e. evaporation, melting, and precipitation loading) are related to hydrometeors in the storm.</a:t>
          </a:r>
        </a:p>
      </dgm:t>
    </dgm:pt>
    <dgm:pt modelId="{698D1552-21B9-094E-8926-0D190232D316}" type="parTrans" cxnId="{6743141F-BC1A-4E42-B378-7568EBD5EE9F}">
      <dgm:prSet/>
      <dgm:spPr/>
      <dgm:t>
        <a:bodyPr/>
        <a:lstStyle/>
        <a:p>
          <a:endParaRPr lang="en-US"/>
        </a:p>
      </dgm:t>
    </dgm:pt>
    <dgm:pt modelId="{76DF4898-B708-A843-A544-B90667EDD138}" type="sibTrans" cxnId="{6743141F-BC1A-4E42-B378-7568EBD5EE9F}">
      <dgm:prSet/>
      <dgm:spPr/>
      <dgm:t>
        <a:bodyPr/>
        <a:lstStyle/>
        <a:p>
          <a:endParaRPr lang="en-US"/>
        </a:p>
      </dgm:t>
    </dgm:pt>
    <dgm:pt modelId="{FFF1DCB9-64A3-324D-B221-424CD0F0E6FE}" type="pres">
      <dgm:prSet presAssocID="{3AC65BA3-4CDB-456F-9B8E-F88DE3B93D7C}" presName="linear" presStyleCnt="0">
        <dgm:presLayoutVars>
          <dgm:animLvl val="lvl"/>
          <dgm:resizeHandles val="exact"/>
        </dgm:presLayoutVars>
      </dgm:prSet>
      <dgm:spPr/>
    </dgm:pt>
    <dgm:pt modelId="{3A6AEF89-213F-7C4A-8E16-22A5111F8AD8}" type="pres">
      <dgm:prSet presAssocID="{3B47A504-E4C6-4DC2-A9DC-239F78023AC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CB208F5-B560-1947-9DA8-93B2BCC391CE}" type="pres">
      <dgm:prSet presAssocID="{3B47A504-E4C6-4DC2-A9DC-239F78023AC0}" presName="childText" presStyleLbl="revTx" presStyleIdx="0" presStyleCnt="2">
        <dgm:presLayoutVars>
          <dgm:bulletEnabled val="1"/>
        </dgm:presLayoutVars>
      </dgm:prSet>
      <dgm:spPr/>
    </dgm:pt>
    <dgm:pt modelId="{8834D257-FBAF-E44D-A9C6-64B367D0C5AD}" type="pres">
      <dgm:prSet presAssocID="{D82F91BD-4F76-4845-B46B-EE142B03BA0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339D598-D353-924F-BB48-E9AD8750FE0C}" type="pres">
      <dgm:prSet presAssocID="{D82F91BD-4F76-4845-B46B-EE142B03BA0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E37CC01-B7A3-A946-89CE-BD5DB2C316EC}" type="presOf" srcId="{3B47A504-E4C6-4DC2-A9DC-239F78023AC0}" destId="{3A6AEF89-213F-7C4A-8E16-22A5111F8AD8}" srcOrd="0" destOrd="0" presId="urn:microsoft.com/office/officeart/2005/8/layout/vList2"/>
    <dgm:cxn modelId="{6743141F-BC1A-4E42-B378-7568EBD5EE9F}" srcId="{3B47A504-E4C6-4DC2-A9DC-239F78023AC0}" destId="{6C6ECBD0-8702-D34B-808D-2001731813F5}" srcOrd="0" destOrd="0" parTransId="{698D1552-21B9-094E-8926-0D190232D316}" sibTransId="{76DF4898-B708-A843-A544-B90667EDD138}"/>
    <dgm:cxn modelId="{34583137-43E3-4C72-A391-8FF1692BD597}" srcId="{3AC65BA3-4CDB-456F-9B8E-F88DE3B93D7C}" destId="{D82F91BD-4F76-4845-B46B-EE142B03BA02}" srcOrd="1" destOrd="0" parTransId="{01A31B9C-4283-4462-BD9A-8364A9C8E4E0}" sibTransId="{9714F7E2-BCD4-47B9-A09D-2900C005E3FD}"/>
    <dgm:cxn modelId="{87EA283B-67EA-2F46-9C8D-B3061D728405}" type="presOf" srcId="{6C6ECBD0-8702-D34B-808D-2001731813F5}" destId="{4CB208F5-B560-1947-9DA8-93B2BCC391CE}" srcOrd="0" destOrd="0" presId="urn:microsoft.com/office/officeart/2005/8/layout/vList2"/>
    <dgm:cxn modelId="{19175F50-6420-2C45-9F09-C7BE4681B516}" type="presOf" srcId="{3AC65BA3-4CDB-456F-9B8E-F88DE3B93D7C}" destId="{FFF1DCB9-64A3-324D-B221-424CD0F0E6FE}" srcOrd="0" destOrd="0" presId="urn:microsoft.com/office/officeart/2005/8/layout/vList2"/>
    <dgm:cxn modelId="{37B2035D-DC2B-1847-8655-98A399494861}" type="presOf" srcId="{B5B04CC5-DB18-48D8-BA7A-0E9049E243C9}" destId="{6339D598-D353-924F-BB48-E9AD8750FE0C}" srcOrd="0" destOrd="0" presId="urn:microsoft.com/office/officeart/2005/8/layout/vList2"/>
    <dgm:cxn modelId="{5FAF206E-A1B3-48C6-8180-E509B854A406}" srcId="{D82F91BD-4F76-4845-B46B-EE142B03BA02}" destId="{B5B04CC5-DB18-48D8-BA7A-0E9049E243C9}" srcOrd="0" destOrd="0" parTransId="{4AFE57F8-06E0-452E-95BB-1AAB5F897266}" sibTransId="{A7DD3939-EBCE-43F0-9092-D03051B56B7B}"/>
    <dgm:cxn modelId="{7599B57A-E69C-4F6C-A942-AB615CDE32C6}" srcId="{3AC65BA3-4CDB-456F-9B8E-F88DE3B93D7C}" destId="{3B47A504-E4C6-4DC2-A9DC-239F78023AC0}" srcOrd="0" destOrd="0" parTransId="{179EDC92-6CB0-4222-BA90-C8D1A63D9E4F}" sibTransId="{B9C3DC70-8D50-48E5-BC1E-53AC11049CF6}"/>
    <dgm:cxn modelId="{BC30A2A9-BB18-8B45-B255-303DAAA3360F}" type="presOf" srcId="{E79A6057-DAFF-44B0-9ABE-CD5F18E66412}" destId="{6339D598-D353-924F-BB48-E9AD8750FE0C}" srcOrd="0" destOrd="1" presId="urn:microsoft.com/office/officeart/2005/8/layout/vList2"/>
    <dgm:cxn modelId="{860A48AF-994E-47D2-8D56-9BE8A9F46879}" srcId="{D82F91BD-4F76-4845-B46B-EE142B03BA02}" destId="{E79A6057-DAFF-44B0-9ABE-CD5F18E66412}" srcOrd="1" destOrd="0" parTransId="{555EE1AE-F725-421B-9DF1-1F89606A51A6}" sibTransId="{954E6FB3-8887-4468-B003-751690743AB9}"/>
    <dgm:cxn modelId="{BBD609E1-1042-9C44-A3C9-7E53C3D45849}" type="presOf" srcId="{D82F91BD-4F76-4845-B46B-EE142B03BA02}" destId="{8834D257-FBAF-E44D-A9C6-64B367D0C5AD}" srcOrd="0" destOrd="0" presId="urn:microsoft.com/office/officeart/2005/8/layout/vList2"/>
    <dgm:cxn modelId="{A373E533-0849-244E-96D2-C154CF5AEFBE}" type="presParOf" srcId="{FFF1DCB9-64A3-324D-B221-424CD0F0E6FE}" destId="{3A6AEF89-213F-7C4A-8E16-22A5111F8AD8}" srcOrd="0" destOrd="0" presId="urn:microsoft.com/office/officeart/2005/8/layout/vList2"/>
    <dgm:cxn modelId="{FA4D90B7-FFEF-094A-9E43-0F8E75125BC4}" type="presParOf" srcId="{FFF1DCB9-64A3-324D-B221-424CD0F0E6FE}" destId="{4CB208F5-B560-1947-9DA8-93B2BCC391CE}" srcOrd="1" destOrd="0" presId="urn:microsoft.com/office/officeart/2005/8/layout/vList2"/>
    <dgm:cxn modelId="{A740CF74-8366-0842-8987-41591B201686}" type="presParOf" srcId="{FFF1DCB9-64A3-324D-B221-424CD0F0E6FE}" destId="{8834D257-FBAF-E44D-A9C6-64B367D0C5AD}" srcOrd="2" destOrd="0" presId="urn:microsoft.com/office/officeart/2005/8/layout/vList2"/>
    <dgm:cxn modelId="{BFB38516-A567-6542-8F02-833BF934BFEE}" type="presParOf" srcId="{FFF1DCB9-64A3-324D-B221-424CD0F0E6FE}" destId="{6339D598-D353-924F-BB48-E9AD8750FE0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AEF89-213F-7C4A-8E16-22A5111F8AD8}">
      <dsp:nvSpPr>
        <dsp:cNvPr id="0" name=""/>
        <dsp:cNvSpPr/>
      </dsp:nvSpPr>
      <dsp:spPr>
        <a:xfrm>
          <a:off x="0" y="140712"/>
          <a:ext cx="10515600" cy="743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Cold Pool Development:</a:t>
          </a:r>
        </a:p>
      </dsp:txBody>
      <dsp:txXfrm>
        <a:off x="36296" y="177008"/>
        <a:ext cx="10443008" cy="670943"/>
      </dsp:txXfrm>
    </dsp:sp>
    <dsp:sp modelId="{4CB208F5-B560-1947-9DA8-93B2BCC391CE}">
      <dsp:nvSpPr>
        <dsp:cNvPr id="0" name=""/>
        <dsp:cNvSpPr/>
      </dsp:nvSpPr>
      <dsp:spPr>
        <a:xfrm>
          <a:off x="0" y="884247"/>
          <a:ext cx="10515600" cy="75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All processes affecting negative buoyancy production (i.e. evaporation, melting, and precipitation loading) are related to hydrometeors in the storm.</a:t>
          </a:r>
        </a:p>
      </dsp:txBody>
      <dsp:txXfrm>
        <a:off x="0" y="884247"/>
        <a:ext cx="10515600" cy="753997"/>
      </dsp:txXfrm>
    </dsp:sp>
    <dsp:sp modelId="{8834D257-FBAF-E44D-A9C6-64B367D0C5AD}">
      <dsp:nvSpPr>
        <dsp:cNvPr id="0" name=""/>
        <dsp:cNvSpPr/>
      </dsp:nvSpPr>
      <dsp:spPr>
        <a:xfrm>
          <a:off x="0" y="1638245"/>
          <a:ext cx="10515600" cy="743535"/>
        </a:xfrm>
        <a:prstGeom prst="roundRect">
          <a:avLst/>
        </a:prstGeom>
        <a:solidFill>
          <a:schemeClr val="accent2">
            <a:hueOff val="113439"/>
            <a:satOff val="13039"/>
            <a:lumOff val="-10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Hypotheses:</a:t>
          </a:r>
        </a:p>
      </dsp:txBody>
      <dsp:txXfrm>
        <a:off x="36296" y="1674541"/>
        <a:ext cx="10443008" cy="670943"/>
      </dsp:txXfrm>
    </dsp:sp>
    <dsp:sp modelId="{6339D598-D353-924F-BB48-E9AD8750FE0C}">
      <dsp:nvSpPr>
        <dsp:cNvPr id="0" name=""/>
        <dsp:cNvSpPr/>
      </dsp:nvSpPr>
      <dsp:spPr>
        <a:xfrm>
          <a:off x="0" y="2381780"/>
          <a:ext cx="10515600" cy="1828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Estimates of specific attenuation (A</a:t>
          </a:r>
          <a:r>
            <a:rPr lang="en-US" sz="2400" kern="1200" baseline="-25000"/>
            <a:t>H</a:t>
          </a:r>
          <a:r>
            <a:rPr lang="en-US" sz="2400" kern="1200"/>
            <a:t>) are a polarimetric radar proxy for cold pool strength.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Estimates of A</a:t>
          </a:r>
          <a:r>
            <a:rPr lang="en-US" sz="2400" kern="1200" baseline="-25000"/>
            <a:t>H</a:t>
          </a:r>
          <a:r>
            <a:rPr lang="en-US" sz="2400" kern="1200"/>
            <a:t> and A</a:t>
          </a:r>
          <a:r>
            <a:rPr lang="en-US" sz="2400" kern="1200" baseline="-25000"/>
            <a:t>H</a:t>
          </a:r>
          <a:r>
            <a:rPr lang="en-US" sz="2400" kern="1200"/>
            <a:t> – differential reflectivity (Z</a:t>
          </a:r>
          <a:r>
            <a:rPr lang="en-US" sz="2400" kern="1200" baseline="-25000"/>
            <a:t>DR</a:t>
          </a:r>
          <a:r>
            <a:rPr lang="en-US" sz="2400" kern="1200"/>
            <a:t>) separation vectors provide information on the sources of horizontal vorticity that are thought to be important for tornadogenesis.</a:t>
          </a:r>
          <a:endParaRPr lang="en-US" sz="2400" kern="1200" dirty="0"/>
        </a:p>
      </dsp:txBody>
      <dsp:txXfrm>
        <a:off x="0" y="2381780"/>
        <a:ext cx="10515600" cy="1828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F9039-51D2-6648-802F-7209814EEED2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8F995-3061-894F-9B2B-33E1A2D4B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9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8F995-3061-894F-9B2B-33E1A2D4B3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27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8F995-3061-894F-9B2B-33E1A2D4B3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5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8F995-3061-894F-9B2B-33E1A2D4B3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4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38100"/>
            <a:ext cx="12192000" cy="6129338"/>
          </a:xfrm>
          <a:prstGeom prst="rect">
            <a:avLst/>
          </a:prstGeom>
          <a:solidFill>
            <a:srgbClr val="0D22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14008" y="3991884"/>
            <a:ext cx="9404349" cy="758825"/>
          </a:xfrm>
        </p:spPr>
        <p:txBody>
          <a:bodyPr>
            <a:normAutofit/>
          </a:bodyPr>
          <a:lstStyle>
            <a:lvl1pPr marL="0" indent="0">
              <a:buNone/>
              <a:defRPr sz="2600" i="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6956" b="16956"/>
          <a:stretch/>
        </p:blipFill>
        <p:spPr>
          <a:xfrm>
            <a:off x="9919936" y="6150769"/>
            <a:ext cx="2272064" cy="68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D3BA74-BC6C-97B5-DF95-EC76B8B1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blue circle with white text and a bird&#10;&#10;Description automatically generated">
            <a:extLst>
              <a:ext uri="{FF2B5EF4-FFF2-40B4-BE49-F238E27FC236}">
                <a16:creationId xmlns:a16="http://schemas.microsoft.com/office/drawing/2014/main" id="{5D8E8E95-B7ED-2097-D299-D227327A0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109" y="6140450"/>
            <a:ext cx="683142" cy="685800"/>
          </a:xfrm>
          <a:prstGeom prst="rect">
            <a:avLst/>
          </a:prstGeom>
        </p:spPr>
      </p:pic>
      <p:pic>
        <p:nvPicPr>
          <p:cNvPr id="12" name="Picture 11" descr="A round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F05B2A5-FEA4-3BC8-D0FB-85B49F193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0" b="98250" l="1250" r="97750">
                        <a14:foregroundMark x1="18000" y1="13000" x2="11250" y2="19250"/>
                        <a14:foregroundMark x1="11250" y1="19250" x2="9750" y2="22000"/>
                        <a14:foregroundMark x1="8750" y1="23000" x2="2750" y2="40000"/>
                        <a14:foregroundMark x1="2750" y1="40000" x2="2000" y2="54250"/>
                        <a14:foregroundMark x1="1250" y1="54750" x2="6250" y2="71500"/>
                        <a14:foregroundMark x1="6250" y1="71500" x2="7750" y2="73750"/>
                        <a14:foregroundMark x1="16000" y1="26000" x2="21500" y2="18250"/>
                        <a14:foregroundMark x1="21500" y1="18250" x2="31500" y2="13000"/>
                        <a14:foregroundMark x1="9750" y1="28000" x2="9750" y2="32000"/>
                        <a14:foregroundMark x1="25500" y1="11500" x2="44000" y2="6500"/>
                        <a14:foregroundMark x1="44000" y1="6500" x2="44500" y2="6000"/>
                        <a14:foregroundMark x1="44000" y1="6750" x2="63000" y2="8250"/>
                        <a14:foregroundMark x1="63000" y1="8250" x2="70500" y2="11750"/>
                        <a14:foregroundMark x1="33000" y1="5500" x2="51500" y2="3750"/>
                        <a14:foregroundMark x1="51500" y1="3750" x2="53000" y2="3750"/>
                        <a14:foregroundMark x1="38750" y1="2250" x2="41250" y2="2500"/>
                        <a14:foregroundMark x1="68750" y1="8250" x2="78000" y2="14500"/>
                        <a14:foregroundMark x1="62750" y1="16250" x2="67250" y2="16750"/>
                        <a14:foregroundMark x1="81750" y1="18000" x2="88750" y2="33000"/>
                        <a14:foregroundMark x1="86250" y1="23750" x2="88750" y2="35250"/>
                        <a14:foregroundMark x1="87000" y1="22750" x2="90500" y2="32250"/>
                        <a14:foregroundMark x1="90500" y1="32250" x2="94750" y2="37250"/>
                        <a14:foregroundMark x1="9250" y1="72000" x2="24000" y2="85750"/>
                        <a14:foregroundMark x1="24000" y1="88250" x2="41250" y2="91750"/>
                        <a14:foregroundMark x1="41250" y1="91750" x2="43000" y2="92750"/>
                        <a14:foregroundMark x1="37000" y1="94750" x2="46250" y2="94750"/>
                        <a14:foregroundMark x1="46250" y1="94750" x2="64750" y2="92500"/>
                        <a14:foregroundMark x1="64750" y1="92500" x2="68750" y2="89000"/>
                        <a14:foregroundMark x1="44250" y1="98250" x2="48250" y2="98000"/>
                        <a14:foregroundMark x1="28500" y1="16000" x2="29500" y2="17750"/>
                        <a14:foregroundMark x1="37500" y1="10500" x2="37500" y2="12250"/>
                        <a14:foregroundMark x1="46750" y1="9750" x2="46750" y2="12250"/>
                        <a14:foregroundMark x1="44750" y1="9000" x2="44750" y2="12500"/>
                        <a14:foregroundMark x1="54500" y1="9250" x2="54500" y2="12250"/>
                        <a14:foregroundMark x1="59250" y1="11500" x2="59250" y2="12750"/>
                        <a14:foregroundMark x1="67750" y1="13000" x2="67750" y2="15250"/>
                        <a14:foregroundMark x1="68500" y1="13750" x2="68500" y2="18750"/>
                        <a14:foregroundMark x1="51500" y1="22250" x2="51500" y2="25000"/>
                        <a14:foregroundMark x1="47250" y1="22000" x2="49000" y2="26500"/>
                        <a14:foregroundMark x1="48000" y1="51000" x2="48000" y2="55750"/>
                        <a14:foregroundMark x1="48250" y1="50250" x2="55250" y2="48750"/>
                        <a14:foregroundMark x1="56500" y1="45500" x2="63500" y2="45000"/>
                        <a14:foregroundMark x1="52250" y1="47750" x2="61250" y2="42500"/>
                        <a14:foregroundMark x1="65500" y1="44000" x2="63250" y2="54000"/>
                        <a14:foregroundMark x1="61250" y1="51750" x2="55500" y2="58750"/>
                        <a14:foregroundMark x1="55500" y1="58750" x2="55250" y2="59000"/>
                        <a14:foregroundMark x1="46000" y1="62250" x2="56750" y2="58500"/>
                        <a14:foregroundMark x1="47750" y1="68000" x2="56250" y2="62500"/>
                        <a14:foregroundMark x1="68500" y1="58500" x2="68500" y2="69500"/>
                        <a14:foregroundMark x1="66500" y1="70750" x2="66500" y2="79000"/>
                        <a14:foregroundMark x1="76000" y1="60750" x2="80750" y2="60750"/>
                        <a14:foregroundMark x1="78500" y1="64500" x2="82750" y2="64500"/>
                        <a14:foregroundMark x1="97750" y1="44000" x2="97750" y2="46500"/>
                        <a14:foregroundMark x1="49500" y1="71000" x2="57000" y2="66250"/>
                        <a14:foregroundMark x1="57000" y1="66250" x2="57000" y2="66250"/>
                        <a14:foregroundMark x1="33250" y1="63750" x2="35500" y2="63250"/>
                        <a14:foregroundMark x1="36750" y1="61500" x2="38750" y2="6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700" y="6169057"/>
            <a:ext cx="649224" cy="6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8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7742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4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A88C98-1B1A-B165-F8B4-469FA98581D0}"/>
              </a:ext>
            </a:extLst>
          </p:cNvPr>
          <p:cNvSpPr txBox="1"/>
          <p:nvPr/>
        </p:nvSpPr>
        <p:spPr>
          <a:xfrm>
            <a:off x="609599" y="6274917"/>
            <a:ext cx="9389423" cy="5092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tabLst>
                <a:tab pos="339725" algn="l"/>
                <a:tab pos="2620963" algn="l"/>
                <a:tab pos="4456113" algn="l"/>
                <a:tab pos="6278563" algn="l"/>
                <a:tab pos="8113713" algn="l"/>
              </a:tabLst>
            </a:pPr>
            <a:r>
              <a:rPr lang="en-US" dirty="0"/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Motivation</a:t>
            </a:r>
            <a:r>
              <a:rPr lang="en-US" sz="1400" dirty="0">
                <a:latin typeface="Andale Mono" panose="020B0509000000000004" pitchFamily="49" charset="0"/>
              </a:rPr>
              <a:t>	</a:t>
            </a:r>
            <a:r>
              <a:rPr lang="en-US" sz="1400" dirty="0">
                <a:solidFill>
                  <a:srgbClr val="101576"/>
                </a:solidFill>
                <a:latin typeface="Andale Mono" panose="020B0509000000000004" pitchFamily="49" charset="0"/>
              </a:rPr>
              <a:t>Methods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	Results	Conclusions</a:t>
            </a:r>
            <a:endParaRPr lang="en-US" dirty="0">
              <a:solidFill>
                <a:srgbClr val="96BEE6"/>
              </a:solidFill>
              <a:latin typeface="Andale Mono" panose="020B0509000000000004" pitchFamily="49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DE48-E3DD-D801-8779-166FE7978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1" y="200025"/>
            <a:ext cx="3686174" cy="2871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AAE0318-AB22-FCE5-315C-232D410C9C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52912" y="200025"/>
            <a:ext cx="3686176" cy="2871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8B29EE63-10EB-E81C-3C80-2939610BC4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52911" y="3071640"/>
            <a:ext cx="3686176" cy="2887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30489FC2-86B5-08B1-14FD-1BA54473D2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5934" y="200025"/>
            <a:ext cx="3686176" cy="2871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BC368D42-4D49-23E8-0656-0E67F965C8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5933" y="3071640"/>
            <a:ext cx="3686175" cy="2887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3" descr="Tornado with solid fill">
            <a:extLst>
              <a:ext uri="{FF2B5EF4-FFF2-40B4-BE49-F238E27FC236}">
                <a16:creationId xmlns:a16="http://schemas.microsoft.com/office/drawing/2014/main" id="{3938B0BC-1F60-485A-0355-C931C7F36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95676" y="6382109"/>
            <a:ext cx="202302" cy="2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51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A88C98-1B1A-B165-F8B4-469FA98581D0}"/>
              </a:ext>
            </a:extLst>
          </p:cNvPr>
          <p:cNvSpPr txBox="1"/>
          <p:nvPr/>
        </p:nvSpPr>
        <p:spPr>
          <a:xfrm>
            <a:off x="609599" y="6274917"/>
            <a:ext cx="9389423" cy="5092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tabLst>
                <a:tab pos="339725" algn="l"/>
                <a:tab pos="2620963" algn="l"/>
                <a:tab pos="4456113" algn="l"/>
                <a:tab pos="6278563" algn="l"/>
                <a:tab pos="8113713" algn="l"/>
              </a:tabLst>
            </a:pPr>
            <a:r>
              <a:rPr lang="en-US" dirty="0"/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Motivation</a:t>
            </a:r>
            <a:r>
              <a:rPr lang="en-US" sz="1400" dirty="0">
                <a:latin typeface="Andale Mono" panose="020B0509000000000004" pitchFamily="49" charset="0"/>
              </a:rPr>
              <a:t>	</a:t>
            </a:r>
            <a:r>
              <a:rPr lang="en-US" sz="1400" dirty="0">
                <a:solidFill>
                  <a:srgbClr val="101576"/>
                </a:solidFill>
                <a:latin typeface="Andale Mono" panose="020B0509000000000004" pitchFamily="49" charset="0"/>
              </a:rPr>
              <a:t>Methods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	Results	Conclusions</a:t>
            </a:r>
            <a:endParaRPr lang="en-US" dirty="0">
              <a:solidFill>
                <a:srgbClr val="96BEE6"/>
              </a:solidFill>
              <a:latin typeface="Andale Mono" panose="020B0509000000000004" pitchFamily="49" charset="0"/>
            </a:endParaRPr>
          </a:p>
        </p:txBody>
      </p:sp>
      <p:pic>
        <p:nvPicPr>
          <p:cNvPr id="4" name="Picture 3" descr="Tornado with solid fill">
            <a:extLst>
              <a:ext uri="{FF2B5EF4-FFF2-40B4-BE49-F238E27FC236}">
                <a16:creationId xmlns:a16="http://schemas.microsoft.com/office/drawing/2014/main" id="{8F710D93-27FF-45A1-5B9C-EB13452AF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95676" y="6382109"/>
            <a:ext cx="202302" cy="2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62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A88C98-1B1A-B165-F8B4-469FA98581D0}"/>
              </a:ext>
            </a:extLst>
          </p:cNvPr>
          <p:cNvSpPr txBox="1"/>
          <p:nvPr/>
        </p:nvSpPr>
        <p:spPr>
          <a:xfrm>
            <a:off x="609599" y="6274917"/>
            <a:ext cx="9389423" cy="5092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tabLst>
                <a:tab pos="339725" algn="l"/>
                <a:tab pos="2620963" algn="l"/>
                <a:tab pos="4456113" algn="l"/>
                <a:tab pos="6278563" algn="l"/>
                <a:tab pos="8113713" algn="l"/>
              </a:tabLst>
            </a:pPr>
            <a:r>
              <a:rPr lang="en-US" dirty="0"/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Motivation</a:t>
            </a:r>
            <a:r>
              <a:rPr lang="en-US" sz="1400" dirty="0">
                <a:latin typeface="Andale Mono" panose="020B0509000000000004" pitchFamily="49" charset="0"/>
              </a:rPr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Methods	</a:t>
            </a:r>
            <a:r>
              <a:rPr lang="en-US" sz="1400" dirty="0">
                <a:solidFill>
                  <a:srgbClr val="101576"/>
                </a:solidFill>
                <a:latin typeface="Andale Mono" panose="020B0509000000000004" pitchFamily="49" charset="0"/>
              </a:rPr>
              <a:t>Results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	Conclusions</a:t>
            </a:r>
            <a:endParaRPr lang="en-US" dirty="0">
              <a:solidFill>
                <a:srgbClr val="96BEE6"/>
              </a:solidFill>
              <a:latin typeface="Andale Mono" panose="020B0509000000000004" pitchFamily="49" charset="0"/>
            </a:endParaRPr>
          </a:p>
        </p:txBody>
      </p:sp>
      <p:pic>
        <p:nvPicPr>
          <p:cNvPr id="4" name="Picture 3" descr="Tornado with solid fill">
            <a:extLst>
              <a:ext uri="{FF2B5EF4-FFF2-40B4-BE49-F238E27FC236}">
                <a16:creationId xmlns:a16="http://schemas.microsoft.com/office/drawing/2014/main" id="{CF0CB85C-0659-5CA5-290C-E5113C7B1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59200" y="6370534"/>
            <a:ext cx="202302" cy="2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83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ulle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8440"/>
            <a:ext cx="10972800" cy="101451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8927"/>
            <a:ext cx="10972800" cy="4277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800">
                <a:latin typeface="Franklin Gothic Book" panose="020B0503020102020204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0BE8E-3010-9C22-E4A8-69F71A3796A3}"/>
              </a:ext>
            </a:extLst>
          </p:cNvPr>
          <p:cNvSpPr txBox="1"/>
          <p:nvPr/>
        </p:nvSpPr>
        <p:spPr>
          <a:xfrm>
            <a:off x="5972537" y="648182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F0A68-E2BF-B940-FB60-9E6B4CB74751}"/>
              </a:ext>
            </a:extLst>
          </p:cNvPr>
          <p:cNvSpPr txBox="1"/>
          <p:nvPr/>
        </p:nvSpPr>
        <p:spPr>
          <a:xfrm>
            <a:off x="2627453" y="64123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B21DD-42AC-C6A2-7AE4-8E027119672A}"/>
              </a:ext>
            </a:extLst>
          </p:cNvPr>
          <p:cNvSpPr txBox="1"/>
          <p:nvPr/>
        </p:nvSpPr>
        <p:spPr>
          <a:xfrm>
            <a:off x="609601" y="6274917"/>
            <a:ext cx="9389422" cy="5092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tabLst>
                <a:tab pos="339725" algn="l"/>
                <a:tab pos="2620963" algn="l"/>
                <a:tab pos="4456113" algn="l"/>
                <a:tab pos="6278563" algn="l"/>
                <a:tab pos="8113713" algn="l"/>
              </a:tabLst>
            </a:pPr>
            <a:r>
              <a:rPr lang="en-US" dirty="0"/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Motivation</a:t>
            </a:r>
            <a:r>
              <a:rPr lang="en-US" sz="1400" dirty="0">
                <a:latin typeface="Andale Mono" panose="020B0509000000000004" pitchFamily="49" charset="0"/>
              </a:rPr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Methods	Results	</a:t>
            </a:r>
            <a:r>
              <a:rPr lang="en-US" sz="1400" dirty="0">
                <a:solidFill>
                  <a:srgbClr val="101576"/>
                </a:solidFill>
                <a:latin typeface="Andale Mono" panose="020B0509000000000004" pitchFamily="49" charset="0"/>
              </a:rPr>
              <a:t>Conclusions</a:t>
            </a:r>
            <a:endParaRPr lang="en-US" dirty="0">
              <a:solidFill>
                <a:srgbClr val="101576"/>
              </a:solidFill>
              <a:latin typeface="Andale Mono" panose="020B050900000000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0EB61D-0EDF-A129-81AD-DC5C7DAB4257}"/>
              </a:ext>
            </a:extLst>
          </p:cNvPr>
          <p:cNvSpPr txBox="1"/>
          <p:nvPr/>
        </p:nvSpPr>
        <p:spPr>
          <a:xfrm>
            <a:off x="9287137" y="5657269"/>
            <a:ext cx="2295263" cy="50928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rgbClr val="CCFFFF"/>
                </a:solidFill>
              </a:rPr>
              <a:t>aev5019@psu.edu</a:t>
            </a:r>
          </a:p>
        </p:txBody>
      </p:sp>
      <p:pic>
        <p:nvPicPr>
          <p:cNvPr id="10" name="Picture 3" descr="Tornado with solid fill">
            <a:extLst>
              <a:ext uri="{FF2B5EF4-FFF2-40B4-BE49-F238E27FC236}">
                <a16:creationId xmlns:a16="http://schemas.microsoft.com/office/drawing/2014/main" id="{8653186E-FFA2-BED8-5FF9-9E52403AF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76426" y="6370534"/>
            <a:ext cx="202302" cy="2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03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DA28-2FD9-C7AD-DF54-0B45127F5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16A23-39D7-F58F-77DE-C46D446B1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B2100-AECE-11ED-7473-7994848E4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8F2EE-ACF4-B8D7-9CC8-15D7E1C64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3825-DEC7-624B-97DE-EB113469343A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3991C-AE80-59BA-8461-1615AABC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41E88-B904-E7C5-DBE5-77D3A7FB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376A-8A64-2F4D-8A93-9F1DD2F4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29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E3F5-58D6-3175-0438-F348D120F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2EC1C-7ADA-E849-41FE-E8FD67ED8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3DCAE-7A3F-D5FC-BB98-08958160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4870-5523-7E4F-95B2-E1AE68EA04C9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4A753-ECA5-CDBA-6092-D592B638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352F8-26C9-E904-5A96-6FB61762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0941-195F-A14E-A22C-0ACCCD5E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24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56D56-4F88-74DD-03C5-C33299CCF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38693-AD55-0537-90FA-0C3288A5E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D845B-C844-47EB-0566-EDB441B8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4870-5523-7E4F-95B2-E1AE68EA04C9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9B45E-E2CA-41D8-35C9-A15AB49C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75177-A0A0-CAF7-D59F-F9E064517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0941-195F-A14E-A22C-0ACCCD5E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72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40B1-2A29-C1CC-61F3-0F75E17E9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EFADD-A40C-56C5-CCFB-F9940258A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F0CF6-173F-5D55-FE0A-47C39082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4870-5523-7E4F-95B2-E1AE68EA04C9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38037-B26D-A82C-6D91-61DAD233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F049D-1D41-5C27-2C1A-DECE8E74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0941-195F-A14E-A22C-0ACCCD5E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89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AA4C4-5475-B1C5-2946-F3B6BF28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81F3-65D0-3234-E6CF-41C879179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CD74F-2CDF-CC3B-6CE0-62F7264FB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7686F-A897-D221-AC8F-0DE6F35D2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3825-DEC7-624B-97DE-EB113469343A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7BA7-7C14-3B30-16E5-6F3A0CCE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330EC-BBCF-A3CB-B45B-2D342AFC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376A-8A64-2F4D-8A93-9F1DD2F4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0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8440"/>
            <a:ext cx="10972800" cy="101451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8927"/>
            <a:ext cx="10972800" cy="4277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800">
                <a:latin typeface="Franklin Gothic Book" panose="020B0503020102020204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0BE8E-3010-9C22-E4A8-69F71A3796A3}"/>
              </a:ext>
            </a:extLst>
          </p:cNvPr>
          <p:cNvSpPr txBox="1"/>
          <p:nvPr/>
        </p:nvSpPr>
        <p:spPr>
          <a:xfrm>
            <a:off x="5972537" y="648182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F0A68-E2BF-B940-FB60-9E6B4CB74751}"/>
              </a:ext>
            </a:extLst>
          </p:cNvPr>
          <p:cNvSpPr txBox="1"/>
          <p:nvPr/>
        </p:nvSpPr>
        <p:spPr>
          <a:xfrm>
            <a:off x="2627453" y="64123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B21DD-42AC-C6A2-7AE4-8E027119672A}"/>
              </a:ext>
            </a:extLst>
          </p:cNvPr>
          <p:cNvSpPr txBox="1"/>
          <p:nvPr/>
        </p:nvSpPr>
        <p:spPr>
          <a:xfrm>
            <a:off x="609601" y="6274917"/>
            <a:ext cx="9389422" cy="5092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tabLst>
                <a:tab pos="339725" algn="l"/>
                <a:tab pos="2620963" algn="l"/>
                <a:tab pos="4456113" algn="l"/>
                <a:tab pos="6278563" algn="l"/>
                <a:tab pos="8113713" algn="l"/>
              </a:tabLst>
            </a:pPr>
            <a:r>
              <a:rPr lang="en-US" dirty="0"/>
              <a:t>	</a:t>
            </a:r>
            <a:r>
              <a:rPr lang="en-US" sz="1400" dirty="0">
                <a:solidFill>
                  <a:srgbClr val="101576"/>
                </a:solidFill>
                <a:latin typeface="Andale Mono" panose="020B0509000000000004" pitchFamily="49" charset="0"/>
              </a:rPr>
              <a:t>Motivation</a:t>
            </a:r>
            <a:r>
              <a:rPr lang="en-US" sz="1400" dirty="0">
                <a:latin typeface="Andale Mono" panose="020B0509000000000004" pitchFamily="49" charset="0"/>
              </a:rPr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Methods	Results	Conclusions</a:t>
            </a:r>
            <a:endParaRPr lang="en-US" dirty="0">
              <a:solidFill>
                <a:srgbClr val="96BEE6"/>
              </a:solidFill>
              <a:latin typeface="Andale Mono" panose="020B0509000000000004" pitchFamily="49" charset="0"/>
            </a:endParaRPr>
          </a:p>
        </p:txBody>
      </p:sp>
      <p:pic>
        <p:nvPicPr>
          <p:cNvPr id="4" name="Picture 3" descr="Tornado with solid fill">
            <a:extLst>
              <a:ext uri="{FF2B5EF4-FFF2-40B4-BE49-F238E27FC236}">
                <a16:creationId xmlns:a16="http://schemas.microsoft.com/office/drawing/2014/main" id="{6E4E6803-3BD1-D5AA-C470-09BE66C99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4308" y="6369790"/>
            <a:ext cx="202302" cy="2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48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4AEC2-A215-C5BD-1DD8-0DFF4530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A0B43-2635-BDF2-AA51-34A21AB70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F5ECE9-EF69-456B-97E6-34A99A7E8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044147-B3A8-58AE-BB08-F11846C80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E469B8-826F-5136-73BC-863214081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623154-1035-A7F5-AD66-EB4743F27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4870-5523-7E4F-95B2-E1AE68EA04C9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9D2FF2-193D-B56B-FE0C-105E7025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90DF1-4C31-BA14-A666-55F4E218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0941-195F-A14E-A22C-0ACCCD5E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7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EEAC6-842E-C924-1650-622CEB3F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F3013-13F8-A30F-3805-2252889D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4870-5523-7E4F-95B2-E1AE68EA04C9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4B7DB-EB3C-A6FE-0946-93256BB7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B7D13-864A-E585-DC5B-55A6E892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0941-195F-A14E-A22C-0ACCCD5E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97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7C850-8F11-F3FD-2919-1E36DA4D2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4870-5523-7E4F-95B2-E1AE68EA04C9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32322-F11A-3DAD-2233-8B441050B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5A539-BBDC-0661-278D-67FD369B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0941-195F-A14E-A22C-0ACCCD5E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54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EB7F4-0A34-8101-2E77-25D717E7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85FA6-5CE6-5E4C-DE2D-0B6B40B9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452DA-94EE-1AC7-C7DB-69A9D5EB8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3E6F9-CD4C-6BC7-5904-36C2A114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4870-5523-7E4F-95B2-E1AE68EA04C9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DE5D6-BA83-10AA-361B-C8466301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7B438-51F2-8963-9131-E306C26D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0941-195F-A14E-A22C-0ACCCD5E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92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E4C09-C19D-BCC5-3635-B3B15BD6E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B1BB4-9C2B-CB67-AFE1-F1EB0E44E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8ECC0-CC08-3C43-3A6A-6E5F5039E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B2A09-99D1-A787-3FB3-66911D4D4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4870-5523-7E4F-95B2-E1AE68EA04C9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DAFEE-FCD2-5DD0-559E-85052D937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5990B-B734-BA73-604D-36CF7A9C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0941-195F-A14E-A22C-0ACCCD5E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4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91AB-2F95-AE9E-A9D9-EFB70B30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358F6-D076-AEA4-2848-40063A742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F0AFA-4E74-CA82-38D2-22E4B6D8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4870-5523-7E4F-95B2-E1AE68EA04C9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4677F-C9EB-27D0-3D5C-654886ABA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C85CA-340B-6D41-6588-B9FDBAAB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0941-195F-A14E-A22C-0ACCCD5E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83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B04BFF-7C3A-F9FF-6FA7-E077A72032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0AFBCE-715C-93CE-2CDB-B844B923C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50C76-1103-CD01-266A-B728D2EB2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4870-5523-7E4F-95B2-E1AE68EA04C9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7BA14-259C-1409-E283-C53861D5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9A403-14C1-BCD7-3A9A-99AC74EAA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0941-195F-A14E-A22C-0ACCCD5E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1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8440"/>
            <a:ext cx="10972800" cy="101451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8927"/>
            <a:ext cx="5486400" cy="4277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800">
                <a:latin typeface="Franklin Gothic Book" panose="020B0503020102020204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0BE8E-3010-9C22-E4A8-69F71A3796A3}"/>
              </a:ext>
            </a:extLst>
          </p:cNvPr>
          <p:cNvSpPr txBox="1"/>
          <p:nvPr/>
        </p:nvSpPr>
        <p:spPr>
          <a:xfrm>
            <a:off x="5972537" y="648182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F0A68-E2BF-B940-FB60-9E6B4CB74751}"/>
              </a:ext>
            </a:extLst>
          </p:cNvPr>
          <p:cNvSpPr txBox="1"/>
          <p:nvPr/>
        </p:nvSpPr>
        <p:spPr>
          <a:xfrm>
            <a:off x="2627453" y="64123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CFDDEC-9B1C-1269-05C9-C70B6D80D6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488927"/>
            <a:ext cx="5486400" cy="4277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800">
                <a:latin typeface="Franklin Gothic Book" panose="020B0503020102020204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043E6-950A-9226-5BA2-20211B73971F}"/>
              </a:ext>
            </a:extLst>
          </p:cNvPr>
          <p:cNvSpPr txBox="1"/>
          <p:nvPr/>
        </p:nvSpPr>
        <p:spPr>
          <a:xfrm>
            <a:off x="609601" y="6274917"/>
            <a:ext cx="9389422" cy="5092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tabLst>
                <a:tab pos="339725" algn="l"/>
                <a:tab pos="2620963" algn="l"/>
                <a:tab pos="4456113" algn="l"/>
                <a:tab pos="6278563" algn="l"/>
                <a:tab pos="8113713" algn="l"/>
              </a:tabLst>
            </a:pPr>
            <a:r>
              <a:rPr lang="en-US" dirty="0"/>
              <a:t>	</a:t>
            </a:r>
            <a:r>
              <a:rPr lang="en-US" sz="1400" dirty="0">
                <a:solidFill>
                  <a:srgbClr val="101576"/>
                </a:solidFill>
                <a:latin typeface="Andale Mono" panose="020B0509000000000004" pitchFamily="49" charset="0"/>
              </a:rPr>
              <a:t>Motivation</a:t>
            </a:r>
            <a:r>
              <a:rPr lang="en-US" sz="1400" dirty="0">
                <a:latin typeface="Andale Mono" panose="020B0509000000000004" pitchFamily="49" charset="0"/>
              </a:rPr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Methods	Results	Conclusions</a:t>
            </a:r>
            <a:endParaRPr lang="en-US" dirty="0">
              <a:solidFill>
                <a:srgbClr val="96BEE6"/>
              </a:solidFill>
              <a:latin typeface="Andale Mono" panose="020B0509000000000004" pitchFamily="49" charset="0"/>
            </a:endParaRPr>
          </a:p>
        </p:txBody>
      </p:sp>
      <p:pic>
        <p:nvPicPr>
          <p:cNvPr id="9" name="Picture 3" descr="Tornado with solid fill">
            <a:extLst>
              <a:ext uri="{FF2B5EF4-FFF2-40B4-BE49-F238E27FC236}">
                <a16:creationId xmlns:a16="http://schemas.microsoft.com/office/drawing/2014/main" id="{198F3641-2F87-AD43-160A-7A4D94577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4308" y="6369790"/>
            <a:ext cx="202302" cy="2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0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ulle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8440"/>
            <a:ext cx="10972800" cy="101451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8927"/>
            <a:ext cx="5486400" cy="4277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800">
                <a:latin typeface="Franklin Gothic Book" panose="020B0503020102020204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0BE8E-3010-9C22-E4A8-69F71A3796A3}"/>
              </a:ext>
            </a:extLst>
          </p:cNvPr>
          <p:cNvSpPr txBox="1"/>
          <p:nvPr/>
        </p:nvSpPr>
        <p:spPr>
          <a:xfrm>
            <a:off x="5972537" y="648182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F0A68-E2BF-B940-FB60-9E6B4CB74751}"/>
              </a:ext>
            </a:extLst>
          </p:cNvPr>
          <p:cNvSpPr txBox="1"/>
          <p:nvPr/>
        </p:nvSpPr>
        <p:spPr>
          <a:xfrm>
            <a:off x="2627453" y="64123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69DFAB-3D76-9426-2644-22BF193D358F}"/>
              </a:ext>
            </a:extLst>
          </p:cNvPr>
          <p:cNvSpPr txBox="1"/>
          <p:nvPr/>
        </p:nvSpPr>
        <p:spPr>
          <a:xfrm>
            <a:off x="609600" y="6274917"/>
            <a:ext cx="9389423" cy="5092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tabLst>
                <a:tab pos="339725" algn="l"/>
                <a:tab pos="2620963" algn="l"/>
                <a:tab pos="4456113" algn="l"/>
                <a:tab pos="6278563" algn="l"/>
                <a:tab pos="8113713" algn="l"/>
              </a:tabLst>
            </a:pPr>
            <a:r>
              <a:rPr lang="en-US" dirty="0"/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Motivation</a:t>
            </a:r>
            <a:r>
              <a:rPr lang="en-US" sz="1400" dirty="0">
                <a:latin typeface="Andale Mono" panose="020B0509000000000004" pitchFamily="49" charset="0"/>
              </a:rPr>
              <a:t>	</a:t>
            </a:r>
            <a:r>
              <a:rPr lang="en-US" sz="1400" dirty="0">
                <a:solidFill>
                  <a:srgbClr val="101576"/>
                </a:solidFill>
                <a:latin typeface="Andale Mono" panose="020B0509000000000004" pitchFamily="49" charset="0"/>
              </a:rPr>
              <a:t>Methods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	Results	Conclusions</a:t>
            </a:r>
            <a:endParaRPr lang="en-US" dirty="0">
              <a:solidFill>
                <a:srgbClr val="96BEE6"/>
              </a:solidFill>
              <a:latin typeface="Andale Mono" panose="020B0509000000000004" pitchFamily="49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CFDDEC-9B1C-1269-05C9-C70B6D80D6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488927"/>
            <a:ext cx="5486400" cy="4277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800">
                <a:latin typeface="Franklin Gothic Book" panose="020B0503020102020204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Picture 3" descr="Tornado with solid fill">
            <a:extLst>
              <a:ext uri="{FF2B5EF4-FFF2-40B4-BE49-F238E27FC236}">
                <a16:creationId xmlns:a16="http://schemas.microsoft.com/office/drawing/2014/main" id="{ACF1393D-79FF-64A7-E630-AF6F08C39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95676" y="6382109"/>
            <a:ext cx="202302" cy="2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lle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8440"/>
            <a:ext cx="10972800" cy="101451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8927"/>
            <a:ext cx="10972800" cy="4277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800">
                <a:latin typeface="Franklin Gothic Book" panose="020B0503020102020204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0BE8E-3010-9C22-E4A8-69F71A3796A3}"/>
              </a:ext>
            </a:extLst>
          </p:cNvPr>
          <p:cNvSpPr txBox="1"/>
          <p:nvPr/>
        </p:nvSpPr>
        <p:spPr>
          <a:xfrm>
            <a:off x="5972537" y="648182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F0A68-E2BF-B940-FB60-9E6B4CB74751}"/>
              </a:ext>
            </a:extLst>
          </p:cNvPr>
          <p:cNvSpPr txBox="1"/>
          <p:nvPr/>
        </p:nvSpPr>
        <p:spPr>
          <a:xfrm>
            <a:off x="2627453" y="64123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0323B7-D9AD-1DAD-F822-95B2802CB150}"/>
              </a:ext>
            </a:extLst>
          </p:cNvPr>
          <p:cNvSpPr txBox="1"/>
          <p:nvPr/>
        </p:nvSpPr>
        <p:spPr>
          <a:xfrm>
            <a:off x="609600" y="6274917"/>
            <a:ext cx="9389423" cy="5092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tabLst>
                <a:tab pos="339725" algn="l"/>
                <a:tab pos="2620963" algn="l"/>
                <a:tab pos="4456113" algn="l"/>
                <a:tab pos="6278563" algn="l"/>
                <a:tab pos="8113713" algn="l"/>
              </a:tabLst>
            </a:pPr>
            <a:r>
              <a:rPr lang="en-US" dirty="0"/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Motivation</a:t>
            </a:r>
            <a:r>
              <a:rPr lang="en-US" sz="1400" dirty="0">
                <a:latin typeface="Andale Mono" panose="020B0509000000000004" pitchFamily="49" charset="0"/>
              </a:rPr>
              <a:t>	</a:t>
            </a:r>
            <a:r>
              <a:rPr lang="en-US" sz="1400" dirty="0">
                <a:solidFill>
                  <a:srgbClr val="101576"/>
                </a:solidFill>
                <a:latin typeface="Andale Mono" panose="020B0509000000000004" pitchFamily="49" charset="0"/>
              </a:rPr>
              <a:t>Methods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	Results	Conclusions</a:t>
            </a:r>
            <a:endParaRPr lang="en-US" dirty="0">
              <a:solidFill>
                <a:srgbClr val="96BEE6"/>
              </a:solidFill>
              <a:latin typeface="Andale Mono" panose="020B0509000000000004" pitchFamily="49" charset="0"/>
            </a:endParaRPr>
          </a:p>
        </p:txBody>
      </p:sp>
      <p:pic>
        <p:nvPicPr>
          <p:cNvPr id="12" name="Picture 3" descr="Tornado with solid fill">
            <a:extLst>
              <a:ext uri="{FF2B5EF4-FFF2-40B4-BE49-F238E27FC236}">
                <a16:creationId xmlns:a16="http://schemas.microsoft.com/office/drawing/2014/main" id="{A07A9CC8-63E5-1341-9BA2-159AFBB64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95676" y="6382109"/>
            <a:ext cx="202302" cy="2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6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n-bulle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1703"/>
            <a:ext cx="10972800" cy="1028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88926"/>
            <a:ext cx="10972800" cy="44448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738A7-76ED-BC73-6CC7-C7BBB245CE61}"/>
              </a:ext>
            </a:extLst>
          </p:cNvPr>
          <p:cNvSpPr txBox="1"/>
          <p:nvPr/>
        </p:nvSpPr>
        <p:spPr>
          <a:xfrm>
            <a:off x="609600" y="6274917"/>
            <a:ext cx="9389423" cy="5092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tabLst>
                <a:tab pos="339725" algn="l"/>
                <a:tab pos="2620963" algn="l"/>
                <a:tab pos="4456113" algn="l"/>
                <a:tab pos="6278563" algn="l"/>
                <a:tab pos="8113713" algn="l"/>
              </a:tabLst>
            </a:pPr>
            <a:r>
              <a:rPr lang="en-US" dirty="0"/>
              <a:t>	</a:t>
            </a:r>
            <a:r>
              <a:rPr lang="en-US" sz="1400" dirty="0">
                <a:solidFill>
                  <a:srgbClr val="101576"/>
                </a:solidFill>
                <a:latin typeface="Andale Mono" panose="020B0509000000000004" pitchFamily="49" charset="0"/>
              </a:rPr>
              <a:t>Motivation</a:t>
            </a:r>
            <a:r>
              <a:rPr lang="en-US" sz="1400" dirty="0">
                <a:latin typeface="Andale Mono" panose="020B0509000000000004" pitchFamily="49" charset="0"/>
              </a:rPr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Methods	Results	Conclusions</a:t>
            </a:r>
            <a:endParaRPr lang="en-US" dirty="0">
              <a:solidFill>
                <a:srgbClr val="96BEE6"/>
              </a:solidFill>
              <a:latin typeface="Andale Mono" panose="020B0509000000000004" pitchFamily="49" charset="0"/>
            </a:endParaRPr>
          </a:p>
        </p:txBody>
      </p:sp>
      <p:pic>
        <p:nvPicPr>
          <p:cNvPr id="6" name="Picture 3" descr="Tornado with solid fill">
            <a:extLst>
              <a:ext uri="{FF2B5EF4-FFF2-40B4-BE49-F238E27FC236}">
                <a16:creationId xmlns:a16="http://schemas.microsoft.com/office/drawing/2014/main" id="{335C1E8D-B464-DD8B-91A3-F6C383239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4308" y="6369790"/>
            <a:ext cx="202302" cy="2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6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eader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887538"/>
          </a:xfrm>
          <a:prstGeom prst="rect">
            <a:avLst/>
          </a:prstGeom>
          <a:solidFill>
            <a:srgbClr val="0D22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81882"/>
            <a:ext cx="10972800" cy="94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196811"/>
            <a:ext cx="10972800" cy="27594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8600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Header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887538"/>
          </a:xfrm>
          <a:prstGeom prst="rect">
            <a:avLst/>
          </a:prstGeom>
          <a:solidFill>
            <a:srgbClr val="0D22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99301"/>
            <a:ext cx="10972800" cy="9150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1" y="3203575"/>
            <a:ext cx="5278967" cy="269373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1768" y="3203576"/>
            <a:ext cx="5490633" cy="269373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E48803-C362-FE83-8936-32E6942A4804}"/>
              </a:ext>
            </a:extLst>
          </p:cNvPr>
          <p:cNvSpPr txBox="1"/>
          <p:nvPr/>
        </p:nvSpPr>
        <p:spPr>
          <a:xfrm>
            <a:off x="609601" y="6274917"/>
            <a:ext cx="9389422" cy="5092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tabLst>
                <a:tab pos="339725" algn="l"/>
                <a:tab pos="2620963" algn="l"/>
                <a:tab pos="4456113" algn="l"/>
                <a:tab pos="6278563" algn="l"/>
                <a:tab pos="8113713" algn="l"/>
              </a:tabLst>
            </a:pPr>
            <a:r>
              <a:rPr lang="en-US" dirty="0"/>
              <a:t>	</a:t>
            </a:r>
            <a:r>
              <a:rPr lang="en-US" sz="1400" dirty="0">
                <a:solidFill>
                  <a:srgbClr val="101576"/>
                </a:solidFill>
                <a:latin typeface="Andale Mono" panose="020B0509000000000004" pitchFamily="49" charset="0"/>
              </a:rPr>
              <a:t>Motivation</a:t>
            </a:r>
            <a:r>
              <a:rPr lang="en-US" sz="1400" dirty="0">
                <a:latin typeface="Andale Mono" panose="020B0509000000000004" pitchFamily="49" charset="0"/>
              </a:rPr>
              <a:t>	</a:t>
            </a:r>
            <a:r>
              <a:rPr lang="en-US" sz="1400" dirty="0">
                <a:solidFill>
                  <a:srgbClr val="96BEE6"/>
                </a:solidFill>
                <a:latin typeface="Andale Mono" panose="020B0509000000000004" pitchFamily="49" charset="0"/>
              </a:rPr>
              <a:t>Methods	Results	Conclusions</a:t>
            </a:r>
            <a:endParaRPr lang="en-US" dirty="0">
              <a:solidFill>
                <a:srgbClr val="96BEE6"/>
              </a:solidFill>
              <a:latin typeface="Andale Mono" panose="020B0509000000000004" pitchFamily="49" charset="0"/>
            </a:endParaRPr>
          </a:p>
        </p:txBody>
      </p:sp>
      <p:pic>
        <p:nvPicPr>
          <p:cNvPr id="4" name="Picture 3" descr="Tornado with solid fill">
            <a:extLst>
              <a:ext uri="{FF2B5EF4-FFF2-40B4-BE49-F238E27FC236}">
                <a16:creationId xmlns:a16="http://schemas.microsoft.com/office/drawing/2014/main" id="{027571DD-74F9-B990-BE1A-AF11FB389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4308" y="6369790"/>
            <a:ext cx="202302" cy="2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4" y="0"/>
            <a:ext cx="12187767" cy="6097588"/>
          </a:xfrm>
          <a:prstGeom prst="rect">
            <a:avLst/>
          </a:prstGeom>
          <a:solidFill>
            <a:srgbClr val="0D22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2406"/>
            <a:ext cx="9871968" cy="1675748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213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129338"/>
          </a:xfrm>
          <a:prstGeom prst="rect">
            <a:avLst/>
          </a:prstGeom>
          <a:solidFill>
            <a:srgbClr val="0D22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651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484314"/>
            <a:ext cx="109728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rcRect t="16956" b="16956"/>
          <a:stretch/>
        </p:blipFill>
        <p:spPr>
          <a:xfrm>
            <a:off x="9919936" y="6150769"/>
            <a:ext cx="2272064" cy="685800"/>
          </a:xfrm>
          <a:prstGeom prst="rect">
            <a:avLst/>
          </a:prstGeom>
        </p:spPr>
      </p:pic>
      <p:pic>
        <p:nvPicPr>
          <p:cNvPr id="3" name="Picture 2" descr="A blue circle with white text and a bird&#10;&#10;Description automatically generated">
            <a:extLst>
              <a:ext uri="{FF2B5EF4-FFF2-40B4-BE49-F238E27FC236}">
                <a16:creationId xmlns:a16="http://schemas.microsoft.com/office/drawing/2014/main" id="{0A94B580-5A7C-279F-0BB5-856D431E0E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40605" y="6140450"/>
            <a:ext cx="683142" cy="685800"/>
          </a:xfrm>
          <a:prstGeom prst="rect">
            <a:avLst/>
          </a:prstGeom>
        </p:spPr>
      </p:pic>
      <p:pic>
        <p:nvPicPr>
          <p:cNvPr id="4" name="Picture 3" descr="A round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B513AD5-FF27-48BB-8A92-2ACAC1DFB8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50" b="98250" l="1250" r="97750">
                        <a14:foregroundMark x1="18000" y1="13000" x2="11250" y2="19250"/>
                        <a14:foregroundMark x1="11250" y1="19250" x2="9750" y2="22000"/>
                        <a14:foregroundMark x1="8750" y1="23000" x2="2750" y2="40000"/>
                        <a14:foregroundMark x1="2750" y1="40000" x2="2000" y2="54250"/>
                        <a14:foregroundMark x1="1250" y1="54750" x2="6250" y2="71500"/>
                        <a14:foregroundMark x1="6250" y1="71500" x2="7750" y2="73750"/>
                        <a14:foregroundMark x1="16000" y1="26000" x2="21500" y2="18250"/>
                        <a14:foregroundMark x1="21500" y1="18250" x2="31500" y2="13000"/>
                        <a14:foregroundMark x1="9750" y1="28000" x2="9750" y2="32000"/>
                        <a14:foregroundMark x1="25500" y1="11500" x2="44000" y2="6500"/>
                        <a14:foregroundMark x1="44000" y1="6500" x2="44500" y2="6000"/>
                        <a14:foregroundMark x1="44000" y1="6750" x2="63000" y2="8250"/>
                        <a14:foregroundMark x1="63000" y1="8250" x2="70500" y2="11750"/>
                        <a14:foregroundMark x1="33000" y1="5500" x2="51500" y2="3750"/>
                        <a14:foregroundMark x1="51500" y1="3750" x2="53000" y2="3750"/>
                        <a14:foregroundMark x1="38750" y1="2250" x2="41250" y2="2500"/>
                        <a14:foregroundMark x1="68750" y1="8250" x2="78000" y2="14500"/>
                        <a14:foregroundMark x1="62750" y1="16250" x2="67250" y2="16750"/>
                        <a14:foregroundMark x1="81750" y1="18000" x2="88750" y2="33000"/>
                        <a14:foregroundMark x1="86250" y1="23750" x2="88750" y2="35250"/>
                        <a14:foregroundMark x1="87000" y1="22750" x2="90500" y2="32250"/>
                        <a14:foregroundMark x1="90500" y1="32250" x2="94750" y2="37250"/>
                        <a14:foregroundMark x1="9250" y1="72000" x2="24000" y2="85750"/>
                        <a14:foregroundMark x1="24000" y1="88250" x2="41250" y2="91750"/>
                        <a14:foregroundMark x1="41250" y1="91750" x2="43000" y2="92750"/>
                        <a14:foregroundMark x1="37000" y1="94750" x2="46250" y2="94750"/>
                        <a14:foregroundMark x1="46250" y1="94750" x2="64750" y2="92500"/>
                        <a14:foregroundMark x1="64750" y1="92500" x2="68750" y2="89000"/>
                        <a14:foregroundMark x1="44250" y1="98250" x2="48250" y2="98000"/>
                        <a14:foregroundMark x1="28500" y1="16000" x2="29500" y2="17750"/>
                        <a14:foregroundMark x1="37500" y1="10500" x2="37500" y2="12250"/>
                        <a14:foregroundMark x1="46750" y1="9750" x2="46750" y2="12250"/>
                        <a14:foregroundMark x1="44750" y1="9000" x2="44750" y2="12500"/>
                        <a14:foregroundMark x1="54500" y1="9250" x2="54500" y2="12250"/>
                        <a14:foregroundMark x1="59250" y1="11500" x2="59250" y2="12750"/>
                        <a14:foregroundMark x1="67750" y1="13000" x2="67750" y2="15250"/>
                        <a14:foregroundMark x1="68500" y1="13750" x2="68500" y2="18750"/>
                        <a14:foregroundMark x1="51500" y1="22250" x2="51500" y2="25000"/>
                        <a14:foregroundMark x1="47250" y1="22000" x2="49000" y2="26500"/>
                        <a14:foregroundMark x1="48000" y1="51000" x2="48000" y2="55750"/>
                        <a14:foregroundMark x1="48250" y1="50250" x2="55250" y2="48750"/>
                        <a14:foregroundMark x1="56500" y1="45500" x2="63500" y2="45000"/>
                        <a14:foregroundMark x1="52250" y1="47750" x2="61250" y2="42500"/>
                        <a14:foregroundMark x1="65500" y1="44000" x2="63250" y2="54000"/>
                        <a14:foregroundMark x1="61250" y1="51750" x2="55500" y2="58750"/>
                        <a14:foregroundMark x1="55500" y1="58750" x2="55250" y2="59000"/>
                        <a14:foregroundMark x1="46000" y1="62250" x2="56750" y2="58500"/>
                        <a14:foregroundMark x1="47750" y1="68000" x2="56250" y2="62500"/>
                        <a14:foregroundMark x1="68500" y1="58500" x2="68500" y2="69500"/>
                        <a14:foregroundMark x1="66500" y1="70750" x2="66500" y2="79000"/>
                        <a14:foregroundMark x1="76000" y1="60750" x2="80750" y2="60750"/>
                        <a14:foregroundMark x1="78500" y1="64500" x2="82750" y2="64500"/>
                        <a14:foregroundMark x1="97750" y1="44000" x2="97750" y2="46500"/>
                        <a14:foregroundMark x1="49500" y1="71000" x2="57000" y2="66250"/>
                        <a14:foregroundMark x1="57000" y1="66250" x2="57000" y2="66250"/>
                        <a14:foregroundMark x1="33250" y1="63750" x2="35500" y2="63250"/>
                        <a14:foregroundMark x1="36750" y1="61500" x2="38750" y2="6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700" y="6169057"/>
            <a:ext cx="649224" cy="6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  <p:sldLayoutId id="2147484316" r:id="rId12"/>
    <p:sldLayoutId id="2147484317" r:id="rId13"/>
    <p:sldLayoutId id="2147484318" r:id="rId14"/>
    <p:sldLayoutId id="2147484319" r:id="rId15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Rockwell" panose="02060603020205020403" pitchFamily="18" charset="0"/>
          <a:ea typeface="ＭＳ Ｐゴシック" charset="0"/>
          <a:cs typeface="Rockwell" panose="02060603020205020403" pitchFamily="18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Franklin Gothic Book" panose="020B0503020102020204" pitchFamily="34" charset="0"/>
          <a:ea typeface="ＭＳ Ｐゴシック" charset="0"/>
          <a:cs typeface="Franklin Gothic Book" panose="020B0503020102020204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Franklin Gothic Book" panose="020B0503020102020204" pitchFamily="34" charset="0"/>
          <a:ea typeface="ＭＳ Ｐゴシック" charset="0"/>
          <a:cs typeface="Franklin Gothic Book" panose="020B0503020102020204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j-lt"/>
          <a:ea typeface="ＭＳ Ｐゴシック" charset="0"/>
          <a:cs typeface="Arial Rounded MT Bold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j-lt"/>
          <a:ea typeface="ＭＳ Ｐゴシック" charset="0"/>
          <a:cs typeface="Arial Rounded MT Bold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j-lt"/>
          <a:ea typeface="ＭＳ Ｐゴシック" charset="0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4ADF0-BB62-1997-80C2-CD6F3D768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6475-7586-CB92-EA16-C1592F93C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FEC89-0AE3-91A4-E763-80572FD8D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D4870-5523-7E4F-95B2-E1AE68EA04C9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83F4-2E30-6030-C2E0-B5CB77339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13A46-08AE-1BAC-F997-8AC63F43B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90941-195F-A14E-A22C-0ACCCD5E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3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9" r:id="rId1"/>
    <p:sldLayoutId id="2147484880" r:id="rId2"/>
    <p:sldLayoutId id="2147484881" r:id="rId3"/>
    <p:sldLayoutId id="2147484882" r:id="rId4"/>
    <p:sldLayoutId id="2147484883" r:id="rId5"/>
    <p:sldLayoutId id="2147484884" r:id="rId6"/>
    <p:sldLayoutId id="2147484885" r:id="rId7"/>
    <p:sldLayoutId id="2147484886" r:id="rId8"/>
    <p:sldLayoutId id="2147484887" r:id="rId9"/>
    <p:sldLayoutId id="2147484888" r:id="rId10"/>
    <p:sldLayoutId id="21474848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close-up of a blue and green feather&#10;&#10;Description automatically generated">
            <a:extLst>
              <a:ext uri="{FF2B5EF4-FFF2-40B4-BE49-F238E27FC236}">
                <a16:creationId xmlns:a16="http://schemas.microsoft.com/office/drawing/2014/main" id="{26F70863-EB96-7E6A-67FC-800C49A44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474" r="9091" b="17917"/>
          <a:stretch/>
        </p:blipFill>
        <p:spPr>
          <a:xfrm>
            <a:off x="20" y="9"/>
            <a:ext cx="12192001" cy="6858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3D7CC-500D-5F8C-227B-43A857B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100"/>
              <a:t>Relating Polarimetric Radar Measurements to QLCS Cold Pool Properties &amp; Damage Potential</a:t>
            </a:r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0423D4E8-E190-A855-E878-681A552B9F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59834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7A3B19-9398-3F39-D0F0-87713DCA8746}"/>
              </a:ext>
            </a:extLst>
          </p:cNvPr>
          <p:cNvSpPr txBox="1"/>
          <p:nvPr/>
        </p:nvSpPr>
        <p:spPr>
          <a:xfrm>
            <a:off x="2873579" y="1296910"/>
            <a:ext cx="644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Anna VanAlstine and Matthew R. Kumjian</a:t>
            </a:r>
          </a:p>
          <a:p>
            <a:pPr algn="ctr"/>
            <a:r>
              <a:rPr lang="en-US" sz="1400" i="1"/>
              <a:t>Department of Meteorology &amp; Atmospheric Science, The Pennsylvania State University</a:t>
            </a:r>
          </a:p>
        </p:txBody>
      </p:sp>
      <p:pic>
        <p:nvPicPr>
          <p:cNvPr id="7" name="Picture 6" descr="A logo of a panther&#10;&#10;Description automatically generated">
            <a:extLst>
              <a:ext uri="{FF2B5EF4-FFF2-40B4-BE49-F238E27FC236}">
                <a16:creationId xmlns:a16="http://schemas.microsoft.com/office/drawing/2014/main" id="{BF7D34AD-E0E2-477A-0CD3-6EDB59CF3E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52" y="-9"/>
            <a:ext cx="1558848" cy="1576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374D4-D6DC-74D5-9286-96BBD73D8ADF}"/>
              </a:ext>
            </a:extLst>
          </p:cNvPr>
          <p:cNvSpPr txBox="1"/>
          <p:nvPr/>
        </p:nvSpPr>
        <p:spPr>
          <a:xfrm>
            <a:off x="7834481" y="6278890"/>
            <a:ext cx="3578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Funding from:</a:t>
            </a:r>
          </a:p>
          <a:p>
            <a:pPr algn="ctr"/>
            <a:r>
              <a:rPr lang="en-US" sz="1400"/>
              <a:t> NOAA/VORTEX-USA Award NA21OAR4590151</a:t>
            </a:r>
          </a:p>
        </p:txBody>
      </p:sp>
      <p:pic>
        <p:nvPicPr>
          <p:cNvPr id="1026" name="Picture 2" descr="About the NOAA emblem and logo | National Oceanic and ...">
            <a:extLst>
              <a:ext uri="{FF2B5EF4-FFF2-40B4-BE49-F238E27FC236}">
                <a16:creationId xmlns:a16="http://schemas.microsoft.com/office/drawing/2014/main" id="{050652E1-639C-EC46-6BBF-3A5225895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381" y="6176954"/>
            <a:ext cx="681037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5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80278E-96F2-2A28-CE28-C02B2FD80F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9552" y="292223"/>
            <a:ext cx="4068875" cy="267559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Specific Attenuation As Proxy For Cold Pool Strength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6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D89CE5A6-B88B-7558-C2B4-52B71C3D4235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6297233" y="518400"/>
                <a:ext cx="4771607" cy="5837949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r>
                  <a:rPr lang="en-US" sz="2000" b="1" dirty="0">
                    <a:solidFill>
                      <a:schemeClr val="bg2">
                        <a:lumMod val="50000"/>
                        <a:alpha val="80000"/>
                      </a:schemeClr>
                    </a:solidFill>
                  </a:rPr>
                  <a:t>Specific Attenuation </a:t>
                </a:r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(A</a:t>
                </a:r>
                <a:r>
                  <a:rPr lang="en-US" sz="2000" baseline="-25000" dirty="0">
                    <a:solidFill>
                      <a:schemeClr val="tx1">
                        <a:alpha val="80000"/>
                      </a:schemeClr>
                    </a:solidFill>
                  </a:rPr>
                  <a:t>H</a:t>
                </a:r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): extinction of radar signal power (</a:t>
                </a:r>
                <a:r>
                  <a:rPr lang="en-US" sz="2000" b="1" dirty="0">
                    <a:solidFill>
                      <a:schemeClr val="bg2">
                        <a:lumMod val="50000"/>
                        <a:alpha val="80000"/>
                      </a:schemeClr>
                    </a:solidFill>
                  </a:rPr>
                  <a:t>per unit distance</a:t>
                </a:r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) through areas of precipitation</a:t>
                </a:r>
              </a:p>
              <a:p>
                <a:pPr lvl="1"/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Caused by absorption and scattering of microwave radiation by hydrometeors</a:t>
                </a:r>
              </a:p>
              <a:p>
                <a:pPr lvl="1"/>
                <a:r>
                  <a:rPr lang="en-US" sz="2000" b="1" dirty="0">
                    <a:solidFill>
                      <a:schemeClr val="tx2">
                        <a:lumMod val="75000"/>
                        <a:alpha val="80000"/>
                      </a:schemeClr>
                    </a:solidFill>
                  </a:rPr>
                  <a:t>Raindrops  &lt;&lt;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2">
                            <a:lumMod val="75000"/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𝛌</m:t>
                    </m:r>
                  </m:oMath>
                </a14:m>
                <a:r>
                  <a:rPr lang="en-US" sz="2000" b="1" dirty="0">
                    <a:solidFill>
                      <a:schemeClr val="tx2">
                        <a:lumMod val="75000"/>
                        <a:alpha val="80000"/>
                      </a:schemeClr>
                    </a:solidFill>
                  </a:rPr>
                  <a:t>    </a:t>
                </a:r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  <a:sym typeface="Wingdings" pitchFamily="2" charset="2"/>
                  </a:rPr>
                  <a:t></a:t>
                </a:r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   “</a:t>
                </a:r>
                <a:r>
                  <a:rPr lang="en-US" sz="2000" b="1" dirty="0">
                    <a:solidFill>
                      <a:schemeClr val="tx2">
                        <a:lumMod val="75000"/>
                      </a:schemeClr>
                    </a:solidFill>
                  </a:rPr>
                  <a:t>absorption</a:t>
                </a:r>
                <a:r>
                  <a:rPr lang="en-US" sz="2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2">
                        <a:lumMod val="75000"/>
                      </a:schemeClr>
                    </a:solidFill>
                  </a:rPr>
                  <a:t>loss</a:t>
                </a:r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” dominates</a:t>
                </a:r>
              </a:p>
              <a:p>
                <a:pPr lvl="2"/>
                <a:r>
                  <a:rPr lang="en-US" dirty="0">
                    <a:solidFill>
                      <a:schemeClr val="tx1">
                        <a:alpha val="80000"/>
                      </a:schemeClr>
                    </a:solidFill>
                  </a:rPr>
                  <a:t>signal loss </a:t>
                </a:r>
                <a14:m>
                  <m:oMath xmlns:m="http://schemas.openxmlformats.org/officeDocument/2006/math">
                    <m:r>
                      <a:rPr lang="en-US" b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b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tx2">
                        <a:lumMod val="75000"/>
                      </a:schemeClr>
                    </a:solidFill>
                  </a:rPr>
                  <a:t>hydrometeor concentration</a:t>
                </a:r>
              </a:p>
              <a:p>
                <a:pPr lvl="3"/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For raindrops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tx1"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 rain rate</a:t>
                </a:r>
              </a:p>
              <a:p>
                <a:pPr lvl="2"/>
                <a:r>
                  <a:rPr lang="en-US" b="1" dirty="0">
                    <a:solidFill>
                      <a:schemeClr val="bg2">
                        <a:lumMod val="50000"/>
                        <a:alpha val="80000"/>
                      </a:schemeClr>
                    </a:solidFill>
                  </a:rPr>
                  <a:t>More closely related to hydrometeor mass</a:t>
                </a:r>
              </a:p>
              <a:p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Mass of storm precipitation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tx1"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 amount of negative buoyancy production </a:t>
                </a:r>
              </a:p>
              <a:p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Radar-estimated specific attenuation field is nearly a linear function of rain rate </a:t>
                </a:r>
              </a:p>
              <a:p>
                <a:pPr lvl="1"/>
                <a:r>
                  <a:rPr lang="en-US" sz="2000" dirty="0">
                    <a:solidFill>
                      <a:schemeClr val="tx1">
                        <a:alpha val="80000"/>
                      </a:schemeClr>
                    </a:solidFill>
                  </a:rPr>
                  <a:t>∴ Illuminates cold pool strength</a:t>
                </a:r>
              </a:p>
              <a:p>
                <a:pPr lvl="1"/>
                <a:endParaRPr lang="en-US" sz="2000" dirty="0">
                  <a:solidFill>
                    <a:schemeClr val="tx1">
                      <a:alpha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D89CE5A6-B88B-7558-C2B4-52B71C3D4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297233" y="518400"/>
                <a:ext cx="4771607" cy="5837949"/>
              </a:xfrm>
              <a:blipFill>
                <a:blip r:embed="rId3"/>
                <a:stretch>
                  <a:fillRect l="-796" t="-2603" r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>
            <a:extLst>
              <a:ext uri="{FF2B5EF4-FFF2-40B4-BE49-F238E27FC236}">
                <a16:creationId xmlns:a16="http://schemas.microsoft.com/office/drawing/2014/main" id="{59552936-5637-121F-519B-80F518B1D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7" r="6027" b="909"/>
          <a:stretch/>
        </p:blipFill>
        <p:spPr>
          <a:xfrm>
            <a:off x="633061" y="2967813"/>
            <a:ext cx="4583751" cy="37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09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3B337C2F-F4B9-764C-45E5-86A1306E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176" y="5338644"/>
            <a:ext cx="12202176" cy="1519355"/>
            <a:chOff x="-10176" y="5338644"/>
            <a:chExt cx="12202176" cy="1519355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E1E11FF-4A87-A65F-DAEC-E20057A3F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719AAC3-64F6-CEDF-0B56-5C0C6BD3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8906919" y="3566802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A0DE637-E8FB-63A7-A5E2-E28DBE1A4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4480278E-96F2-2A28-CE28-C02B2FD80F6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71463" y="5595614"/>
                <a:ext cx="11587162" cy="913975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algn="ctr"/>
                <a:r>
                  <a:rPr lang="en-US" sz="2700" dirty="0">
                    <a:solidFill>
                      <a:srgbClr val="FFFFFF"/>
                    </a:solidFill>
                  </a:rPr>
                  <a:t>Radar-estimated A</a:t>
                </a:r>
                <a:r>
                  <a:rPr lang="en-US" sz="2700" baseline="-25000" dirty="0">
                    <a:solidFill>
                      <a:srgbClr val="FFFFFF"/>
                    </a:solidFill>
                  </a:rPr>
                  <a:t>H</a:t>
                </a:r>
                <a:r>
                  <a:rPr lang="en-US" sz="2700" dirty="0">
                    <a:solidFill>
                      <a:srgbClr val="FFFFFF"/>
                    </a:solidFill>
                  </a:rPr>
                  <a:t> field is negatively correlated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7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7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7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sz="27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7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700" dirty="0">
                    <a:solidFill>
                      <a:srgbClr val="FFFFFF"/>
                    </a:solidFill>
                  </a:rPr>
                  <a:t>in storm cold pools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4480278E-96F2-2A28-CE28-C02B2FD80F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1463" y="5595614"/>
                <a:ext cx="11587162" cy="91397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24BEE40-54CA-F3C3-C525-D3326A27D1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93" r="3093"/>
          <a:stretch/>
        </p:blipFill>
        <p:spPr>
          <a:xfrm>
            <a:off x="6372224" y="1183683"/>
            <a:ext cx="5082847" cy="4063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3B16CB-1487-6AD1-72CB-98BBC6C586DD}"/>
                  </a:ext>
                </a:extLst>
              </p:cNvPr>
              <p:cNvSpPr txBox="1"/>
              <p:nvPr/>
            </p:nvSpPr>
            <p:spPr>
              <a:xfrm>
                <a:off x="578643" y="348411"/>
                <a:ext cx="1158716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+mj-lt"/>
                  </a:rPr>
                  <a:t>Relationship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</a:rPr>
                  <a:t> &amp; Virtual Potential Temperature Perturbations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800" dirty="0">
                    <a:latin typeface="+mj-lt"/>
                  </a:rPr>
                  <a:t>)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3B16CB-1487-6AD1-72CB-98BBC6C58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43" y="348411"/>
                <a:ext cx="11587162" cy="523220"/>
              </a:xfrm>
              <a:prstGeom prst="rect">
                <a:avLst/>
              </a:prstGeom>
              <a:blipFill>
                <a:blip r:embed="rId6"/>
                <a:stretch>
                  <a:fillRect l="-1094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702D59-EAA4-4D09-411D-17DAC07325E6}"/>
              </a:ext>
            </a:extLst>
          </p:cNvPr>
          <p:cNvCxnSpPr/>
          <p:nvPr/>
        </p:nvCxnSpPr>
        <p:spPr>
          <a:xfrm>
            <a:off x="609600" y="871631"/>
            <a:ext cx="10972800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Content Placeholder 8" descr="A chart of different colored dots&#10;&#10;Description automatically generated">
            <a:extLst>
              <a:ext uri="{FF2B5EF4-FFF2-40B4-BE49-F238E27FC236}">
                <a16:creationId xmlns:a16="http://schemas.microsoft.com/office/drawing/2014/main" id="{13FA7DC0-6BF0-E0B2-5C8E-67C7DCC2C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36929" y="1053564"/>
            <a:ext cx="5082847" cy="4130849"/>
          </a:xfrm>
        </p:spPr>
      </p:pic>
    </p:spTree>
    <p:extLst>
      <p:ext uri="{BB962C8B-B14F-4D97-AF65-F5344CB8AC3E}">
        <p14:creationId xmlns:p14="http://schemas.microsoft.com/office/powerpoint/2010/main" val="339902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5BF6C3-E92B-4621-345C-274777DD9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</a:t>
            </a:r>
            <a:r>
              <a:rPr lang="en-US" sz="4000" baseline="-25000">
                <a:solidFill>
                  <a:srgbClr val="FFFFFF"/>
                </a:solidFill>
              </a:rPr>
              <a:t>H</a:t>
            </a:r>
            <a:r>
              <a:rPr lang="en-US" sz="4000">
                <a:solidFill>
                  <a:srgbClr val="FFFFFF"/>
                </a:solidFill>
              </a:rPr>
              <a:t> – Z</a:t>
            </a:r>
            <a:r>
              <a:rPr lang="en-US" sz="4000" baseline="-25000">
                <a:solidFill>
                  <a:srgbClr val="FFFFFF"/>
                </a:solidFill>
              </a:rPr>
              <a:t>DR</a:t>
            </a:r>
            <a:r>
              <a:rPr lang="en-US" sz="4000">
                <a:solidFill>
                  <a:srgbClr val="FFFFFF"/>
                </a:solidFill>
              </a:rPr>
              <a:t> Separation Vector</a:t>
            </a:r>
          </a:p>
        </p:txBody>
      </p:sp>
      <p:pic>
        <p:nvPicPr>
          <p:cNvPr id="8" name="Content Placeholder 7" descr="A satellite image of a storm&#10;&#10;Description automatically generated">
            <a:extLst>
              <a:ext uri="{FF2B5EF4-FFF2-40B4-BE49-F238E27FC236}">
                <a16:creationId xmlns:a16="http://schemas.microsoft.com/office/drawing/2014/main" id="{39B094F4-7D77-92AF-1824-7DE74BF953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323975" y="2443181"/>
            <a:ext cx="3411563" cy="2899828"/>
          </a:xfrm>
          <a:prstGeom prst="rect">
            <a:avLst/>
          </a:prstGeom>
        </p:spPr>
      </p:pic>
      <p:pic>
        <p:nvPicPr>
          <p:cNvPr id="7" name="Content Placeholder 6" descr="A diagram of a diagram&#10;&#10;Description automatically generated">
            <a:extLst>
              <a:ext uri="{FF2B5EF4-FFF2-40B4-BE49-F238E27FC236}">
                <a16:creationId xmlns:a16="http://schemas.microsoft.com/office/drawing/2014/main" id="{67886A13-935F-1813-71DC-F4CEF2FA75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88594" y="2452980"/>
            <a:ext cx="6458170" cy="289002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F58C69-A9B4-800E-4AE6-E8B2EB578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8" y="5070346"/>
            <a:ext cx="9842502" cy="13852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Radar-estimated A</a:t>
            </a:r>
            <a:r>
              <a:rPr lang="en-US" sz="2000" baseline="-25000" dirty="0"/>
              <a:t>H</a:t>
            </a:r>
            <a:r>
              <a:rPr lang="en-US" sz="2000" dirty="0"/>
              <a:t> – Z</a:t>
            </a:r>
            <a:r>
              <a:rPr lang="en-US" sz="2000" baseline="-25000" dirty="0"/>
              <a:t>DR</a:t>
            </a:r>
            <a:r>
              <a:rPr lang="en-US" sz="2000" dirty="0"/>
              <a:t> enhancement region separation vector correlated with mean storm-relative winds over the lowest few km, analogous to the Loeffler &amp; Kumjian (2018) Z</a:t>
            </a:r>
            <a:r>
              <a:rPr lang="en-US" sz="2000" baseline="-25000" dirty="0"/>
              <a:t>DR</a:t>
            </a:r>
            <a:r>
              <a:rPr lang="en-US" sz="2000" dirty="0"/>
              <a:t> – K</a:t>
            </a:r>
            <a:r>
              <a:rPr lang="en-US" sz="2000" baseline="-25000" dirty="0"/>
              <a:t>DP</a:t>
            </a:r>
            <a:r>
              <a:rPr lang="en-US" sz="2000" dirty="0"/>
              <a:t> separation vector.</a:t>
            </a:r>
          </a:p>
        </p:txBody>
      </p:sp>
    </p:spTree>
    <p:extLst>
      <p:ext uri="{BB962C8B-B14F-4D97-AF65-F5344CB8AC3E}">
        <p14:creationId xmlns:p14="http://schemas.microsoft.com/office/powerpoint/2010/main" val="43882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BF5A2-E18F-AC47-90BC-C1F08059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US" sz="5200"/>
              <a:t>A</a:t>
            </a:r>
            <a:r>
              <a:rPr lang="en-US" sz="5200" baseline="-25000"/>
              <a:t>H</a:t>
            </a:r>
            <a:r>
              <a:rPr lang="en-US" sz="5200"/>
              <a:t> and Damage Potential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E5558-3B60-3B07-EE68-4DCED7152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 lnSpcReduction="10000"/>
          </a:bodyPr>
          <a:lstStyle/>
          <a:p>
            <a:r>
              <a:rPr lang="en-US" sz="1900" dirty="0">
                <a:solidFill>
                  <a:schemeClr val="tx1">
                    <a:alpha val="80000"/>
                  </a:schemeClr>
                </a:solidFill>
              </a:rPr>
              <a:t>Both the A</a:t>
            </a:r>
            <a:r>
              <a:rPr lang="en-US" sz="1900" baseline="-25000" dirty="0">
                <a:solidFill>
                  <a:schemeClr val="tx1">
                    <a:alpha val="80000"/>
                  </a:schemeClr>
                </a:solidFill>
              </a:rPr>
              <a:t>H</a:t>
            </a:r>
            <a:r>
              <a:rPr lang="en-US" sz="1900" dirty="0">
                <a:solidFill>
                  <a:schemeClr val="tx1">
                    <a:alpha val="80000"/>
                  </a:schemeClr>
                </a:solidFill>
              </a:rPr>
              <a:t> field and the A</a:t>
            </a:r>
            <a:r>
              <a:rPr lang="en-US" sz="1900" baseline="-25000" dirty="0">
                <a:solidFill>
                  <a:schemeClr val="tx1">
                    <a:alpha val="80000"/>
                  </a:schemeClr>
                </a:solidFill>
              </a:rPr>
              <a:t>H</a:t>
            </a:r>
            <a:r>
              <a:rPr lang="en-US" sz="1900" dirty="0">
                <a:solidFill>
                  <a:schemeClr val="tx1">
                    <a:alpha val="80000"/>
                  </a:schemeClr>
                </a:solidFill>
              </a:rPr>
              <a:t>-Z</a:t>
            </a:r>
            <a:r>
              <a:rPr lang="en-US" sz="1900" baseline="-25000" dirty="0">
                <a:solidFill>
                  <a:schemeClr val="tx1">
                    <a:alpha val="80000"/>
                  </a:schemeClr>
                </a:solidFill>
              </a:rPr>
              <a:t>DR</a:t>
            </a:r>
            <a:r>
              <a:rPr lang="en-US" sz="1900" dirty="0">
                <a:solidFill>
                  <a:schemeClr val="tx1">
                    <a:alpha val="80000"/>
                  </a:schemeClr>
                </a:solidFill>
              </a:rPr>
              <a:t> enhancement region separation vector are related to sources of horizontal vorticity:</a:t>
            </a:r>
          </a:p>
          <a:p>
            <a:pPr marL="742950" lvl="1" indent="-285750"/>
            <a:r>
              <a:rPr lang="en-US" sz="1900" dirty="0">
                <a:solidFill>
                  <a:schemeClr val="tx1">
                    <a:alpha val="80000"/>
                  </a:schemeClr>
                </a:solidFill>
              </a:rPr>
              <a:t> environmental horizontal vorticity associated with vertical wind shear</a:t>
            </a:r>
          </a:p>
          <a:p>
            <a:pPr marL="742950" lvl="1" indent="-285750"/>
            <a:r>
              <a:rPr lang="en-US" sz="1900" dirty="0">
                <a:solidFill>
                  <a:schemeClr val="tx1">
                    <a:alpha val="80000"/>
                  </a:schemeClr>
                </a:solidFill>
              </a:rPr>
              <a:t>baroclinic vorticity generation along the gust front</a:t>
            </a:r>
          </a:p>
          <a:p>
            <a:r>
              <a:rPr lang="en-US" sz="1900" dirty="0">
                <a:solidFill>
                  <a:schemeClr val="tx1">
                    <a:alpha val="80000"/>
                  </a:schemeClr>
                </a:solidFill>
              </a:rPr>
              <a:t>These radar-based metrics could indicate favorable conditions for tornado development, providing advance notice.</a:t>
            </a:r>
          </a:p>
          <a:p>
            <a:r>
              <a:rPr lang="en-US" sz="1900" dirty="0">
                <a:solidFill>
                  <a:schemeClr val="tx1">
                    <a:alpha val="80000"/>
                  </a:schemeClr>
                </a:solidFill>
              </a:rPr>
              <a:t>Future work to include a</a:t>
            </a:r>
            <a:r>
              <a:rPr lang="en-US" sz="1800" dirty="0"/>
              <a:t>nalysis of variations in time and space of separation vectors for all IOPs.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BE71D96-8B99-F9ED-64DF-A024BAFC6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3" r="4213"/>
          <a:stretch/>
        </p:blipFill>
        <p:spPr>
          <a:xfrm>
            <a:off x="151134" y="1185862"/>
            <a:ext cx="5477641" cy="4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54598"/>
      </p:ext>
    </p:extLst>
  </p:cSld>
  <p:clrMapOvr>
    <a:masterClrMapping/>
  </p:clrMapOvr>
</p:sld>
</file>

<file path=ppt/theme/theme1.xml><?xml version="1.0" encoding="utf-8"?>
<a:theme xmlns:a="http://schemas.openxmlformats.org/drawingml/2006/main" name="PSU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b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SU_Theme" id="{F39571B2-A6A3-D04E-80D4-848172BE39DA}" vid="{EEE0086F-B08F-8E45-89BA-51045ED055CD}"/>
    </a:ext>
  </a:extLst>
</a:theme>
</file>

<file path=ppt/theme/theme2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PSU_Theme</Template>
  <TotalTime>1116</TotalTime>
  <Words>345</Words>
  <Application>Microsoft Macintosh PowerPoint</Application>
  <PresentationFormat>Widescreen</PresentationFormat>
  <Paragraphs>33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Andale Mono</vt:lpstr>
      <vt:lpstr>Arial</vt:lpstr>
      <vt:lpstr>Calibri</vt:lpstr>
      <vt:lpstr>Calibri Light</vt:lpstr>
      <vt:lpstr>Cambria Math</vt:lpstr>
      <vt:lpstr>Franklin Gothic Book</vt:lpstr>
      <vt:lpstr>Rockwell</vt:lpstr>
      <vt:lpstr>PSU_Theme</vt:lpstr>
      <vt:lpstr>Office Theme</vt:lpstr>
      <vt:lpstr>Relating Polarimetric Radar Measurements to QLCS Cold Pool Properties &amp; Damage Potential</vt:lpstr>
      <vt:lpstr>Specific Attenuation As Proxy For Cold Pool Strength</vt:lpstr>
      <vt:lpstr>Radar-estimated AH field is negatively correlated with θ_v^′  in storm cold pools</vt:lpstr>
      <vt:lpstr>AH – ZDR Separation Vector</vt:lpstr>
      <vt:lpstr>AH and Damage Potential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Specific Attenuation As Proxy For Cold-pool Strength</dc:title>
  <dc:creator>VanAlstine, Anna E</dc:creator>
  <cp:lastModifiedBy>VanAlstine, Anna E</cp:lastModifiedBy>
  <cp:revision>16</cp:revision>
  <dcterms:created xsi:type="dcterms:W3CDTF">2023-11-12T21:26:18Z</dcterms:created>
  <dcterms:modified xsi:type="dcterms:W3CDTF">2023-11-14T20:52:58Z</dcterms:modified>
</cp:coreProperties>
</file>