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7" r:id="rId10"/>
    <p:sldId id="268" r:id="rId11"/>
    <p:sldId id="273" r:id="rId12"/>
    <p:sldId id="274" r:id="rId13"/>
    <p:sldId id="275" r:id="rId14"/>
  </p:sldIdLst>
  <p:sldSz cx="9144000" cy="5143500" type="screen16x9"/>
  <p:notesSz cx="6858000" cy="9144000"/>
  <p:embeddedFontLs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Montserrat" panose="000005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365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9bb27a5b6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9bb27a5b6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983ad44c1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983ad44c15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98b3a199b2_1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98b3a199b2_1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983ad44c1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983ad44c15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983ad44c1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983ad44c15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983ad44c15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983ad44c15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9bb27a5b6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9bb27a5b6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9bb27a5b6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9bb27a5b6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9bb27a5b6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9bb27a5b6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9bcba5ffc8_2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9bcba5ffc8_2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9b33f38db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9b33f38db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rain-induced boundary layer transition in QLCSs</a:t>
            </a:r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Matthew Starke and Kevin Knupp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 Nov 16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 Feb 05-06</a:t>
            </a:r>
            <a:endParaRPr/>
          </a:p>
        </p:txBody>
      </p:sp>
      <p:pic>
        <p:nvPicPr>
          <p:cNvPr id="273" name="Google Shape;2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22675"/>
            <a:ext cx="7211273" cy="35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1" y="-2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</a:t>
            </a:r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846500" cy="3575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plan is to perform more detailed analyses of each of these cases and several </a:t>
            </a:r>
            <a:r>
              <a:rPr lang="en-US" dirty="0" err="1"/>
              <a:t>PERiLS</a:t>
            </a:r>
            <a:r>
              <a:rPr lang="en-US" dirty="0"/>
              <a:t> cases:</a:t>
            </a:r>
          </a:p>
          <a:p>
            <a:pPr marL="285750" indent="-285750"/>
            <a:r>
              <a:rPr lang="en-US" dirty="0"/>
              <a:t>2018 Nov 6 (NW AL – mild stratiform)</a:t>
            </a:r>
          </a:p>
          <a:p>
            <a:pPr marL="285750" indent="-285750"/>
            <a:r>
              <a:rPr lang="en-US" dirty="0"/>
              <a:t>2019 Mar 3 (Lee County – extensive stratiform, many embedded TOR SCs)</a:t>
            </a:r>
          </a:p>
          <a:p>
            <a:pPr marL="285750" indent="-285750"/>
            <a:r>
              <a:rPr lang="en-US" dirty="0"/>
              <a:t>2020 Feb 5 (decent stratiform)</a:t>
            </a:r>
          </a:p>
          <a:p>
            <a:pPr marL="285750" indent="-285750"/>
            <a:r>
              <a:rPr lang="en-US" dirty="0"/>
              <a:t>2022 IOP 1 (Brooksville, MS – mild stratiform)</a:t>
            </a:r>
          </a:p>
          <a:p>
            <a:pPr marL="285750" indent="-285750"/>
            <a:r>
              <a:rPr lang="en-US" dirty="0"/>
              <a:t>2022 IOP 2 (Amory, MS – decent stratiform, some embedded cells)</a:t>
            </a:r>
          </a:p>
          <a:p>
            <a:pPr marL="285750" indent="-285750"/>
            <a:r>
              <a:rPr lang="en-US" dirty="0"/>
              <a:t>2022 IOP 3 (Selma, AL – extensive stratiform, heavy, many embedded SVR SCs)</a:t>
            </a:r>
          </a:p>
          <a:p>
            <a:pPr marL="285750" indent="-285750"/>
            <a:r>
              <a:rPr lang="en-US" dirty="0"/>
              <a:t>2023 IOP 1 (Brooksville, MS – extensive coastal convection)</a:t>
            </a:r>
          </a:p>
          <a:p>
            <a:pPr marL="285750" indent="-285750"/>
            <a:r>
              <a:rPr lang="en-US" dirty="0"/>
              <a:t>2023 IOP 4 (TN Valley – mild stratiform)</a:t>
            </a:r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0" indent="0">
              <a:buNone/>
            </a:pPr>
            <a:r>
              <a:rPr lang="en-US" dirty="0"/>
              <a:t>The analysis will use primarily RWP and DWL data, since the focus is on changes in the wind profile.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A0752-3CB5-4D2C-3D98-F167DD672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0FF31A-B83B-DF6B-E760-1AC9A1F22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018" y="314325"/>
            <a:ext cx="1555117" cy="1370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9C2EF7-DFF2-46F9-6685-9125B478F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49" y="420634"/>
            <a:ext cx="1699407" cy="1158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9A5D9F-837C-CCD9-D9CF-2B11E1126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509" y="264410"/>
            <a:ext cx="2476715" cy="1470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0A847-06A2-9846-1FE1-8CD7105FE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06" y="2234858"/>
            <a:ext cx="2504725" cy="1329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2116C-70FE-9865-3093-2B072549C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0748" y="1998557"/>
            <a:ext cx="1994964" cy="12706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5FE3EA-C0A5-4CA7-E68C-7ACA6D169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0194" y="2526834"/>
            <a:ext cx="2121478" cy="12706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4BF43E-4025-4B66-C904-3DDE5A96FB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0745" y="1943565"/>
            <a:ext cx="2348866" cy="12563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63C595-1249-391F-992E-351831CCE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0735" y="2398229"/>
            <a:ext cx="1891253" cy="13801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614103-D065-64FB-2DC0-EABA664E8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45951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AET, a phenomenon related to the RIT, can cause rapid increase in SRH ahead of a QLCS (Brown et al, 2021).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Tornadogenesis is statistically more likely around sunset due to the AET.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AET is gradual </a:t>
            </a:r>
            <a:r>
              <a:rPr lang="en" i="1"/>
              <a:t>in comparison to</a:t>
            </a:r>
            <a:r>
              <a:rPr lang="en"/>
              <a:t> the RIT - it is likely that the RIT can have a similar but more rapid effect.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2" name="Google Shape;14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2575" y="2968893"/>
            <a:ext cx="2980499" cy="21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1400" y="285350"/>
            <a:ext cx="2582844" cy="2202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4"/>
          <p:cNvCxnSpPr>
            <a:endCxn id="143" idx="1"/>
          </p:cNvCxnSpPr>
          <p:nvPr/>
        </p:nvCxnSpPr>
        <p:spPr>
          <a:xfrm rot="10800000" flipH="1">
            <a:off x="5150300" y="1386563"/>
            <a:ext cx="941100" cy="590700"/>
          </a:xfrm>
          <a:prstGeom prst="bentConnector3">
            <a:avLst>
              <a:gd name="adj1" fmla="val 6931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5" name="Google Shape;145;p14"/>
          <p:cNvCxnSpPr/>
          <p:nvPr/>
        </p:nvCxnSpPr>
        <p:spPr>
          <a:xfrm rot="-5400000" flipH="1">
            <a:off x="5123050" y="2018075"/>
            <a:ext cx="971700" cy="903600"/>
          </a:xfrm>
          <a:prstGeom prst="bentConnector3">
            <a:avLst>
              <a:gd name="adj1" fmla="val -7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Processes</a:t>
            </a:r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2880900" cy="3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research questions:</a:t>
            </a:r>
            <a:endParaRPr/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Under what conditions does pre-QLCS rain result in convective stabilization great enough to preclude tornadogenesis?</a:t>
            </a:r>
            <a:br>
              <a:rPr lang="en"/>
            </a:b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Under what conditions does pre-QLCS rain result in an increase in PBL shear great enough to be the cause of tornadogenesis?</a:t>
            </a:r>
            <a:endParaRPr/>
          </a:p>
        </p:txBody>
      </p:sp>
      <p:sp>
        <p:nvSpPr>
          <p:cNvPr id="152" name="Google Shape;152;p15"/>
          <p:cNvSpPr/>
          <p:nvPr/>
        </p:nvSpPr>
        <p:spPr>
          <a:xfrm>
            <a:off x="4178400" y="2325226"/>
            <a:ext cx="775500" cy="520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Weak CIN in storm inflow</a:t>
            </a:r>
            <a:endParaRPr sz="900"/>
          </a:p>
        </p:txBody>
      </p:sp>
      <p:sp>
        <p:nvSpPr>
          <p:cNvPr id="153" name="Google Shape;153;p15"/>
          <p:cNvSpPr/>
          <p:nvPr/>
        </p:nvSpPr>
        <p:spPr>
          <a:xfrm>
            <a:off x="5055666" y="2325226"/>
            <a:ext cx="775500" cy="520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Low LCL in storm inflow</a:t>
            </a:r>
            <a:endParaRPr sz="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/>
              <a:t>(Grams et al. 2012)</a:t>
            </a:r>
            <a:endParaRPr sz="300"/>
          </a:p>
        </p:txBody>
      </p:sp>
      <p:sp>
        <p:nvSpPr>
          <p:cNvPr id="154" name="Google Shape;154;p15"/>
          <p:cNvSpPr/>
          <p:nvPr/>
        </p:nvSpPr>
        <p:spPr>
          <a:xfrm>
            <a:off x="4587915" y="2995085"/>
            <a:ext cx="775500" cy="520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Stratiform precipitation in inflow</a:t>
            </a:r>
            <a:endParaRPr sz="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/>
              <a:t>(Pangle et al. 2019)</a:t>
            </a:r>
            <a:endParaRPr sz="300"/>
          </a:p>
        </p:txBody>
      </p:sp>
      <p:sp>
        <p:nvSpPr>
          <p:cNvPr id="155" name="Google Shape;155;p15"/>
          <p:cNvSpPr/>
          <p:nvPr/>
        </p:nvSpPr>
        <p:spPr>
          <a:xfrm>
            <a:off x="4587915" y="4334802"/>
            <a:ext cx="775500" cy="520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Differential evaporational cooling</a:t>
            </a:r>
            <a:endParaRPr sz="900"/>
          </a:p>
        </p:txBody>
      </p:sp>
      <p:sp>
        <p:nvSpPr>
          <p:cNvPr id="156" name="Google Shape;156;p15"/>
          <p:cNvSpPr/>
          <p:nvPr/>
        </p:nvSpPr>
        <p:spPr>
          <a:xfrm>
            <a:off x="5544418" y="4334802"/>
            <a:ext cx="775500" cy="520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Static stabilization</a:t>
            </a:r>
            <a:endParaRPr sz="900"/>
          </a:p>
        </p:txBody>
      </p:sp>
      <p:sp>
        <p:nvSpPr>
          <p:cNvPr id="157" name="Google Shape;157;p15"/>
          <p:cNvSpPr/>
          <p:nvPr/>
        </p:nvSpPr>
        <p:spPr>
          <a:xfrm>
            <a:off x="6500921" y="4334802"/>
            <a:ext cx="775500" cy="520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</a:rPr>
              <a:t>Cessation of turbulent mixing</a:t>
            </a:r>
            <a:endParaRPr sz="900"/>
          </a:p>
        </p:txBody>
      </p:sp>
      <p:sp>
        <p:nvSpPr>
          <p:cNvPr id="158" name="Google Shape;158;p15"/>
          <p:cNvSpPr/>
          <p:nvPr/>
        </p:nvSpPr>
        <p:spPr>
          <a:xfrm>
            <a:off x="7457423" y="4334802"/>
            <a:ext cx="775500" cy="520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Stratification of momentum</a:t>
            </a:r>
            <a:endParaRPr sz="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/>
              <a:t>(Mahrt 1981)</a:t>
            </a:r>
            <a:endParaRPr sz="300"/>
          </a:p>
        </p:txBody>
      </p:sp>
      <p:sp>
        <p:nvSpPr>
          <p:cNvPr id="159" name="Google Shape;159;p15"/>
          <p:cNvSpPr/>
          <p:nvPr/>
        </p:nvSpPr>
        <p:spPr>
          <a:xfrm>
            <a:off x="7457423" y="3664943"/>
            <a:ext cx="775500" cy="520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Increase in vertical shear</a:t>
            </a:r>
            <a:endParaRPr sz="900"/>
          </a:p>
        </p:txBody>
      </p:sp>
      <p:sp>
        <p:nvSpPr>
          <p:cNvPr id="160" name="Google Shape;160;p15"/>
          <p:cNvSpPr/>
          <p:nvPr/>
        </p:nvSpPr>
        <p:spPr>
          <a:xfrm>
            <a:off x="7949835" y="2995085"/>
            <a:ext cx="775500" cy="520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Increase in SL SRH</a:t>
            </a:r>
            <a:endParaRPr sz="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/>
              <a:t>(Coffer et al. 2019)</a:t>
            </a:r>
            <a:endParaRPr sz="300"/>
          </a:p>
        </p:txBody>
      </p:sp>
      <p:sp>
        <p:nvSpPr>
          <p:cNvPr id="161" name="Google Shape;161;p15"/>
          <p:cNvSpPr/>
          <p:nvPr/>
        </p:nvSpPr>
        <p:spPr>
          <a:xfrm>
            <a:off x="7070101" y="2995085"/>
            <a:ext cx="775500" cy="520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Lowering of cloud base</a:t>
            </a:r>
            <a:endParaRPr sz="900"/>
          </a:p>
        </p:txBody>
      </p:sp>
      <p:sp>
        <p:nvSpPr>
          <p:cNvPr id="162" name="Google Shape;162;p15"/>
          <p:cNvSpPr/>
          <p:nvPr/>
        </p:nvSpPr>
        <p:spPr>
          <a:xfrm>
            <a:off x="7127691" y="2325226"/>
            <a:ext cx="1434900" cy="5208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Increase in potential for tornadogenesis</a:t>
            </a:r>
            <a:endParaRPr sz="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"/>
              <a:t>(Markowski et al. 2003)</a:t>
            </a:r>
            <a:endParaRPr sz="300"/>
          </a:p>
        </p:txBody>
      </p:sp>
      <p:cxnSp>
        <p:nvCxnSpPr>
          <p:cNvPr id="163" name="Google Shape;163;p15"/>
          <p:cNvCxnSpPr>
            <a:stCxn id="152" idx="2"/>
            <a:endCxn id="154" idx="0"/>
          </p:cNvCxnSpPr>
          <p:nvPr/>
        </p:nvCxnSpPr>
        <p:spPr>
          <a:xfrm rot="-5400000" flipH="1">
            <a:off x="4696350" y="2715826"/>
            <a:ext cx="149100" cy="4095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" name="Google Shape;164;p15"/>
          <p:cNvCxnSpPr>
            <a:stCxn id="153" idx="2"/>
            <a:endCxn id="154" idx="0"/>
          </p:cNvCxnSpPr>
          <p:nvPr/>
        </p:nvCxnSpPr>
        <p:spPr>
          <a:xfrm rot="5400000">
            <a:off x="5135016" y="2686726"/>
            <a:ext cx="149100" cy="4677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5" name="Google Shape;165;p15"/>
          <p:cNvCxnSpPr>
            <a:stCxn id="154" idx="2"/>
            <a:endCxn id="166" idx="0"/>
          </p:cNvCxnSpPr>
          <p:nvPr/>
        </p:nvCxnSpPr>
        <p:spPr>
          <a:xfrm rot="-5400000" flipH="1">
            <a:off x="4901415" y="3590135"/>
            <a:ext cx="149100" cy="6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7" name="Google Shape;167;p15"/>
          <p:cNvCxnSpPr>
            <a:stCxn id="166" idx="2"/>
            <a:endCxn id="155" idx="0"/>
          </p:cNvCxnSpPr>
          <p:nvPr/>
        </p:nvCxnSpPr>
        <p:spPr>
          <a:xfrm rot="-5400000" flipH="1">
            <a:off x="4901415" y="4259993"/>
            <a:ext cx="149100" cy="6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8" name="Google Shape;168;p15"/>
          <p:cNvCxnSpPr>
            <a:stCxn id="166" idx="3"/>
            <a:endCxn id="161" idx="1"/>
          </p:cNvCxnSpPr>
          <p:nvPr/>
        </p:nvCxnSpPr>
        <p:spPr>
          <a:xfrm rot="10800000" flipH="1">
            <a:off x="5363415" y="3255443"/>
            <a:ext cx="1706700" cy="669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9" name="Google Shape;169;p15"/>
          <p:cNvCxnSpPr>
            <a:stCxn id="155" idx="3"/>
            <a:endCxn id="156" idx="1"/>
          </p:cNvCxnSpPr>
          <p:nvPr/>
        </p:nvCxnSpPr>
        <p:spPr>
          <a:xfrm>
            <a:off x="5363415" y="4595202"/>
            <a:ext cx="180900" cy="600"/>
          </a:xfrm>
          <a:prstGeom prst="bentConnector3">
            <a:avLst>
              <a:gd name="adj1" fmla="val 50028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Google Shape;170;p15"/>
          <p:cNvCxnSpPr>
            <a:stCxn id="156" idx="3"/>
            <a:endCxn id="157" idx="1"/>
          </p:cNvCxnSpPr>
          <p:nvPr/>
        </p:nvCxnSpPr>
        <p:spPr>
          <a:xfrm>
            <a:off x="6319918" y="4595202"/>
            <a:ext cx="180900" cy="600"/>
          </a:xfrm>
          <a:prstGeom prst="bentConnector3">
            <a:avLst>
              <a:gd name="adj1" fmla="val 50028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1" name="Google Shape;171;p15"/>
          <p:cNvCxnSpPr>
            <a:stCxn id="157" idx="3"/>
            <a:endCxn id="158" idx="1"/>
          </p:cNvCxnSpPr>
          <p:nvPr/>
        </p:nvCxnSpPr>
        <p:spPr>
          <a:xfrm>
            <a:off x="7276421" y="4595202"/>
            <a:ext cx="180900" cy="600"/>
          </a:xfrm>
          <a:prstGeom prst="bentConnector3">
            <a:avLst>
              <a:gd name="adj1" fmla="val 50028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2" name="Google Shape;172;p15"/>
          <p:cNvCxnSpPr>
            <a:stCxn id="158" idx="0"/>
            <a:endCxn id="159" idx="2"/>
          </p:cNvCxnSpPr>
          <p:nvPr/>
        </p:nvCxnSpPr>
        <p:spPr>
          <a:xfrm rot="-5400000">
            <a:off x="7770923" y="4259952"/>
            <a:ext cx="149100" cy="6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3" name="Google Shape;173;p15"/>
          <p:cNvCxnSpPr>
            <a:stCxn id="159" idx="0"/>
            <a:endCxn id="160" idx="2"/>
          </p:cNvCxnSpPr>
          <p:nvPr/>
        </p:nvCxnSpPr>
        <p:spPr>
          <a:xfrm rot="-5400000">
            <a:off x="8016773" y="3344243"/>
            <a:ext cx="149100" cy="4923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4" name="Google Shape;174;p15"/>
          <p:cNvCxnSpPr>
            <a:stCxn id="160" idx="0"/>
            <a:endCxn id="162" idx="2"/>
          </p:cNvCxnSpPr>
          <p:nvPr/>
        </p:nvCxnSpPr>
        <p:spPr>
          <a:xfrm rot="5400000" flipH="1">
            <a:off x="8016885" y="2674385"/>
            <a:ext cx="149100" cy="4923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5" name="Google Shape;175;p15"/>
          <p:cNvCxnSpPr>
            <a:stCxn id="161" idx="0"/>
            <a:endCxn id="162" idx="2"/>
          </p:cNvCxnSpPr>
          <p:nvPr/>
        </p:nvCxnSpPr>
        <p:spPr>
          <a:xfrm rot="-5400000">
            <a:off x="7576951" y="2726885"/>
            <a:ext cx="149100" cy="387300"/>
          </a:xfrm>
          <a:prstGeom prst="bentConnector3">
            <a:avLst>
              <a:gd name="adj1" fmla="val 49986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6" name="Google Shape;1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438" y="237826"/>
            <a:ext cx="3873876" cy="148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5"/>
          <p:cNvSpPr/>
          <p:nvPr/>
        </p:nvSpPr>
        <p:spPr>
          <a:xfrm>
            <a:off x="4587915" y="3664943"/>
            <a:ext cx="775500" cy="520800"/>
          </a:xfrm>
          <a:prstGeom prst="rect">
            <a:avLst/>
          </a:prstGeom>
          <a:solidFill>
            <a:srgbClr val="EEEEEE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Wet-bulbing</a:t>
            </a:r>
            <a:endParaRPr sz="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(θ</a:t>
            </a:r>
            <a:r>
              <a:rPr lang="en" sz="900" baseline="-25000"/>
              <a:t>e</a:t>
            </a:r>
            <a:r>
              <a:rPr lang="en" sz="900"/>
              <a:t> constant)</a:t>
            </a:r>
            <a:endParaRPr sz="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- 2019 Mar 03</a:t>
            </a:r>
            <a:endParaRPr/>
          </a:p>
        </p:txBody>
      </p:sp>
      <p:sp>
        <p:nvSpPr>
          <p:cNvPr id="182" name="Google Shape;182;p1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3, 2019 - Smiths Station/Beauregard, AL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(image showing tor path)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(surface plots showing rain prior to torgen)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(loop showing extent of stratiform)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(loop showing echo tops)</a:t>
            </a:r>
            <a:endParaRPr/>
          </a:p>
        </p:txBody>
      </p:sp>
      <p:pic>
        <p:nvPicPr>
          <p:cNvPr id="183" name="Google Shape;1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3975" y="115150"/>
            <a:ext cx="2754413" cy="14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6"/>
          <p:cNvSpPr txBox="1"/>
          <p:nvPr/>
        </p:nvSpPr>
        <p:spPr>
          <a:xfrm>
            <a:off x="5843425" y="1541400"/>
            <a:ext cx="16047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From NWS BMX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5" name="Google Shape;1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36625"/>
            <a:ext cx="5470675" cy="390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16"/>
          <p:cNvCxnSpPr/>
          <p:nvPr/>
        </p:nvCxnSpPr>
        <p:spPr>
          <a:xfrm>
            <a:off x="3323374" y="1432595"/>
            <a:ext cx="0" cy="33378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7" name="Google Shape;187;p16"/>
          <p:cNvSpPr txBox="1"/>
          <p:nvPr/>
        </p:nvSpPr>
        <p:spPr>
          <a:xfrm>
            <a:off x="3715950" y="2571750"/>
            <a:ext cx="8646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Dissipation</a:t>
            </a:r>
            <a:endParaRPr sz="10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8" name="Google Shape;1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5150" y="2100725"/>
            <a:ext cx="3558850" cy="2847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6"/>
          <p:cNvSpPr/>
          <p:nvPr/>
        </p:nvSpPr>
        <p:spPr>
          <a:xfrm>
            <a:off x="7542085" y="3680025"/>
            <a:ext cx="402960" cy="117353"/>
          </a:xfrm>
          <a:custGeom>
            <a:avLst/>
            <a:gdLst/>
            <a:ahLst/>
            <a:cxnLst/>
            <a:rect l="l" t="t" r="r" b="b"/>
            <a:pathLst>
              <a:path w="28886" h="7501" extrusionOk="0">
                <a:moveTo>
                  <a:pt x="0" y="7501"/>
                </a:moveTo>
                <a:cubicBezTo>
                  <a:pt x="9335" y="4062"/>
                  <a:pt x="19342" y="2808"/>
                  <a:pt x="28886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Google Shape;190;p16"/>
          <p:cNvSpPr/>
          <p:nvPr/>
        </p:nvSpPr>
        <p:spPr>
          <a:xfrm>
            <a:off x="8360527" y="803753"/>
            <a:ext cx="150900" cy="1509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16"/>
          <p:cNvSpPr txBox="1"/>
          <p:nvPr/>
        </p:nvSpPr>
        <p:spPr>
          <a:xfrm>
            <a:off x="1197575" y="3841600"/>
            <a:ext cx="9573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Veering at onset of rain</a:t>
            </a:r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2" name="Google Shape;192;p16"/>
          <p:cNvCxnSpPr/>
          <p:nvPr/>
        </p:nvCxnSpPr>
        <p:spPr>
          <a:xfrm>
            <a:off x="2290787" y="1432595"/>
            <a:ext cx="0" cy="3337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93" name="Google Shape;193;p16"/>
          <p:cNvSpPr txBox="1"/>
          <p:nvPr/>
        </p:nvSpPr>
        <p:spPr>
          <a:xfrm>
            <a:off x="2200150" y="3918550"/>
            <a:ext cx="9573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Subsequent backing</a:t>
            </a:r>
            <a:endParaRPr sz="10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4" name="Google Shape;194;p16"/>
          <p:cNvCxnSpPr/>
          <p:nvPr/>
        </p:nvCxnSpPr>
        <p:spPr>
          <a:xfrm>
            <a:off x="3053999" y="1432595"/>
            <a:ext cx="0" cy="3337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95" name="Google Shape;195;p16"/>
          <p:cNvSpPr txBox="1"/>
          <p:nvPr/>
        </p:nvSpPr>
        <p:spPr>
          <a:xfrm>
            <a:off x="2351188" y="2571750"/>
            <a:ext cx="7683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Genesis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6" name="Google Shape;19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6950" y="1032200"/>
            <a:ext cx="1478677" cy="9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6"/>
          <p:cNvSpPr txBox="1"/>
          <p:nvPr/>
        </p:nvSpPr>
        <p:spPr>
          <a:xfrm>
            <a:off x="8535550" y="651800"/>
            <a:ext cx="914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KCSG</a:t>
            </a:r>
            <a:endParaRPr sz="13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8" name="Google Shape;198;p16"/>
          <p:cNvCxnSpPr/>
          <p:nvPr/>
        </p:nvCxnSpPr>
        <p:spPr>
          <a:xfrm>
            <a:off x="3715949" y="1432595"/>
            <a:ext cx="0" cy="33378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99" name="Google Shape;199;p16"/>
          <p:cNvSpPr txBox="1"/>
          <p:nvPr/>
        </p:nvSpPr>
        <p:spPr>
          <a:xfrm rot="-5400000">
            <a:off x="2985425" y="2749025"/>
            <a:ext cx="8646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State line</a:t>
            </a:r>
            <a:endParaRPr sz="10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5150" y="0"/>
            <a:ext cx="3558850" cy="284707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-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Mar 03</a:t>
            </a:r>
            <a:endParaRPr/>
          </a:p>
        </p:txBody>
      </p:sp>
      <p:pic>
        <p:nvPicPr>
          <p:cNvPr id="211" name="Google Shape;2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4397" y="2786350"/>
            <a:ext cx="2139600" cy="109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8"/>
          <p:cNvSpPr/>
          <p:nvPr/>
        </p:nvSpPr>
        <p:spPr>
          <a:xfrm>
            <a:off x="7542085" y="1579300"/>
            <a:ext cx="402960" cy="117353"/>
          </a:xfrm>
          <a:custGeom>
            <a:avLst/>
            <a:gdLst/>
            <a:ahLst/>
            <a:cxnLst/>
            <a:rect l="l" t="t" r="r" b="b"/>
            <a:pathLst>
              <a:path w="28886" h="7501" extrusionOk="0">
                <a:moveTo>
                  <a:pt x="0" y="7501"/>
                </a:moveTo>
                <a:cubicBezTo>
                  <a:pt x="9335" y="4062"/>
                  <a:pt x="19342" y="2808"/>
                  <a:pt x="28886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Google Shape;213;p18"/>
          <p:cNvSpPr/>
          <p:nvPr/>
        </p:nvSpPr>
        <p:spPr>
          <a:xfrm>
            <a:off x="8928157" y="3321252"/>
            <a:ext cx="117300" cy="1173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4" name="Google Shape;21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5950" y="4229400"/>
            <a:ext cx="1478677" cy="9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8"/>
          <p:cNvSpPr txBox="1"/>
          <p:nvPr/>
        </p:nvSpPr>
        <p:spPr>
          <a:xfrm>
            <a:off x="8576875" y="2903675"/>
            <a:ext cx="9144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KCSG</a:t>
            </a:r>
            <a:endParaRPr sz="130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6" name="Google Shape;21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764122"/>
            <a:ext cx="6921550" cy="337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-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2019 Mar 03</a:t>
            </a:r>
            <a:endParaRPr/>
          </a:p>
        </p:txBody>
      </p:sp>
      <p:pic>
        <p:nvPicPr>
          <p:cNvPr id="222" name="Google Shape;2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64122"/>
            <a:ext cx="6921550" cy="33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1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186;p16">
            <a:extLst>
              <a:ext uri="{FF2B5EF4-FFF2-40B4-BE49-F238E27FC236}">
                <a16:creationId xmlns:a16="http://schemas.microsoft.com/office/drawing/2014/main" id="{80C66364-3F9D-EDE6-8E24-D3A30D89E690}"/>
              </a:ext>
            </a:extLst>
          </p:cNvPr>
          <p:cNvCxnSpPr>
            <a:cxnSpLocks/>
          </p:cNvCxnSpPr>
          <p:nvPr/>
        </p:nvCxnSpPr>
        <p:spPr>
          <a:xfrm>
            <a:off x="7048208" y="141194"/>
            <a:ext cx="0" cy="4733365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" name="Google Shape;194;p16">
            <a:extLst>
              <a:ext uri="{FF2B5EF4-FFF2-40B4-BE49-F238E27FC236}">
                <a16:creationId xmlns:a16="http://schemas.microsoft.com/office/drawing/2014/main" id="{0CE46920-DD87-142D-3FE4-0E5578D730C2}"/>
              </a:ext>
            </a:extLst>
          </p:cNvPr>
          <p:cNvCxnSpPr>
            <a:cxnSpLocks/>
          </p:cNvCxnSpPr>
          <p:nvPr/>
        </p:nvCxnSpPr>
        <p:spPr>
          <a:xfrm>
            <a:off x="6799005" y="141194"/>
            <a:ext cx="0" cy="4800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" name="Google Shape;198;p16">
            <a:extLst>
              <a:ext uri="{FF2B5EF4-FFF2-40B4-BE49-F238E27FC236}">
                <a16:creationId xmlns:a16="http://schemas.microsoft.com/office/drawing/2014/main" id="{B5B6E38F-F1D4-BE12-F52E-2DA8066A65DE}"/>
              </a:ext>
            </a:extLst>
          </p:cNvPr>
          <p:cNvCxnSpPr>
            <a:cxnSpLocks/>
          </p:cNvCxnSpPr>
          <p:nvPr/>
        </p:nvCxnSpPr>
        <p:spPr>
          <a:xfrm>
            <a:off x="7420611" y="141194"/>
            <a:ext cx="0" cy="4746812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Nov 06</a:t>
            </a:r>
            <a:endParaRPr/>
          </a:p>
        </p:txBody>
      </p:sp>
      <p:pic>
        <p:nvPicPr>
          <p:cNvPr id="229" name="Google Shape;2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0150" y="4315175"/>
            <a:ext cx="983150" cy="5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00995"/>
            <a:ext cx="7870149" cy="3842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0995"/>
            <a:ext cx="7870149" cy="384250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2018 Nov 06</a:t>
            </a:r>
            <a:endParaRPr/>
          </a:p>
        </p:txBody>
      </p:sp>
      <p:pic>
        <p:nvPicPr>
          <p:cNvPr id="237" name="Google Shape;23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0150" y="4315175"/>
            <a:ext cx="983150" cy="5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 Feb 05-06</a:t>
            </a:r>
            <a:endParaRPr/>
          </a:p>
        </p:txBody>
      </p:sp>
      <p:pic>
        <p:nvPicPr>
          <p:cNvPr id="265" name="Google Shape;2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3100" y="3543050"/>
            <a:ext cx="1458756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22675"/>
            <a:ext cx="7211273" cy="35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9625" y="0"/>
            <a:ext cx="2824376" cy="21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424</Words>
  <Application>Microsoft Office PowerPoint</Application>
  <PresentationFormat>On-screen Show (16:9)</PresentationFormat>
  <Paragraphs>64</Paragraphs>
  <Slides>13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Montserrat</vt:lpstr>
      <vt:lpstr>Lato</vt:lpstr>
      <vt:lpstr>Focus</vt:lpstr>
      <vt:lpstr>The rain-induced boundary layer transition in QLCSs</vt:lpstr>
      <vt:lpstr>Background</vt:lpstr>
      <vt:lpstr>Processes</vt:lpstr>
      <vt:lpstr>Example - 2019 Mar 03</vt:lpstr>
      <vt:lpstr>Example -  2019 Mar 03</vt:lpstr>
      <vt:lpstr>Example -  2019 Mar 03</vt:lpstr>
      <vt:lpstr>2018 Nov 06</vt:lpstr>
      <vt:lpstr>2018 Nov 06</vt:lpstr>
      <vt:lpstr>2020 Feb 05-06</vt:lpstr>
      <vt:lpstr>2020 Feb 05-06</vt:lpstr>
      <vt:lpstr>Methods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rain-induced boundary layer transition in QLCSs</dc:title>
  <cp:lastModifiedBy>Matthew Starke</cp:lastModifiedBy>
  <cp:revision>1</cp:revision>
  <dcterms:modified xsi:type="dcterms:W3CDTF">2023-11-16T14:54:17Z</dcterms:modified>
</cp:coreProperties>
</file>