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16"/>
  </p:notesMasterIdLst>
  <p:sldIdLst>
    <p:sldId id="256" r:id="rId2"/>
    <p:sldId id="292" r:id="rId3"/>
    <p:sldId id="296" r:id="rId4"/>
    <p:sldId id="291" r:id="rId5"/>
    <p:sldId id="268" r:id="rId6"/>
    <p:sldId id="298" r:id="rId7"/>
    <p:sldId id="306" r:id="rId8"/>
    <p:sldId id="300" r:id="rId9"/>
    <p:sldId id="302" r:id="rId10"/>
    <p:sldId id="304" r:id="rId11"/>
    <p:sldId id="305" r:id="rId12"/>
    <p:sldId id="301" r:id="rId13"/>
    <p:sldId id="30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DF"/>
    <a:srgbClr val="808080"/>
    <a:srgbClr val="5E5E5E"/>
    <a:srgbClr val="01F700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3"/>
    <p:restoredTop sz="96205"/>
  </p:normalViewPr>
  <p:slideViewPr>
    <p:cSldViewPr snapToGrid="0">
      <p:cViewPr varScale="1">
        <p:scale>
          <a:sx n="104" d="100"/>
          <a:sy n="104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E8D9-FF7D-3346-8423-DF870C0226ED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4B41-83D3-0449-95AE-38ED0443F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2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4B41-83D3-0449-95AE-38ED0443F4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5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614A5F9-BA7C-A734-C521-02B88F6C4E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607A314-0C76-6381-83A4-2ED9F00DC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74112"/>
            <a:ext cx="12192000" cy="6324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Tyler Pardun</a:t>
            </a:r>
            <a:r>
              <a:rPr lang="en-US" sz="2400" baseline="30000" dirty="0">
                <a:solidFill>
                  <a:schemeClr val="tx1"/>
                </a:solidFill>
              </a:rPr>
              <a:t>1,2,3</a:t>
            </a:r>
            <a:r>
              <a:rPr lang="en-US" sz="2400" dirty="0">
                <a:solidFill>
                  <a:schemeClr val="tx1"/>
                </a:solidFill>
              </a:rPr>
              <a:t>,  Anthony Reinhart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,  Michael Coniglio</a:t>
            </a:r>
            <a:r>
              <a:rPr lang="en-US" sz="2400" baseline="30000" dirty="0">
                <a:solidFill>
                  <a:schemeClr val="tx1"/>
                </a:solidFill>
              </a:rPr>
              <a:t>1,3</a:t>
            </a:r>
            <a:r>
              <a:rPr lang="en-US" sz="2400" dirty="0">
                <a:solidFill>
                  <a:schemeClr val="tx1"/>
                </a:solidFill>
              </a:rPr>
              <a:t>,  David Bodine</a:t>
            </a:r>
            <a:r>
              <a:rPr lang="en-US" sz="2400" baseline="30000" dirty="0">
                <a:solidFill>
                  <a:schemeClr val="tx1"/>
                </a:solidFill>
              </a:rPr>
              <a:t>1,4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A059D-BE06-BD6B-9ACB-6FAD3F284892}"/>
              </a:ext>
            </a:extLst>
          </p:cNvPr>
          <p:cNvSpPr txBox="1"/>
          <p:nvPr/>
        </p:nvSpPr>
        <p:spPr>
          <a:xfrm>
            <a:off x="0" y="487444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/>
              <a:t>1</a:t>
            </a:r>
            <a:r>
              <a:rPr lang="en-US" sz="1800" dirty="0"/>
              <a:t>School of Meteorology, University of Oklahoma, Norman, Oklahoma;</a:t>
            </a:r>
            <a:endParaRPr lang="en-US" sz="1800" baseline="30000" dirty="0"/>
          </a:p>
          <a:p>
            <a:pPr algn="ctr"/>
            <a:r>
              <a:rPr lang="en-US" sz="1800" baseline="30000" dirty="0"/>
              <a:t>2</a:t>
            </a:r>
            <a:r>
              <a:rPr lang="en-US" sz="1800" dirty="0"/>
              <a:t>CIWRO, Norman, Oklahoma;</a:t>
            </a:r>
          </a:p>
          <a:p>
            <a:pPr algn="ctr"/>
            <a:r>
              <a:rPr lang="en-US" sz="1800" baseline="30000" dirty="0"/>
              <a:t>3</a:t>
            </a:r>
            <a:r>
              <a:rPr lang="en-US" sz="1800" dirty="0"/>
              <a:t>NOAA/OAR/National Severe Storms Laboratory, Norman, Oklahoma;</a:t>
            </a:r>
            <a:endParaRPr lang="en-US" sz="1800" baseline="30000" dirty="0"/>
          </a:p>
          <a:p>
            <a:pPr algn="ctr"/>
            <a:r>
              <a:rPr lang="en-US" sz="1800" b="0" i="0" baseline="30000" dirty="0">
                <a:effectLst/>
              </a:rPr>
              <a:t>4</a:t>
            </a:r>
            <a:r>
              <a:rPr lang="en-US" sz="1800" b="0" i="0" dirty="0">
                <a:effectLst/>
              </a:rPr>
              <a:t>Advanced Radar Research Center, University of Oklahoma, Norman, Oklahoma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0FD5C-AE1B-1C05-7C44-7B66A6B2E37B}"/>
              </a:ext>
            </a:extLst>
          </p:cNvPr>
          <p:cNvSpPr txBox="1"/>
          <p:nvPr/>
        </p:nvSpPr>
        <p:spPr>
          <a:xfrm>
            <a:off x="0" y="2051383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An Investigation Between Tornadic and Non-Tornadic QLCS Mesovortices using Operational and Experimental MRMS Products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6542D-9707-912C-4E42-A7911A79E1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731" y="207689"/>
            <a:ext cx="1418276" cy="1418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AD2B0-1047-A8EC-D5B2-FAB7A7E531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978" y="207689"/>
            <a:ext cx="1418276" cy="1418276"/>
          </a:xfrm>
          <a:prstGeom prst="rect">
            <a:avLst/>
          </a:prstGeom>
        </p:spPr>
      </p:pic>
      <p:pic>
        <p:nvPicPr>
          <p:cNvPr id="1026" name="Picture 2" descr="Advanced Radar Research Center">
            <a:extLst>
              <a:ext uri="{FF2B5EF4-FFF2-40B4-BE49-F238E27FC236}">
                <a16:creationId xmlns:a16="http://schemas.microsoft.com/office/drawing/2014/main" id="{4C166568-D96B-8149-8F78-5BC79AAF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24" y="207688"/>
            <a:ext cx="1418277" cy="14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0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K</a:t>
            </a:r>
            <a:r>
              <a:rPr lang="en-US" i="1" baseline="-25000" dirty="0" err="1"/>
              <a:t>dP</a:t>
            </a:r>
            <a:r>
              <a:rPr lang="en-US" dirty="0"/>
              <a:t> Time-Height 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4F37-B126-BB3B-50A1-32DCDFB44FD6}"/>
              </a:ext>
            </a:extLst>
          </p:cNvPr>
          <p:cNvSpPr txBox="1"/>
          <p:nvPr/>
        </p:nvSpPr>
        <p:spPr>
          <a:xfrm>
            <a:off x="2489782" y="3683164"/>
            <a:ext cx="69264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Overall, tornadic vortices obtain significantly higher </a:t>
            </a:r>
            <a:r>
              <a:rPr lang="en-US" i="1" dirty="0"/>
              <a:t>K</a:t>
            </a:r>
            <a:r>
              <a:rPr lang="en-US" i="1" baseline="-25000" dirty="0"/>
              <a:t>DP</a:t>
            </a:r>
            <a:r>
              <a:rPr lang="en-US" dirty="0"/>
              <a:t> at all levels below 10 km AGL during the pre-tornadic / pre-maturity phase (Loeffler 2017, </a:t>
            </a:r>
            <a:r>
              <a:rPr lang="en-US" dirty="0" err="1"/>
              <a:t>Kuster</a:t>
            </a:r>
            <a:r>
              <a:rPr lang="en-US" dirty="0"/>
              <a:t> et al 2023)</a:t>
            </a:r>
          </a:p>
          <a:p>
            <a:pPr marL="285750" indent="-285750">
              <a:buSzPct val="150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 err="1"/>
              <a:t>Kdp</a:t>
            </a:r>
            <a:r>
              <a:rPr lang="en-US" dirty="0"/>
              <a:t> cores for null vortices are smaller and shallower relative to their tornadic counterpart.</a:t>
            </a:r>
          </a:p>
          <a:p>
            <a:pPr>
              <a:buSzPct val="150000"/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Indicative of more </a:t>
            </a:r>
            <a:r>
              <a:rPr lang="en-US" dirty="0" err="1"/>
              <a:t>precip</a:t>
            </a:r>
            <a:r>
              <a:rPr lang="en-US" dirty="0"/>
              <a:t>.-laden cores for tornadic vortices…perhaps indicating more potential for the hydrometeor-loading component to downdrafts for the tornadic MVs</a:t>
            </a:r>
          </a:p>
          <a:p>
            <a:pPr marL="285750" indent="-285750">
              <a:buSzPct val="150000"/>
              <a:buBlip>
                <a:blip r:embed="rId3"/>
              </a:buBlip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CA92B2-79A0-B68F-C2E4-21C6B749C262}"/>
              </a:ext>
            </a:extLst>
          </p:cNvPr>
          <p:cNvSpPr/>
          <p:nvPr/>
        </p:nvSpPr>
        <p:spPr>
          <a:xfrm>
            <a:off x="7914288" y="1278757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25EBE4-80CB-EF99-267B-C014289D96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AC4AEE-AD9B-78F7-C4A2-33149665C0B8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4F0F7BA-A0C5-003F-72F1-CADA29C48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1E6FE-E4DA-43FD-50B4-4A51B687799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716072-1E88-BBED-E366-1671679737AA}"/>
              </a:ext>
            </a:extLst>
          </p:cNvPr>
          <p:cNvSpPr/>
          <p:nvPr/>
        </p:nvSpPr>
        <p:spPr>
          <a:xfrm>
            <a:off x="5311098" y="1270042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0A1FD4-FB1B-94BD-1AAB-192A53D933AA}"/>
              </a:ext>
            </a:extLst>
          </p:cNvPr>
          <p:cNvSpPr/>
          <p:nvPr/>
        </p:nvSpPr>
        <p:spPr>
          <a:xfrm>
            <a:off x="2720265" y="1277264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3DCA5-F74B-72B7-926C-BB5FB2BE1287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7A96E8-F800-F880-C7D9-2AF4446E3405}"/>
              </a:ext>
            </a:extLst>
          </p:cNvPr>
          <p:cNvGrpSpPr>
            <a:grpSpLocks noChangeAspect="1"/>
          </p:cNvGrpSpPr>
          <p:nvPr/>
        </p:nvGrpSpPr>
        <p:grpSpPr>
          <a:xfrm>
            <a:off x="1947942" y="1105216"/>
            <a:ext cx="8010144" cy="2198524"/>
            <a:chOff x="1960299" y="1105216"/>
            <a:chExt cx="8010144" cy="21985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39BF15-B06A-29DD-EBAE-5B22CDEDF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0299" y="2679502"/>
              <a:ext cx="8010144" cy="624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CD5300-9308-65EA-571C-FC418D9D3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0299" y="1105216"/>
              <a:ext cx="8010144" cy="1602076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D4B9662-8284-A6AF-F3C1-0D2946FB534F}"/>
              </a:ext>
            </a:extLst>
          </p:cNvPr>
          <p:cNvSpPr/>
          <p:nvPr/>
        </p:nvSpPr>
        <p:spPr>
          <a:xfrm>
            <a:off x="7851885" y="1282771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334E36-A27A-36D0-DC95-8B9CBADE2E14}"/>
              </a:ext>
            </a:extLst>
          </p:cNvPr>
          <p:cNvSpPr/>
          <p:nvPr/>
        </p:nvSpPr>
        <p:spPr>
          <a:xfrm>
            <a:off x="5263646" y="1279946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7380B1-C927-2938-690E-29D989B134FC}"/>
              </a:ext>
            </a:extLst>
          </p:cNvPr>
          <p:cNvSpPr/>
          <p:nvPr/>
        </p:nvSpPr>
        <p:spPr>
          <a:xfrm>
            <a:off x="2672751" y="1283048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K</a:t>
            </a:r>
            <a:r>
              <a:rPr lang="en-US" i="1" baseline="-25000" dirty="0" err="1"/>
              <a:t>dP</a:t>
            </a:r>
            <a:r>
              <a:rPr lang="en-US" dirty="0"/>
              <a:t> Time-Height cross sections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CA92B2-79A0-B68F-C2E4-21C6B749C262}"/>
              </a:ext>
            </a:extLst>
          </p:cNvPr>
          <p:cNvSpPr/>
          <p:nvPr/>
        </p:nvSpPr>
        <p:spPr>
          <a:xfrm>
            <a:off x="7914288" y="1278757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25EBE4-80CB-EF99-267B-C014289D96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AC4AEE-AD9B-78F7-C4A2-33149665C0B8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4F0F7BA-A0C5-003F-72F1-CADA29C48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1E6FE-E4DA-43FD-50B4-4A51B687799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716072-1E88-BBED-E366-1671679737AA}"/>
              </a:ext>
            </a:extLst>
          </p:cNvPr>
          <p:cNvSpPr/>
          <p:nvPr/>
        </p:nvSpPr>
        <p:spPr>
          <a:xfrm>
            <a:off x="5311098" y="1270042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0A1FD4-FB1B-94BD-1AAB-192A53D933AA}"/>
              </a:ext>
            </a:extLst>
          </p:cNvPr>
          <p:cNvSpPr/>
          <p:nvPr/>
        </p:nvSpPr>
        <p:spPr>
          <a:xfrm>
            <a:off x="2720265" y="1277264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3DCA5-F74B-72B7-926C-BB5FB2BE1287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9BF15-B06A-29DD-EBAE-5B22CDEDF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870" y="5841355"/>
            <a:ext cx="8010144" cy="624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D5300-9308-65EA-571C-FC418D9D3B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870" y="1103144"/>
            <a:ext cx="8010144" cy="31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62CFD-3577-04CB-E8FC-73AA6692E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870" y="4211515"/>
            <a:ext cx="8010144" cy="1646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EB8E7-0492-E78F-0946-DB952394D965}"/>
              </a:ext>
            </a:extLst>
          </p:cNvPr>
          <p:cNvSpPr txBox="1"/>
          <p:nvPr/>
        </p:nvSpPr>
        <p:spPr>
          <a:xfrm>
            <a:off x="200314" y="306618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S-C Plains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000E0C-F70E-40CD-CA0B-5AFBCA1973E2}"/>
              </a:ext>
            </a:extLst>
          </p:cNvPr>
          <p:cNvSpPr txBox="1"/>
          <p:nvPr/>
        </p:nvSpPr>
        <p:spPr>
          <a:xfrm>
            <a:off x="200314" y="468444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Southeast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28FD99-B285-CEF2-49EF-CB940700A035}"/>
              </a:ext>
            </a:extLst>
          </p:cNvPr>
          <p:cNvSpPr/>
          <p:nvPr/>
        </p:nvSpPr>
        <p:spPr>
          <a:xfrm>
            <a:off x="7851885" y="1282771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EF0D3A-4E6D-89E5-6C3D-829BFE7AE292}"/>
              </a:ext>
            </a:extLst>
          </p:cNvPr>
          <p:cNvSpPr/>
          <p:nvPr/>
        </p:nvSpPr>
        <p:spPr>
          <a:xfrm>
            <a:off x="5263646" y="1279946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299E0E-7D30-0969-C4A8-68F797BA20F4}"/>
              </a:ext>
            </a:extLst>
          </p:cNvPr>
          <p:cNvSpPr/>
          <p:nvPr/>
        </p:nvSpPr>
        <p:spPr>
          <a:xfrm>
            <a:off x="2672751" y="1283048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B3AC25-BFA5-AD39-4D43-9BD8D7F56FF5}"/>
              </a:ext>
            </a:extLst>
          </p:cNvPr>
          <p:cNvSpPr/>
          <p:nvPr/>
        </p:nvSpPr>
        <p:spPr>
          <a:xfrm>
            <a:off x="7851885" y="2767523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DD78E7-8E8E-AA6B-523D-D595C4E6767E}"/>
              </a:ext>
            </a:extLst>
          </p:cNvPr>
          <p:cNvSpPr/>
          <p:nvPr/>
        </p:nvSpPr>
        <p:spPr>
          <a:xfrm>
            <a:off x="5263646" y="2764698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4DF1E5-5DD5-F598-26EA-1C8B3289F695}"/>
              </a:ext>
            </a:extLst>
          </p:cNvPr>
          <p:cNvSpPr/>
          <p:nvPr/>
        </p:nvSpPr>
        <p:spPr>
          <a:xfrm>
            <a:off x="2672751" y="2767800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793C54-0A90-E8F2-2676-424F15733041}"/>
              </a:ext>
            </a:extLst>
          </p:cNvPr>
          <p:cNvSpPr/>
          <p:nvPr/>
        </p:nvSpPr>
        <p:spPr>
          <a:xfrm>
            <a:off x="7851885" y="4364624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0747FE-5CA1-E42E-810C-4CB0A226C689}"/>
              </a:ext>
            </a:extLst>
          </p:cNvPr>
          <p:cNvSpPr/>
          <p:nvPr/>
        </p:nvSpPr>
        <p:spPr>
          <a:xfrm>
            <a:off x="5263646" y="4361799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183F6F-8693-7D49-697A-84FD4A56E779}"/>
              </a:ext>
            </a:extLst>
          </p:cNvPr>
          <p:cNvSpPr/>
          <p:nvPr/>
        </p:nvSpPr>
        <p:spPr>
          <a:xfrm>
            <a:off x="2672751" y="4364901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F8B4110-B593-FA2C-DCD0-CBA76D7DF405}"/>
              </a:ext>
            </a:extLst>
          </p:cNvPr>
          <p:cNvGrpSpPr>
            <a:grpSpLocks noChangeAspect="1"/>
          </p:cNvGrpSpPr>
          <p:nvPr/>
        </p:nvGrpSpPr>
        <p:grpSpPr>
          <a:xfrm>
            <a:off x="1962655" y="1011572"/>
            <a:ext cx="8010144" cy="2195245"/>
            <a:chOff x="2109152" y="1394102"/>
            <a:chExt cx="7772400" cy="21300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AE93BF-FC06-50D3-1DD7-A2BCFBAE7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9152" y="2987936"/>
              <a:ext cx="7772400" cy="5362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2C4D4A-329B-99AB-C3F4-572F10568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933"/>
            <a:stretch/>
          </p:blipFill>
          <p:spPr>
            <a:xfrm>
              <a:off x="2109152" y="1394102"/>
              <a:ext cx="7772400" cy="16147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Z</a:t>
            </a:r>
            <a:r>
              <a:rPr lang="en-US" i="1" baseline="-25000" dirty="0" err="1"/>
              <a:t>dR</a:t>
            </a:r>
            <a:r>
              <a:rPr lang="en-US" dirty="0"/>
              <a:t> Time-Height 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4F37-B126-BB3B-50A1-32DCDFB44FD6}"/>
              </a:ext>
            </a:extLst>
          </p:cNvPr>
          <p:cNvSpPr txBox="1"/>
          <p:nvPr/>
        </p:nvSpPr>
        <p:spPr>
          <a:xfrm>
            <a:off x="2815558" y="3787678"/>
            <a:ext cx="56705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Median </a:t>
            </a:r>
            <a:r>
              <a:rPr lang="en-US" i="1" dirty="0"/>
              <a:t>Z</a:t>
            </a:r>
            <a:r>
              <a:rPr lang="en-US" i="1" baseline="-25000" dirty="0"/>
              <a:t>DR</a:t>
            </a:r>
            <a:r>
              <a:rPr lang="en-US" baseline="-25000" dirty="0"/>
              <a:t> </a:t>
            </a:r>
            <a:r>
              <a:rPr lang="en-US" dirty="0"/>
              <a:t>taken along vortex path at all levels shows smaller values preceding tornadic vortices</a:t>
            </a:r>
          </a:p>
          <a:p>
            <a:pPr marL="285750" indent="-285750">
              <a:buSzPct val="150000"/>
              <a:buBlip>
                <a:blip r:embed="rId5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Indicates less evaporation ongoing (fewer small drops)?</a:t>
            </a:r>
          </a:p>
          <a:p>
            <a:pPr>
              <a:buSzPct val="150000"/>
            </a:pPr>
            <a:endParaRPr lang="en-US" dirty="0"/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BUT…..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CA92B2-79A0-B68F-C2E4-21C6B749C262}"/>
              </a:ext>
            </a:extLst>
          </p:cNvPr>
          <p:cNvSpPr/>
          <p:nvPr/>
        </p:nvSpPr>
        <p:spPr>
          <a:xfrm>
            <a:off x="7914288" y="1278757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25EBE4-80CB-EF99-267B-C014289D96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AC4AEE-AD9B-78F7-C4A2-33149665C0B8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4F0F7BA-A0C5-003F-72F1-CADA29C48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1E6FE-E4DA-43FD-50B4-4A51B687799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716072-1E88-BBED-E366-1671679737AA}"/>
              </a:ext>
            </a:extLst>
          </p:cNvPr>
          <p:cNvSpPr/>
          <p:nvPr/>
        </p:nvSpPr>
        <p:spPr>
          <a:xfrm>
            <a:off x="5311098" y="1270042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0A1FD4-FB1B-94BD-1AAB-192A53D933AA}"/>
              </a:ext>
            </a:extLst>
          </p:cNvPr>
          <p:cNvSpPr/>
          <p:nvPr/>
        </p:nvSpPr>
        <p:spPr>
          <a:xfrm>
            <a:off x="2720265" y="1277264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3DCA5-F74B-72B7-926C-BB5FB2BE1287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8281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E93BF-FC06-50D3-1DD7-A2BCFBAE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655" y="5632669"/>
            <a:ext cx="8010144" cy="552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C4D4A-329B-99AB-C3F4-572F10568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55"/>
          <a:stretch/>
        </p:blipFill>
        <p:spPr>
          <a:xfrm>
            <a:off x="1962655" y="1011572"/>
            <a:ext cx="8010144" cy="4631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Z</a:t>
            </a:r>
            <a:r>
              <a:rPr lang="en-US" i="1" baseline="-25000" dirty="0" err="1"/>
              <a:t>dR</a:t>
            </a:r>
            <a:r>
              <a:rPr lang="en-US" dirty="0"/>
              <a:t> Time-Height cross sections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CA92B2-79A0-B68F-C2E4-21C6B749C262}"/>
              </a:ext>
            </a:extLst>
          </p:cNvPr>
          <p:cNvSpPr/>
          <p:nvPr/>
        </p:nvSpPr>
        <p:spPr>
          <a:xfrm>
            <a:off x="7914288" y="1278757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25EBE4-80CB-EF99-267B-C014289D96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AC4AEE-AD9B-78F7-C4A2-33149665C0B8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4F0F7BA-A0C5-003F-72F1-CADA29C48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1E6FE-E4DA-43FD-50B4-4A51B687799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716072-1E88-BBED-E366-1671679737AA}"/>
              </a:ext>
            </a:extLst>
          </p:cNvPr>
          <p:cNvSpPr/>
          <p:nvPr/>
        </p:nvSpPr>
        <p:spPr>
          <a:xfrm>
            <a:off x="5311098" y="1270042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0A1FD4-FB1B-94BD-1AAB-192A53D933AA}"/>
              </a:ext>
            </a:extLst>
          </p:cNvPr>
          <p:cNvSpPr/>
          <p:nvPr/>
        </p:nvSpPr>
        <p:spPr>
          <a:xfrm>
            <a:off x="2720265" y="1277264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6CBE59-46F7-D922-ACDC-FE66C8A70C26}"/>
              </a:ext>
            </a:extLst>
          </p:cNvPr>
          <p:cNvSpPr/>
          <p:nvPr/>
        </p:nvSpPr>
        <p:spPr>
          <a:xfrm>
            <a:off x="7914288" y="2765602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16B1AA-7D4F-F524-392C-8A05F7C7B4B5}"/>
              </a:ext>
            </a:extLst>
          </p:cNvPr>
          <p:cNvSpPr/>
          <p:nvPr/>
        </p:nvSpPr>
        <p:spPr>
          <a:xfrm>
            <a:off x="5311098" y="2756887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588392-C57E-37DD-9159-0EB40C3A9422}"/>
              </a:ext>
            </a:extLst>
          </p:cNvPr>
          <p:cNvSpPr/>
          <p:nvPr/>
        </p:nvSpPr>
        <p:spPr>
          <a:xfrm>
            <a:off x="2720265" y="2764109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5B8A79-DFA1-54B0-707B-E814E15CAEF8}"/>
              </a:ext>
            </a:extLst>
          </p:cNvPr>
          <p:cNvSpPr/>
          <p:nvPr/>
        </p:nvSpPr>
        <p:spPr>
          <a:xfrm>
            <a:off x="7914288" y="4305758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FC1814-4C50-0335-8891-393B5C626F0F}"/>
              </a:ext>
            </a:extLst>
          </p:cNvPr>
          <p:cNvSpPr/>
          <p:nvPr/>
        </p:nvSpPr>
        <p:spPr>
          <a:xfrm>
            <a:off x="5311098" y="4297043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BD5E05-EB2A-361C-358D-8A6057DF2898}"/>
              </a:ext>
            </a:extLst>
          </p:cNvPr>
          <p:cNvSpPr/>
          <p:nvPr/>
        </p:nvSpPr>
        <p:spPr>
          <a:xfrm>
            <a:off x="2720265" y="4304265"/>
            <a:ext cx="859009" cy="11638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293319-75F7-30DC-8451-DC5FEDF36201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3F9A1-70BD-7F4A-AAE1-F03A317EEB04}"/>
              </a:ext>
            </a:extLst>
          </p:cNvPr>
          <p:cNvSpPr txBox="1"/>
          <p:nvPr/>
        </p:nvSpPr>
        <p:spPr>
          <a:xfrm>
            <a:off x="200314" y="306618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S-C Plains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66D23-823C-7527-AF26-7E5D43B527EA}"/>
              </a:ext>
            </a:extLst>
          </p:cNvPr>
          <p:cNvSpPr txBox="1"/>
          <p:nvPr/>
        </p:nvSpPr>
        <p:spPr>
          <a:xfrm>
            <a:off x="200314" y="4684449"/>
            <a:ext cx="156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Tenn. Valley</a:t>
            </a:r>
          </a:p>
        </p:txBody>
      </p:sp>
    </p:spTree>
    <p:extLst>
      <p:ext uri="{BB962C8B-B14F-4D97-AF65-F5344CB8AC3E}">
        <p14:creationId xmlns:p14="http://schemas.microsoft.com/office/powerpoint/2010/main" val="81943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8" y="256769"/>
            <a:ext cx="5860812" cy="1060754"/>
          </a:xfrm>
        </p:spPr>
        <p:txBody>
          <a:bodyPr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C3C24-24F3-5BE4-48DB-6020F9C53080}"/>
              </a:ext>
            </a:extLst>
          </p:cNvPr>
          <p:cNvSpPr txBox="1"/>
          <p:nvPr/>
        </p:nvSpPr>
        <p:spPr>
          <a:xfrm>
            <a:off x="86907" y="2523984"/>
            <a:ext cx="116418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2"/>
              </a:buBlip>
            </a:pPr>
            <a:r>
              <a:rPr lang="en-US" b="1" dirty="0"/>
              <a:t>Tornadic </a:t>
            </a:r>
            <a:r>
              <a:rPr lang="en-US" b="1" dirty="0" err="1"/>
              <a:t>mesovortices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deeper columns of AzShear during the pre-tornadic phase [consistent with </a:t>
            </a:r>
            <a:r>
              <a:rPr lang="en-US" b="0" i="0" dirty="0">
                <a:effectLst/>
              </a:rPr>
              <a:t>Atkins et al., 2004, 2005; Davis and Parker, 2014), </a:t>
            </a:r>
            <a:r>
              <a:rPr lang="en-US" b="0" i="0" u="sng" dirty="0">
                <a:effectLst/>
              </a:rPr>
              <a:t>up to 60 min before t0</a:t>
            </a:r>
            <a:r>
              <a:rPr lang="en-US" u="sng" dirty="0"/>
              <a:t>,  BUT null vortices display larger </a:t>
            </a:r>
            <a:r>
              <a:rPr lang="en-US" u="sng" dirty="0" err="1"/>
              <a:t>AzShear</a:t>
            </a:r>
            <a:r>
              <a:rPr lang="en-US" u="sng" dirty="0"/>
              <a:t> overall near t</a:t>
            </a:r>
            <a:r>
              <a:rPr lang="en-US" u="sng" baseline="-25000" dirty="0"/>
              <a:t>0</a:t>
            </a:r>
            <a:endParaRPr lang="en-US" b="0" i="0" baseline="-25000" dirty="0">
              <a:effectLst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en-US" b="1" dirty="0"/>
              <a:t>Tornadic </a:t>
            </a:r>
            <a:r>
              <a:rPr lang="en-US" b="1" dirty="0" err="1"/>
              <a:t>mesovortices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More p</a:t>
            </a:r>
            <a:r>
              <a:rPr lang="en-US" dirty="0"/>
              <a:t>lumes of deeper convergent shear collocated with enhanced </a:t>
            </a:r>
            <a:r>
              <a:rPr lang="en-US" dirty="0" err="1"/>
              <a:t>AzShear</a:t>
            </a:r>
            <a:r>
              <a:rPr lang="en-US" dirty="0"/>
              <a:t> and higher </a:t>
            </a:r>
            <a:r>
              <a:rPr lang="en-US" i="1" dirty="0"/>
              <a:t>K</a:t>
            </a:r>
            <a:r>
              <a:rPr lang="en-US" i="1" baseline="-25000" dirty="0"/>
              <a:t>DP</a:t>
            </a:r>
            <a:r>
              <a:rPr lang="en-US" i="1" dirty="0"/>
              <a:t> may </a:t>
            </a:r>
            <a:r>
              <a:rPr lang="en-US" dirty="0"/>
              <a:t>indicate pulses of stronger updrafts / more precipitation-laden cores during the pre-tornadic phase </a:t>
            </a:r>
            <a:r>
              <a:rPr lang="en-US" b="0" i="0" u="sng" dirty="0">
                <a:effectLst/>
              </a:rPr>
              <a:t>up to 60 min before </a:t>
            </a:r>
            <a:r>
              <a:rPr lang="en-US" u="sng" dirty="0"/>
              <a:t>t</a:t>
            </a:r>
            <a:r>
              <a:rPr lang="en-US" u="sng" baseline="-25000" dirty="0"/>
              <a:t>0</a:t>
            </a:r>
            <a:r>
              <a:rPr lang="en-US" u="sng" dirty="0"/>
              <a:t>, but may just be another reflection of stronger rotation aloft</a:t>
            </a:r>
            <a:endParaRPr lang="en-US" b="0" i="0" dirty="0">
              <a:effectLst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en-US" b="1" dirty="0"/>
              <a:t>Tornadic </a:t>
            </a:r>
            <a:r>
              <a:rPr lang="en-US" b="1" dirty="0" err="1"/>
              <a:t>mesovortices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Lower </a:t>
            </a:r>
            <a:r>
              <a:rPr lang="en-US" i="1" dirty="0">
                <a:sym typeface="Wingdings" pitchFamily="2" charset="2"/>
              </a:rPr>
              <a:t>Z</a:t>
            </a:r>
            <a:r>
              <a:rPr lang="en-US" i="1" baseline="-25000" dirty="0">
                <a:sym typeface="Wingdings" pitchFamily="2" charset="2"/>
              </a:rPr>
              <a:t>DR</a:t>
            </a:r>
            <a:r>
              <a:rPr lang="en-US" dirty="0">
                <a:sym typeface="Wingdings" pitchFamily="2" charset="2"/>
              </a:rPr>
              <a:t> for longer pre-tornadic periods…maybe less evaporation…. but highly variable ….not sure what to conclude yet (Stronger </a:t>
            </a:r>
            <a:r>
              <a:rPr lang="en-US" i="1" dirty="0">
                <a:sym typeface="Wingdings" pitchFamily="2" charset="2"/>
              </a:rPr>
              <a:t>Z</a:t>
            </a:r>
            <a:r>
              <a:rPr lang="en-US" i="1" baseline="-25000" dirty="0">
                <a:sym typeface="Wingdings" pitchFamily="2" charset="2"/>
              </a:rPr>
              <a:t>DR</a:t>
            </a:r>
            <a:r>
              <a:rPr lang="en-US" dirty="0">
                <a:sym typeface="Wingdings" pitchFamily="2" charset="2"/>
              </a:rPr>
              <a:t> columns in S-C Plains but not southeast or TV cases….competing &amp; complex processes impacting drop size distributions)</a:t>
            </a:r>
          </a:p>
          <a:p>
            <a:pPr marL="285750" indent="-285750">
              <a:buSzPct val="150000"/>
              <a:buBlip>
                <a:blip r:embed="rId2"/>
              </a:buBlip>
            </a:pPr>
            <a:endParaRPr lang="en-US" b="0" i="0" dirty="0">
              <a:effectLst/>
              <a:sym typeface="Wingdings" pitchFamily="2" charset="2"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en-US" dirty="0">
                <a:sym typeface="Wingdings" pitchFamily="2" charset="2"/>
              </a:rPr>
              <a:t>Paper ready to submit soon….hopefully provide context and hypotheses for more in-depth studies of individual V-SE / </a:t>
            </a:r>
            <a:r>
              <a:rPr lang="en-US" dirty="0" err="1">
                <a:sym typeface="Wingdings" pitchFamily="2" charset="2"/>
              </a:rPr>
              <a:t>PERiLS</a:t>
            </a:r>
            <a:r>
              <a:rPr lang="en-US" dirty="0">
                <a:sym typeface="Wingdings" pitchFamily="2" charset="2"/>
              </a:rPr>
              <a:t> cases regarding vortex evolution in kinematic and dual-pol products</a:t>
            </a:r>
            <a:endParaRPr lang="en-US" b="0" i="0" dirty="0">
              <a:effectLst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BDBF5-B853-9674-5A49-889BD9249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119" y="109490"/>
            <a:ext cx="2729235" cy="1876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0521A-129D-10E4-1A04-2D70384056F9}"/>
              </a:ext>
            </a:extLst>
          </p:cNvPr>
          <p:cNvSpPr txBox="1"/>
          <p:nvPr/>
        </p:nvSpPr>
        <p:spPr>
          <a:xfrm>
            <a:off x="235188" y="1367900"/>
            <a:ext cx="795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Tyler.Pardun@noaa.gov</a:t>
            </a:r>
            <a:r>
              <a:rPr lang="en-US" dirty="0"/>
              <a:t>,   </a:t>
            </a:r>
            <a:r>
              <a:rPr lang="en-US" dirty="0" err="1"/>
              <a:t>Anthony.Reinhart@noaa.gov</a:t>
            </a:r>
            <a:r>
              <a:rPr lang="en-US" dirty="0"/>
              <a:t>,  </a:t>
            </a:r>
            <a:r>
              <a:rPr lang="en-US" dirty="0" err="1"/>
              <a:t>Michael.Coniglio@noaa.gov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319AF-5D00-906F-243E-D952E2856557}"/>
              </a:ext>
            </a:extLst>
          </p:cNvPr>
          <p:cNvSpPr txBox="1"/>
          <p:nvPr/>
        </p:nvSpPr>
        <p:spPr>
          <a:xfrm>
            <a:off x="182636" y="1997839"/>
            <a:ext cx="5789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Atkins et al. (2004, 2005)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i="0" dirty="0">
                <a:effectLst/>
              </a:rPr>
              <a:t>ornadic vortices tended to be stronger (&lt; 2 km), longer-lived (76 min vs. 32 min), and deeper than their non- tornadic counterparts in a derecho simulation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E62692-AC15-35AA-2A1B-8EC589D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47" y="284913"/>
            <a:ext cx="5664271" cy="1060754"/>
          </a:xfrm>
        </p:spPr>
        <p:txBody>
          <a:bodyPr>
            <a:normAutofit/>
          </a:bodyPr>
          <a:lstStyle/>
          <a:p>
            <a:r>
              <a:rPr lang="en-US" dirty="0"/>
              <a:t>FOUNDATION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B458F-3D4B-EAC3-D5EF-293B098DC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062" y="3712250"/>
            <a:ext cx="5649877" cy="2717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E31F8-A0A6-0084-0AAA-0B70A9965D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240" y="149120"/>
            <a:ext cx="3822699" cy="2490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26BE-5E07-3FA0-EDDC-57D93AADB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259" y="1345667"/>
            <a:ext cx="2333333" cy="2083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687970-7EE5-9E6B-C2A9-21FC9AF31F8E}"/>
              </a:ext>
            </a:extLst>
          </p:cNvPr>
          <p:cNvSpPr txBox="1"/>
          <p:nvPr/>
        </p:nvSpPr>
        <p:spPr>
          <a:xfrm>
            <a:off x="182636" y="3879905"/>
            <a:ext cx="6110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Davis and Parker (2014)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WDSS-II processed (LLSD) single 88D </a:t>
            </a:r>
            <a:r>
              <a:rPr lang="en-US" dirty="0" err="1"/>
              <a:t>obs</a:t>
            </a:r>
            <a:r>
              <a:rPr lang="en-US" dirty="0"/>
              <a:t> for 225 HSLC QLCS &amp; supercell vortices in the south-to-mid Atlantic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Median non-</a:t>
            </a:r>
            <a:r>
              <a:rPr lang="en-US" dirty="0" err="1"/>
              <a:t>supercellular</a:t>
            </a:r>
            <a:r>
              <a:rPr lang="en-US" dirty="0"/>
              <a:t> vortices were stronger, longer-lived (30 min vs. 20 min), and deeper (3 km vs 2 km)</a:t>
            </a:r>
          </a:p>
        </p:txBody>
      </p:sp>
    </p:spTree>
    <p:extLst>
      <p:ext uri="{BB962C8B-B14F-4D97-AF65-F5344CB8AC3E}">
        <p14:creationId xmlns:p14="http://schemas.microsoft.com/office/powerpoint/2010/main" val="65833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84369E-8113-BC29-F3C0-DEA8FE5A79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106" y="977461"/>
            <a:ext cx="3209143" cy="2325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319AF-5D00-906F-243E-D952E2856557}"/>
              </a:ext>
            </a:extLst>
          </p:cNvPr>
          <p:cNvSpPr txBox="1"/>
          <p:nvPr/>
        </p:nvSpPr>
        <p:spPr>
          <a:xfrm>
            <a:off x="104180" y="1725693"/>
            <a:ext cx="5444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Blends data from multiple 88Ds onto a 3D grid (Lakshmanan et al., 2007, </a:t>
            </a:r>
            <a:r>
              <a:rPr lang="en-US" dirty="0" err="1"/>
              <a:t>Mahalik</a:t>
            </a:r>
            <a:r>
              <a:rPr lang="en-US" dirty="0"/>
              <a:t> et al., 2019), grid value weighted sum of input data/derived single-radar products from multiple radars:</a:t>
            </a:r>
          </a:p>
          <a:p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b="1" dirty="0"/>
              <a:t>Azimuthal Shear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s</a:t>
            </a:r>
            <a:r>
              <a:rPr lang="en-US" dirty="0"/>
              <a:t>): Estimates one-half of the 2D vertical vorticity (</a:t>
            </a:r>
            <a:r>
              <a:rPr lang="en-US" i="1" dirty="0"/>
              <a:t>operational</a:t>
            </a:r>
            <a:r>
              <a:rPr lang="en-US" dirty="0"/>
              <a:t>).</a:t>
            </a:r>
          </a:p>
          <a:p>
            <a:pPr marL="285750" indent="-285750">
              <a:buSzPct val="150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b="1" dirty="0"/>
              <a:t>Divergent Shear 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i="1" baseline="-25000" dirty="0"/>
              <a:t>s</a:t>
            </a:r>
            <a:r>
              <a:rPr lang="en-US" dirty="0"/>
              <a:t>): Estimates one-half of the 2D horizontal divergence (</a:t>
            </a:r>
            <a:r>
              <a:rPr lang="en-US" i="1" dirty="0"/>
              <a:t>experimental</a:t>
            </a:r>
            <a:r>
              <a:rPr lang="en-US" dirty="0"/>
              <a:t>).</a:t>
            </a:r>
          </a:p>
          <a:p>
            <a:pPr>
              <a:buSzPct val="150000"/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b="1" dirty="0"/>
              <a:t>Dual-pol products!</a:t>
            </a:r>
            <a:r>
              <a:rPr lang="en-US" dirty="0"/>
              <a:t> (</a:t>
            </a:r>
            <a:r>
              <a:rPr lang="en-US" i="1" dirty="0"/>
              <a:t>experimental</a:t>
            </a:r>
            <a:r>
              <a:rPr lang="en-US" dirty="0"/>
              <a:t>)</a:t>
            </a:r>
          </a:p>
          <a:p>
            <a:pPr marL="285750" indent="-285750">
              <a:buSzPct val="150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2-min updates,</a:t>
            </a:r>
          </a:p>
          <a:p>
            <a:pPr>
              <a:buSzPct val="150000"/>
            </a:pPr>
            <a:r>
              <a:rPr lang="en-US" dirty="0">
                <a:latin typeface="Symbol" pitchFamily="2" charset="2"/>
              </a:rPr>
              <a:t>	D</a:t>
            </a:r>
            <a:r>
              <a:rPr lang="en-US" dirty="0"/>
              <a:t> x ~500 m for </a:t>
            </a:r>
            <a:r>
              <a:rPr lang="en-US" dirty="0" err="1"/>
              <a:t>AzShear</a:t>
            </a:r>
            <a:r>
              <a:rPr lang="en-US" dirty="0"/>
              <a:t> &amp; </a:t>
            </a:r>
            <a:r>
              <a:rPr lang="en-US" dirty="0" err="1"/>
              <a:t>DivShear</a:t>
            </a:r>
            <a:r>
              <a:rPr lang="en-US" dirty="0"/>
              <a:t>; </a:t>
            </a:r>
          </a:p>
          <a:p>
            <a:pPr>
              <a:buSzPct val="150000"/>
            </a:pPr>
            <a:r>
              <a:rPr lang="en-US" dirty="0"/>
              <a:t>	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 x ~1 km for reflectivity and dual-pol products.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E62692-AC15-35AA-2A1B-8EC589D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0" y="204351"/>
            <a:ext cx="5664271" cy="1060754"/>
          </a:xfrm>
        </p:spPr>
        <p:txBody>
          <a:bodyPr>
            <a:normAutofit/>
          </a:bodyPr>
          <a:lstStyle/>
          <a:p>
            <a:r>
              <a:rPr lang="en-US" dirty="0"/>
              <a:t>MRMS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62115F-F63E-3D54-0929-B389384AD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35" y="3303397"/>
            <a:ext cx="3209143" cy="23523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6CDE89-D8CD-0D67-367D-778EC46CC2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678" y="3303398"/>
            <a:ext cx="3209142" cy="2352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AF549-DE2A-339E-2D24-7368354F5CDD}"/>
              </a:ext>
            </a:extLst>
          </p:cNvPr>
          <p:cNvSpPr txBox="1"/>
          <p:nvPr/>
        </p:nvSpPr>
        <p:spPr>
          <a:xfrm>
            <a:off x="8436923" y="5127192"/>
            <a:ext cx="441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A</a:t>
            </a:r>
            <a:r>
              <a:rPr lang="en-US" sz="2400" i="1" baseline="-25000" dirty="0">
                <a:solidFill>
                  <a:schemeClr val="bg1"/>
                </a:solidFill>
              </a:rPr>
              <a:t>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E036D-6284-B79F-FE41-275FE5555054}"/>
              </a:ext>
            </a:extLst>
          </p:cNvPr>
          <p:cNvSpPr txBox="1"/>
          <p:nvPr/>
        </p:nvSpPr>
        <p:spPr>
          <a:xfrm>
            <a:off x="11646067" y="5167967"/>
            <a:ext cx="563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D</a:t>
            </a:r>
            <a:r>
              <a:rPr lang="en-US" sz="2400" i="1" baseline="-25000" dirty="0">
                <a:solidFill>
                  <a:schemeClr val="bg1"/>
                </a:solidFill>
              </a:rPr>
              <a:t>s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019B9-2541-6F0C-A778-275CA8EE5ABA}"/>
              </a:ext>
            </a:extLst>
          </p:cNvPr>
          <p:cNvSpPr txBox="1"/>
          <p:nvPr/>
        </p:nvSpPr>
        <p:spPr>
          <a:xfrm>
            <a:off x="10023785" y="2772370"/>
            <a:ext cx="523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</a:rPr>
              <a:t>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1F75B0-8D46-25E0-2222-79EBC3B38947}"/>
              </a:ext>
            </a:extLst>
          </p:cNvPr>
          <p:cNvSpPr/>
          <p:nvPr/>
        </p:nvSpPr>
        <p:spPr>
          <a:xfrm>
            <a:off x="8649730" y="2137719"/>
            <a:ext cx="370702" cy="333632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9A9CE2-4592-C609-E712-EA8B154E8124}"/>
              </a:ext>
            </a:extLst>
          </p:cNvPr>
          <p:cNvSpPr/>
          <p:nvPr/>
        </p:nvSpPr>
        <p:spPr>
          <a:xfrm>
            <a:off x="7053901" y="4454833"/>
            <a:ext cx="370702" cy="333632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A0A101-5352-83DD-532B-D80C88643BC0}"/>
              </a:ext>
            </a:extLst>
          </p:cNvPr>
          <p:cNvSpPr/>
          <p:nvPr/>
        </p:nvSpPr>
        <p:spPr>
          <a:xfrm>
            <a:off x="10285637" y="4377996"/>
            <a:ext cx="370702" cy="333632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27F63E1-6D3C-6CB8-D479-D6328794B98A}"/>
              </a:ext>
            </a:extLst>
          </p:cNvPr>
          <p:cNvSpPr/>
          <p:nvPr/>
        </p:nvSpPr>
        <p:spPr>
          <a:xfrm>
            <a:off x="7636478" y="2397210"/>
            <a:ext cx="1000897" cy="484485"/>
          </a:xfrm>
          <a:custGeom>
            <a:avLst/>
            <a:gdLst>
              <a:gd name="connsiteX0" fmla="*/ 1000897 w 1000897"/>
              <a:gd name="connsiteY0" fmla="*/ 0 h 484485"/>
              <a:gd name="connsiteX1" fmla="*/ 914400 w 1000897"/>
              <a:gd name="connsiteY1" fmla="*/ 49427 h 484485"/>
              <a:gd name="connsiteX2" fmla="*/ 877330 w 1000897"/>
              <a:gd name="connsiteY2" fmla="*/ 61784 h 484485"/>
              <a:gd name="connsiteX3" fmla="*/ 803189 w 1000897"/>
              <a:gd name="connsiteY3" fmla="*/ 98854 h 484485"/>
              <a:gd name="connsiteX4" fmla="*/ 729049 w 1000897"/>
              <a:gd name="connsiteY4" fmla="*/ 135925 h 484485"/>
              <a:gd name="connsiteX5" fmla="*/ 691978 w 1000897"/>
              <a:gd name="connsiteY5" fmla="*/ 160638 h 484485"/>
              <a:gd name="connsiteX6" fmla="*/ 580768 w 1000897"/>
              <a:gd name="connsiteY6" fmla="*/ 172995 h 484485"/>
              <a:gd name="connsiteX7" fmla="*/ 543697 w 1000897"/>
              <a:gd name="connsiteY7" fmla="*/ 185352 h 484485"/>
              <a:gd name="connsiteX8" fmla="*/ 432487 w 1000897"/>
              <a:gd name="connsiteY8" fmla="*/ 284206 h 484485"/>
              <a:gd name="connsiteX9" fmla="*/ 345989 w 1000897"/>
              <a:gd name="connsiteY9" fmla="*/ 308919 h 484485"/>
              <a:gd name="connsiteX10" fmla="*/ 271849 w 1000897"/>
              <a:gd name="connsiteY10" fmla="*/ 333633 h 484485"/>
              <a:gd name="connsiteX11" fmla="*/ 197708 w 1000897"/>
              <a:gd name="connsiteY11" fmla="*/ 383060 h 484485"/>
              <a:gd name="connsiteX12" fmla="*/ 160638 w 1000897"/>
              <a:gd name="connsiteY12" fmla="*/ 407773 h 484485"/>
              <a:gd name="connsiteX13" fmla="*/ 86497 w 1000897"/>
              <a:gd name="connsiteY13" fmla="*/ 444844 h 484485"/>
              <a:gd name="connsiteX14" fmla="*/ 0 w 1000897"/>
              <a:gd name="connsiteY14" fmla="*/ 481914 h 48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897" h="484485">
                <a:moveTo>
                  <a:pt x="1000897" y="0"/>
                </a:moveTo>
                <a:cubicBezTo>
                  <a:pt x="972065" y="16476"/>
                  <a:pt x="944102" y="34576"/>
                  <a:pt x="914400" y="49427"/>
                </a:cubicBezTo>
                <a:cubicBezTo>
                  <a:pt x="902750" y="55252"/>
                  <a:pt x="888980" y="55959"/>
                  <a:pt x="877330" y="61784"/>
                </a:cubicBezTo>
                <a:cubicBezTo>
                  <a:pt x="781525" y="109688"/>
                  <a:pt x="896358" y="67800"/>
                  <a:pt x="803189" y="98854"/>
                </a:cubicBezTo>
                <a:cubicBezTo>
                  <a:pt x="696965" y="169672"/>
                  <a:pt x="831354" y="84773"/>
                  <a:pt x="729049" y="135925"/>
                </a:cubicBezTo>
                <a:cubicBezTo>
                  <a:pt x="715766" y="142567"/>
                  <a:pt x="706386" y="157036"/>
                  <a:pt x="691978" y="160638"/>
                </a:cubicBezTo>
                <a:cubicBezTo>
                  <a:pt x="655793" y="169684"/>
                  <a:pt x="617838" y="168876"/>
                  <a:pt x="580768" y="172995"/>
                </a:cubicBezTo>
                <a:cubicBezTo>
                  <a:pt x="568411" y="177114"/>
                  <a:pt x="553979" y="177355"/>
                  <a:pt x="543697" y="185352"/>
                </a:cubicBezTo>
                <a:cubicBezTo>
                  <a:pt x="484754" y="231196"/>
                  <a:pt x="487717" y="256591"/>
                  <a:pt x="432487" y="284206"/>
                </a:cubicBezTo>
                <a:cubicBezTo>
                  <a:pt x="411720" y="294590"/>
                  <a:pt x="365789" y="302979"/>
                  <a:pt x="345989" y="308919"/>
                </a:cubicBezTo>
                <a:cubicBezTo>
                  <a:pt x="321037" y="316404"/>
                  <a:pt x="293524" y="319183"/>
                  <a:pt x="271849" y="333633"/>
                </a:cubicBezTo>
                <a:lnTo>
                  <a:pt x="197708" y="383060"/>
                </a:lnTo>
                <a:cubicBezTo>
                  <a:pt x="185351" y="391298"/>
                  <a:pt x="174727" y="403077"/>
                  <a:pt x="160638" y="407773"/>
                </a:cubicBezTo>
                <a:cubicBezTo>
                  <a:pt x="109479" y="424826"/>
                  <a:pt x="134406" y="412905"/>
                  <a:pt x="86497" y="444844"/>
                </a:cubicBezTo>
                <a:cubicBezTo>
                  <a:pt x="50360" y="499050"/>
                  <a:pt x="76635" y="481914"/>
                  <a:pt x="0" y="48191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89C2CF4-D842-2341-317B-D761F8DD825A}"/>
              </a:ext>
            </a:extLst>
          </p:cNvPr>
          <p:cNvSpPr/>
          <p:nvPr/>
        </p:nvSpPr>
        <p:spPr>
          <a:xfrm>
            <a:off x="9045146" y="1606378"/>
            <a:ext cx="778476" cy="605481"/>
          </a:xfrm>
          <a:custGeom>
            <a:avLst/>
            <a:gdLst>
              <a:gd name="connsiteX0" fmla="*/ 0 w 778476"/>
              <a:gd name="connsiteY0" fmla="*/ 605481 h 605481"/>
              <a:gd name="connsiteX1" fmla="*/ 135924 w 778476"/>
              <a:gd name="connsiteY1" fmla="*/ 556054 h 605481"/>
              <a:gd name="connsiteX2" fmla="*/ 172995 w 778476"/>
              <a:gd name="connsiteY2" fmla="*/ 543697 h 605481"/>
              <a:gd name="connsiteX3" fmla="*/ 284205 w 778476"/>
              <a:gd name="connsiteY3" fmla="*/ 481914 h 605481"/>
              <a:gd name="connsiteX4" fmla="*/ 358346 w 778476"/>
              <a:gd name="connsiteY4" fmla="*/ 432487 h 605481"/>
              <a:gd name="connsiteX5" fmla="*/ 383059 w 778476"/>
              <a:gd name="connsiteY5" fmla="*/ 395416 h 605481"/>
              <a:gd name="connsiteX6" fmla="*/ 457200 w 778476"/>
              <a:gd name="connsiteY6" fmla="*/ 333633 h 605481"/>
              <a:gd name="connsiteX7" fmla="*/ 531340 w 778476"/>
              <a:gd name="connsiteY7" fmla="*/ 284206 h 605481"/>
              <a:gd name="connsiteX8" fmla="*/ 556054 w 778476"/>
              <a:gd name="connsiteY8" fmla="*/ 247135 h 605481"/>
              <a:gd name="connsiteX9" fmla="*/ 642551 w 778476"/>
              <a:gd name="connsiteY9" fmla="*/ 148281 h 605481"/>
              <a:gd name="connsiteX10" fmla="*/ 679622 w 778476"/>
              <a:gd name="connsiteY10" fmla="*/ 123568 h 605481"/>
              <a:gd name="connsiteX11" fmla="*/ 741405 w 778476"/>
              <a:gd name="connsiteY11" fmla="*/ 49427 h 605481"/>
              <a:gd name="connsiteX12" fmla="*/ 778476 w 778476"/>
              <a:gd name="connsiteY1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476" h="605481">
                <a:moveTo>
                  <a:pt x="0" y="605481"/>
                </a:moveTo>
                <a:cubicBezTo>
                  <a:pt x="212875" y="552263"/>
                  <a:pt x="27039" y="610497"/>
                  <a:pt x="135924" y="556054"/>
                </a:cubicBezTo>
                <a:cubicBezTo>
                  <a:pt x="147574" y="550229"/>
                  <a:pt x="161609" y="550023"/>
                  <a:pt x="172995" y="543697"/>
                </a:cubicBezTo>
                <a:cubicBezTo>
                  <a:pt x="300459" y="472884"/>
                  <a:pt x="200326" y="509872"/>
                  <a:pt x="284205" y="481914"/>
                </a:cubicBezTo>
                <a:cubicBezTo>
                  <a:pt x="308919" y="465438"/>
                  <a:pt x="341871" y="457201"/>
                  <a:pt x="358346" y="432487"/>
                </a:cubicBezTo>
                <a:cubicBezTo>
                  <a:pt x="366584" y="420130"/>
                  <a:pt x="373552" y="406825"/>
                  <a:pt x="383059" y="395416"/>
                </a:cubicBezTo>
                <a:cubicBezTo>
                  <a:pt x="412789" y="359739"/>
                  <a:pt x="420752" y="357931"/>
                  <a:pt x="457200" y="333633"/>
                </a:cubicBezTo>
                <a:cubicBezTo>
                  <a:pt x="519243" y="240565"/>
                  <a:pt x="435590" y="348039"/>
                  <a:pt x="531340" y="284206"/>
                </a:cubicBezTo>
                <a:cubicBezTo>
                  <a:pt x="543697" y="275968"/>
                  <a:pt x="547816" y="259492"/>
                  <a:pt x="556054" y="247135"/>
                </a:cubicBezTo>
                <a:cubicBezTo>
                  <a:pt x="575615" y="168894"/>
                  <a:pt x="554281" y="207127"/>
                  <a:pt x="642551" y="148281"/>
                </a:cubicBezTo>
                <a:lnTo>
                  <a:pt x="679622" y="123568"/>
                </a:lnTo>
                <a:cubicBezTo>
                  <a:pt x="740972" y="31539"/>
                  <a:pt x="662129" y="144557"/>
                  <a:pt x="741405" y="49427"/>
                </a:cubicBezTo>
                <a:cubicBezTo>
                  <a:pt x="811267" y="-34407"/>
                  <a:pt x="739176" y="39300"/>
                  <a:pt x="778476" y="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A5E800E-8E44-187A-16C4-46D3391A9CD1}"/>
              </a:ext>
            </a:extLst>
          </p:cNvPr>
          <p:cNvSpPr/>
          <p:nvPr/>
        </p:nvSpPr>
        <p:spPr>
          <a:xfrm>
            <a:off x="6039494" y="4723985"/>
            <a:ext cx="1000897" cy="484485"/>
          </a:xfrm>
          <a:custGeom>
            <a:avLst/>
            <a:gdLst>
              <a:gd name="connsiteX0" fmla="*/ 1000897 w 1000897"/>
              <a:gd name="connsiteY0" fmla="*/ 0 h 484485"/>
              <a:gd name="connsiteX1" fmla="*/ 914400 w 1000897"/>
              <a:gd name="connsiteY1" fmla="*/ 49427 h 484485"/>
              <a:gd name="connsiteX2" fmla="*/ 877330 w 1000897"/>
              <a:gd name="connsiteY2" fmla="*/ 61784 h 484485"/>
              <a:gd name="connsiteX3" fmla="*/ 803189 w 1000897"/>
              <a:gd name="connsiteY3" fmla="*/ 98854 h 484485"/>
              <a:gd name="connsiteX4" fmla="*/ 729049 w 1000897"/>
              <a:gd name="connsiteY4" fmla="*/ 135925 h 484485"/>
              <a:gd name="connsiteX5" fmla="*/ 691978 w 1000897"/>
              <a:gd name="connsiteY5" fmla="*/ 160638 h 484485"/>
              <a:gd name="connsiteX6" fmla="*/ 580768 w 1000897"/>
              <a:gd name="connsiteY6" fmla="*/ 172995 h 484485"/>
              <a:gd name="connsiteX7" fmla="*/ 543697 w 1000897"/>
              <a:gd name="connsiteY7" fmla="*/ 185352 h 484485"/>
              <a:gd name="connsiteX8" fmla="*/ 432487 w 1000897"/>
              <a:gd name="connsiteY8" fmla="*/ 284206 h 484485"/>
              <a:gd name="connsiteX9" fmla="*/ 345989 w 1000897"/>
              <a:gd name="connsiteY9" fmla="*/ 308919 h 484485"/>
              <a:gd name="connsiteX10" fmla="*/ 271849 w 1000897"/>
              <a:gd name="connsiteY10" fmla="*/ 333633 h 484485"/>
              <a:gd name="connsiteX11" fmla="*/ 197708 w 1000897"/>
              <a:gd name="connsiteY11" fmla="*/ 383060 h 484485"/>
              <a:gd name="connsiteX12" fmla="*/ 160638 w 1000897"/>
              <a:gd name="connsiteY12" fmla="*/ 407773 h 484485"/>
              <a:gd name="connsiteX13" fmla="*/ 86497 w 1000897"/>
              <a:gd name="connsiteY13" fmla="*/ 444844 h 484485"/>
              <a:gd name="connsiteX14" fmla="*/ 0 w 1000897"/>
              <a:gd name="connsiteY14" fmla="*/ 481914 h 48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897" h="484485">
                <a:moveTo>
                  <a:pt x="1000897" y="0"/>
                </a:moveTo>
                <a:cubicBezTo>
                  <a:pt x="972065" y="16476"/>
                  <a:pt x="944102" y="34576"/>
                  <a:pt x="914400" y="49427"/>
                </a:cubicBezTo>
                <a:cubicBezTo>
                  <a:pt x="902750" y="55252"/>
                  <a:pt x="888980" y="55959"/>
                  <a:pt x="877330" y="61784"/>
                </a:cubicBezTo>
                <a:cubicBezTo>
                  <a:pt x="781525" y="109688"/>
                  <a:pt x="896358" y="67800"/>
                  <a:pt x="803189" y="98854"/>
                </a:cubicBezTo>
                <a:cubicBezTo>
                  <a:pt x="696965" y="169672"/>
                  <a:pt x="831354" y="84773"/>
                  <a:pt x="729049" y="135925"/>
                </a:cubicBezTo>
                <a:cubicBezTo>
                  <a:pt x="715766" y="142567"/>
                  <a:pt x="706386" y="157036"/>
                  <a:pt x="691978" y="160638"/>
                </a:cubicBezTo>
                <a:cubicBezTo>
                  <a:pt x="655793" y="169684"/>
                  <a:pt x="617838" y="168876"/>
                  <a:pt x="580768" y="172995"/>
                </a:cubicBezTo>
                <a:cubicBezTo>
                  <a:pt x="568411" y="177114"/>
                  <a:pt x="553979" y="177355"/>
                  <a:pt x="543697" y="185352"/>
                </a:cubicBezTo>
                <a:cubicBezTo>
                  <a:pt x="484754" y="231196"/>
                  <a:pt x="487717" y="256591"/>
                  <a:pt x="432487" y="284206"/>
                </a:cubicBezTo>
                <a:cubicBezTo>
                  <a:pt x="411720" y="294590"/>
                  <a:pt x="365789" y="302979"/>
                  <a:pt x="345989" y="308919"/>
                </a:cubicBezTo>
                <a:cubicBezTo>
                  <a:pt x="321037" y="316404"/>
                  <a:pt x="293524" y="319183"/>
                  <a:pt x="271849" y="333633"/>
                </a:cubicBezTo>
                <a:lnTo>
                  <a:pt x="197708" y="383060"/>
                </a:lnTo>
                <a:cubicBezTo>
                  <a:pt x="185351" y="391298"/>
                  <a:pt x="174727" y="403077"/>
                  <a:pt x="160638" y="407773"/>
                </a:cubicBezTo>
                <a:cubicBezTo>
                  <a:pt x="109479" y="424826"/>
                  <a:pt x="134406" y="412905"/>
                  <a:pt x="86497" y="444844"/>
                </a:cubicBezTo>
                <a:cubicBezTo>
                  <a:pt x="50360" y="499050"/>
                  <a:pt x="76635" y="481914"/>
                  <a:pt x="0" y="48191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70922F8-F0F3-DD41-3E96-E45944F2817F}"/>
              </a:ext>
            </a:extLst>
          </p:cNvPr>
          <p:cNvSpPr/>
          <p:nvPr/>
        </p:nvSpPr>
        <p:spPr>
          <a:xfrm>
            <a:off x="7448162" y="3933153"/>
            <a:ext cx="778476" cy="605481"/>
          </a:xfrm>
          <a:custGeom>
            <a:avLst/>
            <a:gdLst>
              <a:gd name="connsiteX0" fmla="*/ 0 w 778476"/>
              <a:gd name="connsiteY0" fmla="*/ 605481 h 605481"/>
              <a:gd name="connsiteX1" fmla="*/ 135924 w 778476"/>
              <a:gd name="connsiteY1" fmla="*/ 556054 h 605481"/>
              <a:gd name="connsiteX2" fmla="*/ 172995 w 778476"/>
              <a:gd name="connsiteY2" fmla="*/ 543697 h 605481"/>
              <a:gd name="connsiteX3" fmla="*/ 284205 w 778476"/>
              <a:gd name="connsiteY3" fmla="*/ 481914 h 605481"/>
              <a:gd name="connsiteX4" fmla="*/ 358346 w 778476"/>
              <a:gd name="connsiteY4" fmla="*/ 432487 h 605481"/>
              <a:gd name="connsiteX5" fmla="*/ 383059 w 778476"/>
              <a:gd name="connsiteY5" fmla="*/ 395416 h 605481"/>
              <a:gd name="connsiteX6" fmla="*/ 457200 w 778476"/>
              <a:gd name="connsiteY6" fmla="*/ 333633 h 605481"/>
              <a:gd name="connsiteX7" fmla="*/ 531340 w 778476"/>
              <a:gd name="connsiteY7" fmla="*/ 284206 h 605481"/>
              <a:gd name="connsiteX8" fmla="*/ 556054 w 778476"/>
              <a:gd name="connsiteY8" fmla="*/ 247135 h 605481"/>
              <a:gd name="connsiteX9" fmla="*/ 642551 w 778476"/>
              <a:gd name="connsiteY9" fmla="*/ 148281 h 605481"/>
              <a:gd name="connsiteX10" fmla="*/ 679622 w 778476"/>
              <a:gd name="connsiteY10" fmla="*/ 123568 h 605481"/>
              <a:gd name="connsiteX11" fmla="*/ 741405 w 778476"/>
              <a:gd name="connsiteY11" fmla="*/ 49427 h 605481"/>
              <a:gd name="connsiteX12" fmla="*/ 778476 w 778476"/>
              <a:gd name="connsiteY1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476" h="605481">
                <a:moveTo>
                  <a:pt x="0" y="605481"/>
                </a:moveTo>
                <a:cubicBezTo>
                  <a:pt x="212875" y="552263"/>
                  <a:pt x="27039" y="610497"/>
                  <a:pt x="135924" y="556054"/>
                </a:cubicBezTo>
                <a:cubicBezTo>
                  <a:pt x="147574" y="550229"/>
                  <a:pt x="161609" y="550023"/>
                  <a:pt x="172995" y="543697"/>
                </a:cubicBezTo>
                <a:cubicBezTo>
                  <a:pt x="300459" y="472884"/>
                  <a:pt x="200326" y="509872"/>
                  <a:pt x="284205" y="481914"/>
                </a:cubicBezTo>
                <a:cubicBezTo>
                  <a:pt x="308919" y="465438"/>
                  <a:pt x="341871" y="457201"/>
                  <a:pt x="358346" y="432487"/>
                </a:cubicBezTo>
                <a:cubicBezTo>
                  <a:pt x="366584" y="420130"/>
                  <a:pt x="373552" y="406825"/>
                  <a:pt x="383059" y="395416"/>
                </a:cubicBezTo>
                <a:cubicBezTo>
                  <a:pt x="412789" y="359739"/>
                  <a:pt x="420752" y="357931"/>
                  <a:pt x="457200" y="333633"/>
                </a:cubicBezTo>
                <a:cubicBezTo>
                  <a:pt x="519243" y="240565"/>
                  <a:pt x="435590" y="348039"/>
                  <a:pt x="531340" y="284206"/>
                </a:cubicBezTo>
                <a:cubicBezTo>
                  <a:pt x="543697" y="275968"/>
                  <a:pt x="547816" y="259492"/>
                  <a:pt x="556054" y="247135"/>
                </a:cubicBezTo>
                <a:cubicBezTo>
                  <a:pt x="575615" y="168894"/>
                  <a:pt x="554281" y="207127"/>
                  <a:pt x="642551" y="148281"/>
                </a:cubicBezTo>
                <a:lnTo>
                  <a:pt x="679622" y="123568"/>
                </a:lnTo>
                <a:cubicBezTo>
                  <a:pt x="740972" y="31539"/>
                  <a:pt x="662129" y="144557"/>
                  <a:pt x="741405" y="49427"/>
                </a:cubicBezTo>
                <a:cubicBezTo>
                  <a:pt x="811267" y="-34407"/>
                  <a:pt x="739176" y="39300"/>
                  <a:pt x="778476" y="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DF5AEF3-BC28-D97F-21D7-AD046AA6B711}"/>
              </a:ext>
            </a:extLst>
          </p:cNvPr>
          <p:cNvSpPr/>
          <p:nvPr/>
        </p:nvSpPr>
        <p:spPr>
          <a:xfrm>
            <a:off x="9266648" y="4640184"/>
            <a:ext cx="1000897" cy="484485"/>
          </a:xfrm>
          <a:custGeom>
            <a:avLst/>
            <a:gdLst>
              <a:gd name="connsiteX0" fmla="*/ 1000897 w 1000897"/>
              <a:gd name="connsiteY0" fmla="*/ 0 h 484485"/>
              <a:gd name="connsiteX1" fmla="*/ 914400 w 1000897"/>
              <a:gd name="connsiteY1" fmla="*/ 49427 h 484485"/>
              <a:gd name="connsiteX2" fmla="*/ 877330 w 1000897"/>
              <a:gd name="connsiteY2" fmla="*/ 61784 h 484485"/>
              <a:gd name="connsiteX3" fmla="*/ 803189 w 1000897"/>
              <a:gd name="connsiteY3" fmla="*/ 98854 h 484485"/>
              <a:gd name="connsiteX4" fmla="*/ 729049 w 1000897"/>
              <a:gd name="connsiteY4" fmla="*/ 135925 h 484485"/>
              <a:gd name="connsiteX5" fmla="*/ 691978 w 1000897"/>
              <a:gd name="connsiteY5" fmla="*/ 160638 h 484485"/>
              <a:gd name="connsiteX6" fmla="*/ 580768 w 1000897"/>
              <a:gd name="connsiteY6" fmla="*/ 172995 h 484485"/>
              <a:gd name="connsiteX7" fmla="*/ 543697 w 1000897"/>
              <a:gd name="connsiteY7" fmla="*/ 185352 h 484485"/>
              <a:gd name="connsiteX8" fmla="*/ 432487 w 1000897"/>
              <a:gd name="connsiteY8" fmla="*/ 284206 h 484485"/>
              <a:gd name="connsiteX9" fmla="*/ 345989 w 1000897"/>
              <a:gd name="connsiteY9" fmla="*/ 308919 h 484485"/>
              <a:gd name="connsiteX10" fmla="*/ 271849 w 1000897"/>
              <a:gd name="connsiteY10" fmla="*/ 333633 h 484485"/>
              <a:gd name="connsiteX11" fmla="*/ 197708 w 1000897"/>
              <a:gd name="connsiteY11" fmla="*/ 383060 h 484485"/>
              <a:gd name="connsiteX12" fmla="*/ 160638 w 1000897"/>
              <a:gd name="connsiteY12" fmla="*/ 407773 h 484485"/>
              <a:gd name="connsiteX13" fmla="*/ 86497 w 1000897"/>
              <a:gd name="connsiteY13" fmla="*/ 444844 h 484485"/>
              <a:gd name="connsiteX14" fmla="*/ 0 w 1000897"/>
              <a:gd name="connsiteY14" fmla="*/ 481914 h 48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897" h="484485">
                <a:moveTo>
                  <a:pt x="1000897" y="0"/>
                </a:moveTo>
                <a:cubicBezTo>
                  <a:pt x="972065" y="16476"/>
                  <a:pt x="944102" y="34576"/>
                  <a:pt x="914400" y="49427"/>
                </a:cubicBezTo>
                <a:cubicBezTo>
                  <a:pt x="902750" y="55252"/>
                  <a:pt x="888980" y="55959"/>
                  <a:pt x="877330" y="61784"/>
                </a:cubicBezTo>
                <a:cubicBezTo>
                  <a:pt x="781525" y="109688"/>
                  <a:pt x="896358" y="67800"/>
                  <a:pt x="803189" y="98854"/>
                </a:cubicBezTo>
                <a:cubicBezTo>
                  <a:pt x="696965" y="169672"/>
                  <a:pt x="831354" y="84773"/>
                  <a:pt x="729049" y="135925"/>
                </a:cubicBezTo>
                <a:cubicBezTo>
                  <a:pt x="715766" y="142567"/>
                  <a:pt x="706386" y="157036"/>
                  <a:pt x="691978" y="160638"/>
                </a:cubicBezTo>
                <a:cubicBezTo>
                  <a:pt x="655793" y="169684"/>
                  <a:pt x="617838" y="168876"/>
                  <a:pt x="580768" y="172995"/>
                </a:cubicBezTo>
                <a:cubicBezTo>
                  <a:pt x="568411" y="177114"/>
                  <a:pt x="553979" y="177355"/>
                  <a:pt x="543697" y="185352"/>
                </a:cubicBezTo>
                <a:cubicBezTo>
                  <a:pt x="484754" y="231196"/>
                  <a:pt x="487717" y="256591"/>
                  <a:pt x="432487" y="284206"/>
                </a:cubicBezTo>
                <a:cubicBezTo>
                  <a:pt x="411720" y="294590"/>
                  <a:pt x="365789" y="302979"/>
                  <a:pt x="345989" y="308919"/>
                </a:cubicBezTo>
                <a:cubicBezTo>
                  <a:pt x="321037" y="316404"/>
                  <a:pt x="293524" y="319183"/>
                  <a:pt x="271849" y="333633"/>
                </a:cubicBezTo>
                <a:lnTo>
                  <a:pt x="197708" y="383060"/>
                </a:lnTo>
                <a:cubicBezTo>
                  <a:pt x="185351" y="391298"/>
                  <a:pt x="174727" y="403077"/>
                  <a:pt x="160638" y="407773"/>
                </a:cubicBezTo>
                <a:cubicBezTo>
                  <a:pt x="109479" y="424826"/>
                  <a:pt x="134406" y="412905"/>
                  <a:pt x="86497" y="444844"/>
                </a:cubicBezTo>
                <a:cubicBezTo>
                  <a:pt x="50360" y="499050"/>
                  <a:pt x="76635" y="481914"/>
                  <a:pt x="0" y="48191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116E710-B6A3-A7A3-04F7-9A0AA864B9D4}"/>
              </a:ext>
            </a:extLst>
          </p:cNvPr>
          <p:cNvSpPr/>
          <p:nvPr/>
        </p:nvSpPr>
        <p:spPr>
          <a:xfrm>
            <a:off x="10675316" y="3849352"/>
            <a:ext cx="778476" cy="605481"/>
          </a:xfrm>
          <a:custGeom>
            <a:avLst/>
            <a:gdLst>
              <a:gd name="connsiteX0" fmla="*/ 0 w 778476"/>
              <a:gd name="connsiteY0" fmla="*/ 605481 h 605481"/>
              <a:gd name="connsiteX1" fmla="*/ 135924 w 778476"/>
              <a:gd name="connsiteY1" fmla="*/ 556054 h 605481"/>
              <a:gd name="connsiteX2" fmla="*/ 172995 w 778476"/>
              <a:gd name="connsiteY2" fmla="*/ 543697 h 605481"/>
              <a:gd name="connsiteX3" fmla="*/ 284205 w 778476"/>
              <a:gd name="connsiteY3" fmla="*/ 481914 h 605481"/>
              <a:gd name="connsiteX4" fmla="*/ 358346 w 778476"/>
              <a:gd name="connsiteY4" fmla="*/ 432487 h 605481"/>
              <a:gd name="connsiteX5" fmla="*/ 383059 w 778476"/>
              <a:gd name="connsiteY5" fmla="*/ 395416 h 605481"/>
              <a:gd name="connsiteX6" fmla="*/ 457200 w 778476"/>
              <a:gd name="connsiteY6" fmla="*/ 333633 h 605481"/>
              <a:gd name="connsiteX7" fmla="*/ 531340 w 778476"/>
              <a:gd name="connsiteY7" fmla="*/ 284206 h 605481"/>
              <a:gd name="connsiteX8" fmla="*/ 556054 w 778476"/>
              <a:gd name="connsiteY8" fmla="*/ 247135 h 605481"/>
              <a:gd name="connsiteX9" fmla="*/ 642551 w 778476"/>
              <a:gd name="connsiteY9" fmla="*/ 148281 h 605481"/>
              <a:gd name="connsiteX10" fmla="*/ 679622 w 778476"/>
              <a:gd name="connsiteY10" fmla="*/ 123568 h 605481"/>
              <a:gd name="connsiteX11" fmla="*/ 741405 w 778476"/>
              <a:gd name="connsiteY11" fmla="*/ 49427 h 605481"/>
              <a:gd name="connsiteX12" fmla="*/ 778476 w 778476"/>
              <a:gd name="connsiteY1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476" h="605481">
                <a:moveTo>
                  <a:pt x="0" y="605481"/>
                </a:moveTo>
                <a:cubicBezTo>
                  <a:pt x="212875" y="552263"/>
                  <a:pt x="27039" y="610497"/>
                  <a:pt x="135924" y="556054"/>
                </a:cubicBezTo>
                <a:cubicBezTo>
                  <a:pt x="147574" y="550229"/>
                  <a:pt x="161609" y="550023"/>
                  <a:pt x="172995" y="543697"/>
                </a:cubicBezTo>
                <a:cubicBezTo>
                  <a:pt x="300459" y="472884"/>
                  <a:pt x="200326" y="509872"/>
                  <a:pt x="284205" y="481914"/>
                </a:cubicBezTo>
                <a:cubicBezTo>
                  <a:pt x="308919" y="465438"/>
                  <a:pt x="341871" y="457201"/>
                  <a:pt x="358346" y="432487"/>
                </a:cubicBezTo>
                <a:cubicBezTo>
                  <a:pt x="366584" y="420130"/>
                  <a:pt x="373552" y="406825"/>
                  <a:pt x="383059" y="395416"/>
                </a:cubicBezTo>
                <a:cubicBezTo>
                  <a:pt x="412789" y="359739"/>
                  <a:pt x="420752" y="357931"/>
                  <a:pt x="457200" y="333633"/>
                </a:cubicBezTo>
                <a:cubicBezTo>
                  <a:pt x="519243" y="240565"/>
                  <a:pt x="435590" y="348039"/>
                  <a:pt x="531340" y="284206"/>
                </a:cubicBezTo>
                <a:cubicBezTo>
                  <a:pt x="543697" y="275968"/>
                  <a:pt x="547816" y="259492"/>
                  <a:pt x="556054" y="247135"/>
                </a:cubicBezTo>
                <a:cubicBezTo>
                  <a:pt x="575615" y="168894"/>
                  <a:pt x="554281" y="207127"/>
                  <a:pt x="642551" y="148281"/>
                </a:cubicBezTo>
                <a:lnTo>
                  <a:pt x="679622" y="123568"/>
                </a:lnTo>
                <a:cubicBezTo>
                  <a:pt x="740972" y="31539"/>
                  <a:pt x="662129" y="144557"/>
                  <a:pt x="741405" y="49427"/>
                </a:cubicBezTo>
                <a:cubicBezTo>
                  <a:pt x="811267" y="-34407"/>
                  <a:pt x="739176" y="39300"/>
                  <a:pt x="778476" y="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53070F9D-43B2-B358-92C2-EF3AFFC4781B}"/>
              </a:ext>
            </a:extLst>
          </p:cNvPr>
          <p:cNvCxnSpPr/>
          <p:nvPr/>
        </p:nvCxnSpPr>
        <p:spPr>
          <a:xfrm rot="5400000">
            <a:off x="7947719" y="1842115"/>
            <a:ext cx="673665" cy="308919"/>
          </a:xfrm>
          <a:prstGeom prst="curvedConnector3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339562A8-4059-4DB1-0326-0B1717E58BD2}"/>
              </a:ext>
            </a:extLst>
          </p:cNvPr>
          <p:cNvCxnSpPr>
            <a:cxnSpLocks/>
          </p:cNvCxnSpPr>
          <p:nvPr/>
        </p:nvCxnSpPr>
        <p:spPr>
          <a:xfrm>
            <a:off x="8757327" y="1522763"/>
            <a:ext cx="749689" cy="298936"/>
          </a:xfrm>
          <a:prstGeom prst="curvedConnector3">
            <a:avLst>
              <a:gd name="adj1" fmla="val 50000"/>
            </a:avLst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8B09C-AD13-4DAA-60C9-0961AC5B33E8}"/>
              </a:ext>
            </a:extLst>
          </p:cNvPr>
          <p:cNvSpPr txBox="1"/>
          <p:nvPr/>
        </p:nvSpPr>
        <p:spPr>
          <a:xfrm rot="20388041">
            <a:off x="7761430" y="12272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vortex track</a:t>
            </a:r>
          </a:p>
        </p:txBody>
      </p:sp>
    </p:spTree>
    <p:extLst>
      <p:ext uri="{BB962C8B-B14F-4D97-AF65-F5344CB8AC3E}">
        <p14:creationId xmlns:p14="http://schemas.microsoft.com/office/powerpoint/2010/main" val="28269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569DFCD-B27E-1A77-1CEE-81D75EB5C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166" y="3378985"/>
            <a:ext cx="5596524" cy="29791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B5B941-AE2A-FF8C-4F2D-B267D7774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166" y="256769"/>
            <a:ext cx="5596524" cy="2979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6" y="256769"/>
            <a:ext cx="5860812" cy="1060754"/>
          </a:xfrm>
        </p:spPr>
        <p:txBody>
          <a:bodyPr>
            <a:normAutofit/>
          </a:bodyPr>
          <a:lstStyle/>
          <a:p>
            <a:r>
              <a:rPr lang="en-US" dirty="0"/>
              <a:t>Vortex identification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3E39C-F29C-57E3-EFAD-2DF2CFCE1079}"/>
              </a:ext>
            </a:extLst>
          </p:cNvPr>
          <p:cNvSpPr txBox="1"/>
          <p:nvPr/>
        </p:nvSpPr>
        <p:spPr>
          <a:xfrm>
            <a:off x="235189" y="1566154"/>
            <a:ext cx="5860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endParaRPr lang="en-US" dirty="0"/>
          </a:p>
          <a:p>
            <a:pPr>
              <a:buSzPct val="150000"/>
            </a:pPr>
            <a:endParaRPr lang="en-US" dirty="0"/>
          </a:p>
          <a:p>
            <a:pPr>
              <a:buSzPct val="150000"/>
            </a:pPr>
            <a:endParaRPr lang="en-US" dirty="0"/>
          </a:p>
          <a:p>
            <a:pPr marL="285750" indent="-285750">
              <a:buSzPct val="150000"/>
              <a:buBlip>
                <a:blip r:embed="rId4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4"/>
              </a:buBlip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C862C-FAFE-237C-C367-34200CCC7371}"/>
              </a:ext>
            </a:extLst>
          </p:cNvPr>
          <p:cNvSpPr txBox="1"/>
          <p:nvPr/>
        </p:nvSpPr>
        <p:spPr>
          <a:xfrm>
            <a:off x="4835" y="2304818"/>
            <a:ext cx="6108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/>
              <a:t>Tornadic vortices identified when 0-1-km </a:t>
            </a:r>
            <a:r>
              <a:rPr lang="en-US" dirty="0" err="1"/>
              <a:t>AzShear</a:t>
            </a:r>
            <a:r>
              <a:rPr lang="en-US" dirty="0"/>
              <a:t> max becomes collocated with tor damage path and tracked forward and backward in time relative to the time of collocation (t</a:t>
            </a:r>
            <a:r>
              <a:rPr lang="en-US" baseline="-25000" dirty="0"/>
              <a:t>0</a:t>
            </a:r>
            <a:r>
              <a:rPr lang="en-US" dirty="0"/>
              <a:t>). </a:t>
            </a:r>
          </a:p>
          <a:p>
            <a:pPr>
              <a:buSzPct val="150000"/>
            </a:pPr>
            <a:endParaRPr lang="en-US" dirty="0"/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/>
              <a:t>Non-tornadic (null) </a:t>
            </a:r>
            <a:r>
              <a:rPr lang="en-US" b="1" dirty="0"/>
              <a:t>vortex defined as AzShear01 in excess of 0.01 s</a:t>
            </a:r>
            <a:r>
              <a:rPr lang="en-US" b="1" baseline="30000" dirty="0"/>
              <a:t>-1</a:t>
            </a:r>
            <a:r>
              <a:rPr lang="en-US" b="1" dirty="0"/>
              <a:t> and resides farther than 50 km away from any damage path (Davis &amp; Parker 2014)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8049B5-0C49-780C-E394-952EAAF5D45E}"/>
              </a:ext>
            </a:extLst>
          </p:cNvPr>
          <p:cNvSpPr/>
          <p:nvPr/>
        </p:nvSpPr>
        <p:spPr>
          <a:xfrm>
            <a:off x="8830305" y="1317523"/>
            <a:ext cx="506474" cy="506474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FA8E90-2314-54F9-996B-4C8E96FE212C}"/>
              </a:ext>
            </a:extLst>
          </p:cNvPr>
          <p:cNvSpPr/>
          <p:nvPr/>
        </p:nvSpPr>
        <p:spPr>
          <a:xfrm>
            <a:off x="8811585" y="4449559"/>
            <a:ext cx="515687" cy="515687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A30675-F90B-61D6-FC92-16AF48C00483}"/>
              </a:ext>
            </a:extLst>
          </p:cNvPr>
          <p:cNvSpPr/>
          <p:nvPr/>
        </p:nvSpPr>
        <p:spPr>
          <a:xfrm>
            <a:off x="8323831" y="1249451"/>
            <a:ext cx="506474" cy="506474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8C0020-A114-E14C-6D87-6614FBFFFFF3}"/>
              </a:ext>
            </a:extLst>
          </p:cNvPr>
          <p:cNvSpPr/>
          <p:nvPr/>
        </p:nvSpPr>
        <p:spPr>
          <a:xfrm>
            <a:off x="8323831" y="4449559"/>
            <a:ext cx="506474" cy="506474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2D633-7AF9-BE0F-503F-A9B62CB3B692}"/>
              </a:ext>
            </a:extLst>
          </p:cNvPr>
          <p:cNvSpPr txBox="1"/>
          <p:nvPr/>
        </p:nvSpPr>
        <p:spPr>
          <a:xfrm>
            <a:off x="9336779" y="119682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Tornadic mesovortices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62EE-6A20-0CA8-3F70-08AEFCFF3F35}"/>
              </a:ext>
            </a:extLst>
          </p:cNvPr>
          <p:cNvSpPr txBox="1"/>
          <p:nvPr/>
        </p:nvSpPr>
        <p:spPr>
          <a:xfrm>
            <a:off x="9336779" y="4297522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Tornadic mesovortices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9BA819-99DD-D708-3475-24D4EF319714}"/>
              </a:ext>
            </a:extLst>
          </p:cNvPr>
          <p:cNvSpPr/>
          <p:nvPr/>
        </p:nvSpPr>
        <p:spPr>
          <a:xfrm>
            <a:off x="8811585" y="2621931"/>
            <a:ext cx="409136" cy="409136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E63565-9475-98F2-0DCD-6CE9801D9900}"/>
              </a:ext>
            </a:extLst>
          </p:cNvPr>
          <p:cNvSpPr/>
          <p:nvPr/>
        </p:nvSpPr>
        <p:spPr>
          <a:xfrm>
            <a:off x="8918136" y="2212795"/>
            <a:ext cx="409136" cy="409136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BBAD4F-E7CC-CBCE-B3C9-7AF6654A8FB9}"/>
              </a:ext>
            </a:extLst>
          </p:cNvPr>
          <p:cNvSpPr/>
          <p:nvPr/>
        </p:nvSpPr>
        <p:spPr>
          <a:xfrm>
            <a:off x="9033152" y="1869295"/>
            <a:ext cx="375138" cy="375138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7508692-5B8D-8047-93EE-52A2EDD26BD6}"/>
              </a:ext>
            </a:extLst>
          </p:cNvPr>
          <p:cNvSpPr/>
          <p:nvPr/>
        </p:nvSpPr>
        <p:spPr>
          <a:xfrm>
            <a:off x="8830305" y="5834530"/>
            <a:ext cx="409136" cy="409136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8F27E05-D4E2-D4FA-D3ED-6602F9EA064D}"/>
              </a:ext>
            </a:extLst>
          </p:cNvPr>
          <p:cNvSpPr/>
          <p:nvPr/>
        </p:nvSpPr>
        <p:spPr>
          <a:xfrm>
            <a:off x="8936856" y="5425394"/>
            <a:ext cx="409136" cy="409136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4DD226-53B2-FCE8-4888-3FBE7DADE321}"/>
              </a:ext>
            </a:extLst>
          </p:cNvPr>
          <p:cNvSpPr/>
          <p:nvPr/>
        </p:nvSpPr>
        <p:spPr>
          <a:xfrm>
            <a:off x="9051872" y="5081894"/>
            <a:ext cx="375138" cy="375138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FE060-F232-37E5-C146-91F47DDDFC4B}"/>
              </a:ext>
            </a:extLst>
          </p:cNvPr>
          <p:cNvSpPr txBox="1"/>
          <p:nvPr/>
        </p:nvSpPr>
        <p:spPr>
          <a:xfrm>
            <a:off x="9484633" y="526946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Non-tornadic</a:t>
            </a:r>
          </a:p>
          <a:p>
            <a:r>
              <a:rPr lang="en-US" dirty="0">
                <a:solidFill>
                  <a:schemeClr val="bg1"/>
                </a:solidFill>
              </a:rPr>
              <a:t>mesovortices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194AE7-5C6B-A495-1E44-2189BACB5F96}"/>
              </a:ext>
            </a:extLst>
          </p:cNvPr>
          <p:cNvSpPr txBox="1"/>
          <p:nvPr/>
        </p:nvSpPr>
        <p:spPr>
          <a:xfrm>
            <a:off x="9484633" y="2130045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Non-tornadic</a:t>
            </a:r>
          </a:p>
          <a:p>
            <a:r>
              <a:rPr lang="en-US" dirty="0">
                <a:solidFill>
                  <a:schemeClr val="bg1"/>
                </a:solidFill>
              </a:rPr>
              <a:t>mesovortices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3F65D0-4A80-4186-9C4F-3F0D345D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98141"/>
              </p:ext>
            </p:extLst>
          </p:nvPr>
        </p:nvGraphicFramePr>
        <p:xfrm>
          <a:off x="0" y="6514054"/>
          <a:ext cx="12192000" cy="34394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183289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068507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42076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0557032"/>
                    </a:ext>
                  </a:extLst>
                </a:gridCol>
              </a:tblGrid>
              <a:tr h="34145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Introduction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33" marR="80533" marT="80533" marB="80533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Methodology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533" marR="80533" marT="80533" marB="80533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Vortex Cross Sections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33" marR="80533" marT="80533" marB="80533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Conclusions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</a:txBody>
                  <a:tcPr marL="80533" marR="80533" marT="80533" marB="80533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5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8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9" grpId="0"/>
      <p:bldP spid="29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72DE0A-C325-E6C8-2175-10C57C07C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142" y="1627145"/>
            <a:ext cx="5927124" cy="4570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E6BFAA-B2E0-BA8F-42D8-D0F62A1FFAA7}"/>
              </a:ext>
            </a:extLst>
          </p:cNvPr>
          <p:cNvSpPr txBox="1"/>
          <p:nvPr/>
        </p:nvSpPr>
        <p:spPr>
          <a:xfrm>
            <a:off x="6170142" y="980814"/>
            <a:ext cx="4123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121 tornadic 171 non-tornadic</a:t>
            </a:r>
            <a:r>
              <a:rPr lang="en-US" dirty="0"/>
              <a:t> </a:t>
            </a:r>
          </a:p>
          <a:p>
            <a:r>
              <a:rPr lang="en-US" dirty="0"/>
              <a:t>QLCS vortices (Smith et al. 2012 criteria)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D6EBE3-4A22-836B-D6B2-068E981DAE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6" y="1651859"/>
            <a:ext cx="5547411" cy="4545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CDE1EF-F89E-6852-EA77-7435C8573AD2}"/>
              </a:ext>
            </a:extLst>
          </p:cNvPr>
          <p:cNvSpPr txBox="1"/>
          <p:nvPr/>
        </p:nvSpPr>
        <p:spPr>
          <a:xfrm>
            <a:off x="321276" y="1005528"/>
            <a:ext cx="340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95 tornadic 135 non-tornadic</a:t>
            </a:r>
            <a:r>
              <a:rPr lang="en-US" dirty="0"/>
              <a:t> </a:t>
            </a:r>
          </a:p>
          <a:p>
            <a:r>
              <a:rPr lang="en-US" dirty="0"/>
              <a:t>HSLC supercell + QLCS vortices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376C3-1AD2-644F-0890-3F08AA11E3D4}"/>
              </a:ext>
            </a:extLst>
          </p:cNvPr>
          <p:cNvSpPr txBox="1"/>
          <p:nvPr/>
        </p:nvSpPr>
        <p:spPr>
          <a:xfrm>
            <a:off x="321276" y="338675"/>
            <a:ext cx="3753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Davis and Parker (2014)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FE9C9-808B-AC44-B946-9EC704145523}"/>
              </a:ext>
            </a:extLst>
          </p:cNvPr>
          <p:cNvSpPr txBox="1"/>
          <p:nvPr/>
        </p:nvSpPr>
        <p:spPr>
          <a:xfrm>
            <a:off x="6170142" y="372896"/>
            <a:ext cx="3753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This study: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DBE57-0DE6-B4F0-7174-8078C041EA54}"/>
              </a:ext>
            </a:extLst>
          </p:cNvPr>
          <p:cNvSpPr txBox="1"/>
          <p:nvPr/>
        </p:nvSpPr>
        <p:spPr>
          <a:xfrm>
            <a:off x="8231660" y="3764803"/>
            <a:ext cx="2820003" cy="369332"/>
          </a:xfrm>
          <a:prstGeom prst="rect">
            <a:avLst/>
          </a:prstGeom>
          <a:solidFill>
            <a:schemeClr val="tx1">
              <a:alpha val="29672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Including 2022 </a:t>
            </a:r>
            <a:r>
              <a:rPr lang="en-US" dirty="0" err="1">
                <a:solidFill>
                  <a:schemeClr val="bg1"/>
                </a:solidFill>
              </a:rPr>
              <a:t>PERiLS</a:t>
            </a:r>
            <a:r>
              <a:rPr lang="en-US" dirty="0">
                <a:solidFill>
                  <a:schemeClr val="bg1"/>
                </a:solidFill>
              </a:rPr>
              <a:t> IOPs!</a:t>
            </a:r>
          </a:p>
        </p:txBody>
      </p:sp>
    </p:spTree>
    <p:extLst>
      <p:ext uri="{BB962C8B-B14F-4D97-AF65-F5344CB8AC3E}">
        <p14:creationId xmlns:p14="http://schemas.microsoft.com/office/powerpoint/2010/main" val="505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AzShear</a:t>
            </a:r>
            <a:r>
              <a:rPr lang="en-US" dirty="0"/>
              <a:t> Time-Height 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4F37-B126-BB3B-50A1-32DCDFB44FD6}"/>
              </a:ext>
            </a:extLst>
          </p:cNvPr>
          <p:cNvSpPr txBox="1"/>
          <p:nvPr/>
        </p:nvSpPr>
        <p:spPr>
          <a:xfrm>
            <a:off x="106775" y="3882552"/>
            <a:ext cx="56705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Composite (median) cross sections of MRMS products are computed if there are 5 or more cases on the time/height grid. </a:t>
            </a:r>
          </a:p>
          <a:p>
            <a:pPr marL="285750" indent="-285750">
              <a:buSzPct val="150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Max </a:t>
            </a:r>
            <a:r>
              <a:rPr lang="en-US" dirty="0" err="1"/>
              <a:t>AzShear</a:t>
            </a:r>
            <a:r>
              <a:rPr lang="en-US" dirty="0"/>
              <a:t> retained in 0.01° </a:t>
            </a:r>
            <a:r>
              <a:rPr lang="en-US" dirty="0" err="1"/>
              <a:t>lat</a:t>
            </a:r>
            <a:r>
              <a:rPr lang="en-US" dirty="0"/>
              <a:t> by 0.01° </a:t>
            </a:r>
            <a:r>
              <a:rPr lang="en-US" dirty="0" err="1"/>
              <a:t>lon</a:t>
            </a:r>
            <a:r>
              <a:rPr lang="en-US" dirty="0"/>
              <a:t> box surrounding the vortex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A36FD6-AC80-E766-61E7-C4989361F9F4}"/>
              </a:ext>
            </a:extLst>
          </p:cNvPr>
          <p:cNvGrpSpPr>
            <a:grpSpLocks noChangeAspect="1"/>
          </p:cNvGrpSpPr>
          <p:nvPr/>
        </p:nvGrpSpPr>
        <p:grpSpPr>
          <a:xfrm>
            <a:off x="1957428" y="1091883"/>
            <a:ext cx="8010144" cy="2144737"/>
            <a:chOff x="532276" y="960419"/>
            <a:chExt cx="11168089" cy="29902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F70EFB-63E9-D505-34FD-13928989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276" y="3237472"/>
              <a:ext cx="11141891" cy="7132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0F55EF-2386-32C7-966C-D11475FB0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8"/>
            <a:stretch/>
          </p:blipFill>
          <p:spPr>
            <a:xfrm>
              <a:off x="532277" y="960419"/>
              <a:ext cx="11168088" cy="227705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E2BEFB-8418-4803-8808-0EB50CF65155}"/>
              </a:ext>
            </a:extLst>
          </p:cNvPr>
          <p:cNvSpPr txBox="1"/>
          <p:nvPr/>
        </p:nvSpPr>
        <p:spPr>
          <a:xfrm>
            <a:off x="6096000" y="3888945"/>
            <a:ext cx="580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Tornadic vortices display deeper plumes of enhanced </a:t>
            </a:r>
            <a:r>
              <a:rPr lang="en-US" dirty="0" err="1"/>
              <a:t>AzShear</a:t>
            </a:r>
            <a:r>
              <a:rPr lang="en-US" dirty="0"/>
              <a:t> during pre-tornadic phase up to t</a:t>
            </a:r>
            <a:r>
              <a:rPr lang="en-US" baseline="-25000" dirty="0"/>
              <a:t>0 </a:t>
            </a:r>
            <a:r>
              <a:rPr lang="en-US" dirty="0"/>
              <a:t>- 60 min</a:t>
            </a:r>
          </a:p>
          <a:p>
            <a:pPr>
              <a:buSzPct val="150000"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7EFC9A-B947-4BD5-61D3-5801DF7C0B24}"/>
              </a:ext>
            </a:extLst>
          </p:cNvPr>
          <p:cNvSpPr/>
          <p:nvPr/>
        </p:nvSpPr>
        <p:spPr>
          <a:xfrm>
            <a:off x="7612550" y="124196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D565CC-700C-5C55-637E-27809A232061}"/>
              </a:ext>
            </a:extLst>
          </p:cNvPr>
          <p:cNvSpPr/>
          <p:nvPr/>
        </p:nvSpPr>
        <p:spPr>
          <a:xfrm rot="1464590">
            <a:off x="8477028" y="1873345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D0CDC83-457B-193F-F3EE-602D95C633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846465-F90B-A06F-4F2B-BDA6EFD56271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670FB54-EAC8-CD79-4C26-F34B9F04ED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336B84-9633-93E2-E596-B3833BE4B6E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06CE6D-FB06-154A-BF6B-275136F28F79}"/>
              </a:ext>
            </a:extLst>
          </p:cNvPr>
          <p:cNvSpPr/>
          <p:nvPr/>
        </p:nvSpPr>
        <p:spPr>
          <a:xfrm>
            <a:off x="5009393" y="124196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AA16FF-65C2-DBFC-BD0B-A6599150CDDB}"/>
              </a:ext>
            </a:extLst>
          </p:cNvPr>
          <p:cNvSpPr/>
          <p:nvPr/>
        </p:nvSpPr>
        <p:spPr>
          <a:xfrm>
            <a:off x="2396495" y="1258213"/>
            <a:ext cx="1074250" cy="9552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DF78DC-6BA7-E9D9-4307-9B54E7B2A616}"/>
              </a:ext>
            </a:extLst>
          </p:cNvPr>
          <p:cNvSpPr/>
          <p:nvPr/>
        </p:nvSpPr>
        <p:spPr>
          <a:xfrm rot="1464590">
            <a:off x="5875718" y="1852509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6351EA-B95B-B515-A7FF-8977E757BE72}"/>
              </a:ext>
            </a:extLst>
          </p:cNvPr>
          <p:cNvSpPr/>
          <p:nvPr/>
        </p:nvSpPr>
        <p:spPr>
          <a:xfrm rot="1464590">
            <a:off x="3272560" y="1829797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0B781-E2CF-3279-873A-F590CF856E3A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F99ACE-66A7-D686-F231-A40B9924C1BA}"/>
              </a:ext>
            </a:extLst>
          </p:cNvPr>
          <p:cNvSpPr txBox="1"/>
          <p:nvPr/>
        </p:nvSpPr>
        <p:spPr>
          <a:xfrm>
            <a:off x="6072572" y="5011496"/>
            <a:ext cx="5555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en-US" dirty="0"/>
              <a:t>From ~ t</a:t>
            </a:r>
            <a:r>
              <a:rPr lang="en-US" baseline="-25000" dirty="0"/>
              <a:t>0 </a:t>
            </a:r>
            <a:r>
              <a:rPr lang="en-US" dirty="0"/>
              <a:t>- 12 min,  null vortices have higher median </a:t>
            </a:r>
            <a:r>
              <a:rPr lang="en-US" dirty="0" err="1"/>
              <a:t>AzShear</a:t>
            </a:r>
            <a:r>
              <a:rPr lang="en-US" dirty="0"/>
              <a:t> magnitude relative to tornadic vortices below 2 km AGL</a:t>
            </a:r>
          </a:p>
        </p:txBody>
      </p:sp>
    </p:spTree>
    <p:extLst>
      <p:ext uri="{BB962C8B-B14F-4D97-AF65-F5344CB8AC3E}">
        <p14:creationId xmlns:p14="http://schemas.microsoft.com/office/powerpoint/2010/main" val="27186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AzShear</a:t>
            </a:r>
            <a:r>
              <a:rPr lang="en-US" dirty="0"/>
              <a:t> Time-Height cross sections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70EFB-63E9-D505-34FD-13928989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170" y="5832459"/>
            <a:ext cx="7991354" cy="511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F55EF-2386-32C7-966C-D11475FB0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"/>
          <a:stretch/>
        </p:blipFill>
        <p:spPr>
          <a:xfrm>
            <a:off x="1957429" y="1091882"/>
            <a:ext cx="8010143" cy="305998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7EFC9A-B947-4BD5-61D3-5801DF7C0B24}"/>
              </a:ext>
            </a:extLst>
          </p:cNvPr>
          <p:cNvSpPr/>
          <p:nvPr/>
        </p:nvSpPr>
        <p:spPr>
          <a:xfrm>
            <a:off x="7612550" y="124196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D565CC-700C-5C55-637E-27809A232061}"/>
              </a:ext>
            </a:extLst>
          </p:cNvPr>
          <p:cNvSpPr/>
          <p:nvPr/>
        </p:nvSpPr>
        <p:spPr>
          <a:xfrm rot="1464590">
            <a:off x="8477028" y="1873345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D0CDC83-457B-193F-F3EE-602D95C633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846465-F90B-A06F-4F2B-BDA6EFD56271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670FB54-EAC8-CD79-4C26-F34B9F04ED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336B84-9633-93E2-E596-B3833BE4B6E0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06CE6D-FB06-154A-BF6B-275136F28F79}"/>
              </a:ext>
            </a:extLst>
          </p:cNvPr>
          <p:cNvSpPr/>
          <p:nvPr/>
        </p:nvSpPr>
        <p:spPr>
          <a:xfrm>
            <a:off x="5009393" y="124196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AA16FF-65C2-DBFC-BD0B-A6599150CDDB}"/>
              </a:ext>
            </a:extLst>
          </p:cNvPr>
          <p:cNvSpPr/>
          <p:nvPr/>
        </p:nvSpPr>
        <p:spPr>
          <a:xfrm>
            <a:off x="2396495" y="1258213"/>
            <a:ext cx="1074250" cy="9552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DF78DC-6BA7-E9D9-4307-9B54E7B2A616}"/>
              </a:ext>
            </a:extLst>
          </p:cNvPr>
          <p:cNvSpPr/>
          <p:nvPr/>
        </p:nvSpPr>
        <p:spPr>
          <a:xfrm rot="1464590">
            <a:off x="5875718" y="1852509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6351EA-B95B-B515-A7FF-8977E757BE72}"/>
              </a:ext>
            </a:extLst>
          </p:cNvPr>
          <p:cNvSpPr/>
          <p:nvPr/>
        </p:nvSpPr>
        <p:spPr>
          <a:xfrm rot="1464590">
            <a:off x="3272560" y="1829797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D6F80-7CD1-CC65-B013-0C2866A58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428" y="4149878"/>
            <a:ext cx="8010143" cy="16681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56B5FD-70BC-78DA-45A0-8AD976DE20ED}"/>
              </a:ext>
            </a:extLst>
          </p:cNvPr>
          <p:cNvSpPr/>
          <p:nvPr/>
        </p:nvSpPr>
        <p:spPr>
          <a:xfrm>
            <a:off x="7606192" y="2725576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E75BE9-1EEC-393C-53FE-2491107B0894}"/>
              </a:ext>
            </a:extLst>
          </p:cNvPr>
          <p:cNvSpPr/>
          <p:nvPr/>
        </p:nvSpPr>
        <p:spPr>
          <a:xfrm rot="1464590">
            <a:off x="8470670" y="3356956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B4FDE-C24E-7EEB-DCB5-0C8F759294B2}"/>
              </a:ext>
            </a:extLst>
          </p:cNvPr>
          <p:cNvSpPr/>
          <p:nvPr/>
        </p:nvSpPr>
        <p:spPr>
          <a:xfrm>
            <a:off x="5003035" y="2725576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DD2CA6-2141-F89F-64A3-44F7D4556E0B}"/>
              </a:ext>
            </a:extLst>
          </p:cNvPr>
          <p:cNvSpPr/>
          <p:nvPr/>
        </p:nvSpPr>
        <p:spPr>
          <a:xfrm>
            <a:off x="2390137" y="2741824"/>
            <a:ext cx="1074250" cy="9552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626B8A-2B8B-2D0A-A0AD-F91DAF6FDC96}"/>
              </a:ext>
            </a:extLst>
          </p:cNvPr>
          <p:cNvSpPr/>
          <p:nvPr/>
        </p:nvSpPr>
        <p:spPr>
          <a:xfrm rot="1464590">
            <a:off x="5869360" y="3336120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5BFEEB-1C2C-247D-C9AB-1A472056894A}"/>
              </a:ext>
            </a:extLst>
          </p:cNvPr>
          <p:cNvSpPr/>
          <p:nvPr/>
        </p:nvSpPr>
        <p:spPr>
          <a:xfrm rot="1464590">
            <a:off x="3266202" y="3313408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17939F-9525-6F90-AF6E-DD18A5ADC817}"/>
              </a:ext>
            </a:extLst>
          </p:cNvPr>
          <p:cNvSpPr/>
          <p:nvPr/>
        </p:nvSpPr>
        <p:spPr>
          <a:xfrm>
            <a:off x="7606192" y="422441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170FB7-D649-5211-B0DF-3B1A2DFD7390}"/>
              </a:ext>
            </a:extLst>
          </p:cNvPr>
          <p:cNvSpPr/>
          <p:nvPr/>
        </p:nvSpPr>
        <p:spPr>
          <a:xfrm rot="1464590">
            <a:off x="8470670" y="4855795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578293-115C-E6ED-7513-E4C9372F3DC6}"/>
              </a:ext>
            </a:extLst>
          </p:cNvPr>
          <p:cNvSpPr/>
          <p:nvPr/>
        </p:nvSpPr>
        <p:spPr>
          <a:xfrm>
            <a:off x="5003035" y="4224415"/>
            <a:ext cx="1074250" cy="97154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E1DF22-E8CB-F325-408D-B62610E783D5}"/>
              </a:ext>
            </a:extLst>
          </p:cNvPr>
          <p:cNvSpPr/>
          <p:nvPr/>
        </p:nvSpPr>
        <p:spPr>
          <a:xfrm>
            <a:off x="2390137" y="4240663"/>
            <a:ext cx="1074250" cy="9552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2830F9-8EA2-21B4-BC9C-E2804AAEC950}"/>
              </a:ext>
            </a:extLst>
          </p:cNvPr>
          <p:cNvSpPr/>
          <p:nvPr/>
        </p:nvSpPr>
        <p:spPr>
          <a:xfrm rot="1464590">
            <a:off x="5869360" y="4834959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BB979E-2681-DC07-5F3F-985387BD1086}"/>
              </a:ext>
            </a:extLst>
          </p:cNvPr>
          <p:cNvSpPr/>
          <p:nvPr/>
        </p:nvSpPr>
        <p:spPr>
          <a:xfrm rot="1464590">
            <a:off x="3266202" y="4812247"/>
            <a:ext cx="341293" cy="662925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20C6D9-E0B5-B1A1-5DA7-431313DB45D1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70F29-F2DB-9DE3-1900-BD4DD7056445}"/>
              </a:ext>
            </a:extLst>
          </p:cNvPr>
          <p:cNvSpPr txBox="1"/>
          <p:nvPr/>
        </p:nvSpPr>
        <p:spPr>
          <a:xfrm>
            <a:off x="200314" y="306618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S-C Plains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527C98-0A24-6551-6946-1933A37D1534}"/>
              </a:ext>
            </a:extLst>
          </p:cNvPr>
          <p:cNvSpPr txBox="1"/>
          <p:nvPr/>
        </p:nvSpPr>
        <p:spPr>
          <a:xfrm>
            <a:off x="200314" y="468444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Southeast</a:t>
            </a:r>
          </a:p>
        </p:txBody>
      </p:sp>
    </p:spTree>
    <p:extLst>
      <p:ext uri="{BB962C8B-B14F-4D97-AF65-F5344CB8AC3E}">
        <p14:creationId xmlns:p14="http://schemas.microsoft.com/office/powerpoint/2010/main" val="326950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0C64773-A6F4-D530-AA97-1A0F1054C833}"/>
              </a:ext>
            </a:extLst>
          </p:cNvPr>
          <p:cNvGrpSpPr/>
          <p:nvPr/>
        </p:nvGrpSpPr>
        <p:grpSpPr>
          <a:xfrm>
            <a:off x="1959747" y="977967"/>
            <a:ext cx="8008380" cy="2218571"/>
            <a:chOff x="363171" y="866363"/>
            <a:chExt cx="8008380" cy="22185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B05845-E1C2-017D-742B-C4A92FA30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210"/>
            <a:stretch/>
          </p:blipFill>
          <p:spPr>
            <a:xfrm>
              <a:off x="363171" y="866363"/>
              <a:ext cx="8008380" cy="17160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97957-8B07-7C20-5235-7152A96B6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56" y="2582371"/>
              <a:ext cx="8005810" cy="5025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DIVShear</a:t>
            </a:r>
            <a:r>
              <a:rPr lang="en-US" dirty="0"/>
              <a:t> Time-Height cross sections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44B5F43-4739-1D0A-3E96-9FB9D65FBD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52E4EF-207E-54E5-22FD-677A1D8792E0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D645EC4F-7D5C-49AA-9065-C9AF42D989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AB5960-4586-5B79-D4F4-9D963F2F47EE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BF6189-4A5F-0AAD-A32F-AB7CACDAC58E}"/>
              </a:ext>
            </a:extLst>
          </p:cNvPr>
          <p:cNvSpPr txBox="1"/>
          <p:nvPr/>
        </p:nvSpPr>
        <p:spPr>
          <a:xfrm>
            <a:off x="267413" y="3719194"/>
            <a:ext cx="5670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err="1"/>
              <a:t>DivShear</a:t>
            </a:r>
            <a:r>
              <a:rPr lang="en-US" dirty="0"/>
              <a:t> minimum taken along vortex path at all levels, illustrating areas of radial convergence/divergence along the radial.</a:t>
            </a:r>
          </a:p>
          <a:p>
            <a:pPr>
              <a:buSzPct val="150000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470704-4EE3-2B89-396E-8063E6CABE95}"/>
              </a:ext>
            </a:extLst>
          </p:cNvPr>
          <p:cNvSpPr txBox="1"/>
          <p:nvPr/>
        </p:nvSpPr>
        <p:spPr>
          <a:xfrm>
            <a:off x="6256638" y="3725587"/>
            <a:ext cx="580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Indicative of deeper updraft plumes preceding tornadic vortices, or just a reflection of the stronger vortex?</a:t>
            </a:r>
          </a:p>
          <a:p>
            <a:pPr>
              <a:buSzPct val="150000"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1F8803-921F-A161-9253-08182AA9F681}"/>
              </a:ext>
            </a:extLst>
          </p:cNvPr>
          <p:cNvSpPr/>
          <p:nvPr/>
        </p:nvSpPr>
        <p:spPr>
          <a:xfrm>
            <a:off x="7546835" y="1239668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971C3E-074B-562A-12EE-3BFA1B1369BB}"/>
              </a:ext>
            </a:extLst>
          </p:cNvPr>
          <p:cNvSpPr/>
          <p:nvPr/>
        </p:nvSpPr>
        <p:spPr>
          <a:xfrm rot="4513209">
            <a:off x="8228335" y="1599015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EE9A96-6C64-C2C4-F421-A9B496B30C73}"/>
              </a:ext>
            </a:extLst>
          </p:cNvPr>
          <p:cNvSpPr/>
          <p:nvPr/>
        </p:nvSpPr>
        <p:spPr>
          <a:xfrm>
            <a:off x="4938996" y="1239716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E7F353-0FC6-8DD8-7C83-674BA674F554}"/>
              </a:ext>
            </a:extLst>
          </p:cNvPr>
          <p:cNvSpPr/>
          <p:nvPr/>
        </p:nvSpPr>
        <p:spPr>
          <a:xfrm>
            <a:off x="2347471" y="1242822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370610-3C7C-B3E2-D2C4-E6E14DFE59EC}"/>
              </a:ext>
            </a:extLst>
          </p:cNvPr>
          <p:cNvSpPr/>
          <p:nvPr/>
        </p:nvSpPr>
        <p:spPr>
          <a:xfrm rot="4513209">
            <a:off x="5636810" y="1593881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EEDCD5-6A7C-39E7-D98E-A9E622124B50}"/>
              </a:ext>
            </a:extLst>
          </p:cNvPr>
          <p:cNvSpPr/>
          <p:nvPr/>
        </p:nvSpPr>
        <p:spPr>
          <a:xfrm rot="4513209">
            <a:off x="3136508" y="1561440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0B245A-D931-E3C7-F819-C0A4FEB96EDE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A124C6-F898-46B5-28E2-3290FD3FEA64}"/>
              </a:ext>
            </a:extLst>
          </p:cNvPr>
          <p:cNvSpPr txBox="1"/>
          <p:nvPr/>
        </p:nvSpPr>
        <p:spPr>
          <a:xfrm>
            <a:off x="267413" y="5027805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Throughout the period prior to t</a:t>
            </a:r>
            <a:r>
              <a:rPr lang="en-US" baseline="-25000" dirty="0"/>
              <a:t>0</a:t>
            </a:r>
            <a:r>
              <a:rPr lang="en-US" dirty="0"/>
              <a:t>, tornadic events are characterized with smaller </a:t>
            </a:r>
            <a:r>
              <a:rPr lang="en-US" dirty="0" err="1"/>
              <a:t>DivShear</a:t>
            </a:r>
            <a:r>
              <a:rPr lang="en-US" dirty="0"/>
              <a:t> magnitude (more convergence) above ~2.5 km AGL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262779-69B3-11B6-57F6-194B31299A0E}"/>
              </a:ext>
            </a:extLst>
          </p:cNvPr>
          <p:cNvSpPr txBox="1"/>
          <p:nvPr/>
        </p:nvSpPr>
        <p:spPr>
          <a:xfrm>
            <a:off x="6254000" y="4912546"/>
            <a:ext cx="5559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/>
              <a:t>In low-levels, more LL convergence in null vortices leading up to t</a:t>
            </a:r>
            <a:r>
              <a:rPr lang="en-US" baseline="-25000" dirty="0"/>
              <a:t>0</a:t>
            </a:r>
            <a:r>
              <a:rPr lang="en-US" dirty="0"/>
              <a:t>, although no stat. sig. differences in low-levels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009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B2EA2DC-ADBD-979B-AD94-5ED79DE37B46}"/>
              </a:ext>
            </a:extLst>
          </p:cNvPr>
          <p:cNvGrpSpPr>
            <a:grpSpLocks noChangeAspect="1"/>
          </p:cNvGrpSpPr>
          <p:nvPr/>
        </p:nvGrpSpPr>
        <p:grpSpPr>
          <a:xfrm>
            <a:off x="1955876" y="983160"/>
            <a:ext cx="8010992" cy="5374896"/>
            <a:chOff x="509929" y="792192"/>
            <a:chExt cx="11223347" cy="75301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B05845-E1C2-017D-742B-C4A92FA30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210"/>
            <a:stretch/>
          </p:blipFill>
          <p:spPr>
            <a:xfrm>
              <a:off x="513588" y="792192"/>
              <a:ext cx="11219688" cy="24041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34A20C-05B6-C53B-A40F-B3D856901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29" y="3196309"/>
              <a:ext cx="11219688" cy="211953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E97957-8B07-7C20-5235-7152A96B6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530" y="7618302"/>
              <a:ext cx="11216087" cy="7040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0AE514-E94C-411A-2A8D-A42C77378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588" y="5311122"/>
              <a:ext cx="11219688" cy="230718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31A5A-2A11-0E40-DF07-061C10AF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22644"/>
            <a:ext cx="8574018" cy="5303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DIVShear</a:t>
            </a:r>
            <a:r>
              <a:rPr lang="en-US" dirty="0"/>
              <a:t> Time-Height cross sections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8775483-9AFF-F0A4-5985-7E8D832E51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412" y="1490304"/>
            <a:ext cx="388651" cy="2973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AB2DDF6-4480-8DBA-C965-1A099896342D}"/>
              </a:ext>
            </a:extLst>
          </p:cNvPr>
          <p:cNvSpPr txBox="1"/>
          <p:nvPr/>
        </p:nvSpPr>
        <p:spPr>
          <a:xfrm>
            <a:off x="3800776" y="1241965"/>
            <a:ext cx="9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time of damage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B69C98EB-BEC6-E9A9-FBC9-F4583D1A2E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492" y="1451362"/>
            <a:ext cx="294278" cy="23318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A684B0-675E-E932-48D7-EB99560453AA}"/>
              </a:ext>
            </a:extLst>
          </p:cNvPr>
          <p:cNvSpPr txBox="1"/>
          <p:nvPr/>
        </p:nvSpPr>
        <p:spPr>
          <a:xfrm>
            <a:off x="6365550" y="1214354"/>
            <a:ext cx="9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of max 0-1-km </a:t>
            </a:r>
            <a:r>
              <a:rPr lang="en-US" sz="1200" dirty="0" err="1"/>
              <a:t>AzShear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7A2F6-7F16-D596-145A-34C509D4891D}"/>
              </a:ext>
            </a:extLst>
          </p:cNvPr>
          <p:cNvSpPr txBox="1"/>
          <p:nvPr/>
        </p:nvSpPr>
        <p:spPr>
          <a:xfrm>
            <a:off x="566601" y="156795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70E06-F77A-B873-D80E-B75469D35D37}"/>
              </a:ext>
            </a:extLst>
          </p:cNvPr>
          <p:cNvSpPr txBox="1"/>
          <p:nvPr/>
        </p:nvSpPr>
        <p:spPr>
          <a:xfrm>
            <a:off x="200314" y="306618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S-C Plains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5AC8A-B5BB-EFA1-24AD-6D9C250978E5}"/>
              </a:ext>
            </a:extLst>
          </p:cNvPr>
          <p:cNvSpPr txBox="1"/>
          <p:nvPr/>
        </p:nvSpPr>
        <p:spPr>
          <a:xfrm>
            <a:off x="200314" y="468444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Southeast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313D9A-54C7-59BB-8093-03271A67C068}"/>
              </a:ext>
            </a:extLst>
          </p:cNvPr>
          <p:cNvSpPr/>
          <p:nvPr/>
        </p:nvSpPr>
        <p:spPr>
          <a:xfrm>
            <a:off x="7546835" y="1239668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57632D-85A5-A4AF-B869-540E9CF4359A}"/>
              </a:ext>
            </a:extLst>
          </p:cNvPr>
          <p:cNvSpPr/>
          <p:nvPr/>
        </p:nvSpPr>
        <p:spPr>
          <a:xfrm rot="4513209">
            <a:off x="8228335" y="1599015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3846E-6023-D7EF-0D03-7B1F7A896D4C}"/>
              </a:ext>
            </a:extLst>
          </p:cNvPr>
          <p:cNvSpPr/>
          <p:nvPr/>
        </p:nvSpPr>
        <p:spPr>
          <a:xfrm>
            <a:off x="4938996" y="1239716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8BDA34-47E6-E8C1-2508-1E3A469203D0}"/>
              </a:ext>
            </a:extLst>
          </p:cNvPr>
          <p:cNvSpPr/>
          <p:nvPr/>
        </p:nvSpPr>
        <p:spPr>
          <a:xfrm>
            <a:off x="2347471" y="1242822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0A49F5-37FE-3CAE-5BF2-564E6733538F}"/>
              </a:ext>
            </a:extLst>
          </p:cNvPr>
          <p:cNvSpPr/>
          <p:nvPr/>
        </p:nvSpPr>
        <p:spPr>
          <a:xfrm rot="4513209">
            <a:off x="5636810" y="1593881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2A7621-CF02-F2FE-3E51-17F16A674B8D}"/>
              </a:ext>
            </a:extLst>
          </p:cNvPr>
          <p:cNvSpPr/>
          <p:nvPr/>
        </p:nvSpPr>
        <p:spPr>
          <a:xfrm rot="4513209">
            <a:off x="3136508" y="1561440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ADBD61-EFF1-FC33-0C81-B01D8DC3135B}"/>
              </a:ext>
            </a:extLst>
          </p:cNvPr>
          <p:cNvSpPr/>
          <p:nvPr/>
        </p:nvSpPr>
        <p:spPr>
          <a:xfrm>
            <a:off x="7534478" y="2761535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24B996-FB06-9C90-8FCC-42C3EA301A3C}"/>
              </a:ext>
            </a:extLst>
          </p:cNvPr>
          <p:cNvSpPr/>
          <p:nvPr/>
        </p:nvSpPr>
        <p:spPr>
          <a:xfrm rot="4513209">
            <a:off x="8215978" y="3120882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858204-71B3-B61C-A46B-1564546DAB42}"/>
              </a:ext>
            </a:extLst>
          </p:cNvPr>
          <p:cNvSpPr/>
          <p:nvPr/>
        </p:nvSpPr>
        <p:spPr>
          <a:xfrm>
            <a:off x="4926639" y="2761583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5D03C1-7AB2-6670-4146-723E3D9210AE}"/>
              </a:ext>
            </a:extLst>
          </p:cNvPr>
          <p:cNvSpPr/>
          <p:nvPr/>
        </p:nvSpPr>
        <p:spPr>
          <a:xfrm>
            <a:off x="2335114" y="2764689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67828B-C6C7-8CB9-AE90-135D2CD0B731}"/>
              </a:ext>
            </a:extLst>
          </p:cNvPr>
          <p:cNvSpPr/>
          <p:nvPr/>
        </p:nvSpPr>
        <p:spPr>
          <a:xfrm rot="4513209">
            <a:off x="5624453" y="3115748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33EC18-6BBD-F719-4613-9A0956DC221A}"/>
              </a:ext>
            </a:extLst>
          </p:cNvPr>
          <p:cNvSpPr/>
          <p:nvPr/>
        </p:nvSpPr>
        <p:spPr>
          <a:xfrm rot="4513209">
            <a:off x="3124151" y="3083307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59CD38-436E-CBCA-B277-73F56A1070C7}"/>
              </a:ext>
            </a:extLst>
          </p:cNvPr>
          <p:cNvSpPr/>
          <p:nvPr/>
        </p:nvSpPr>
        <p:spPr>
          <a:xfrm>
            <a:off x="7522121" y="4262058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697A95-B48A-CAEB-D811-A695758971FC}"/>
              </a:ext>
            </a:extLst>
          </p:cNvPr>
          <p:cNvSpPr/>
          <p:nvPr/>
        </p:nvSpPr>
        <p:spPr>
          <a:xfrm rot="4513209">
            <a:off x="8203621" y="4621405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C8C0F82-A21C-17FD-5533-0E83F1F5CE64}"/>
              </a:ext>
            </a:extLst>
          </p:cNvPr>
          <p:cNvSpPr/>
          <p:nvPr/>
        </p:nvSpPr>
        <p:spPr>
          <a:xfrm>
            <a:off x="4914282" y="4262106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0BA02A-DCF8-DD5A-B44C-FDF40303737C}"/>
              </a:ext>
            </a:extLst>
          </p:cNvPr>
          <p:cNvSpPr/>
          <p:nvPr/>
        </p:nvSpPr>
        <p:spPr>
          <a:xfrm>
            <a:off x="2322757" y="4265212"/>
            <a:ext cx="1451268" cy="88222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B15B81-487B-6786-1EE0-EEFE08E360D6}"/>
              </a:ext>
            </a:extLst>
          </p:cNvPr>
          <p:cNvSpPr/>
          <p:nvPr/>
        </p:nvSpPr>
        <p:spPr>
          <a:xfrm rot="4513209">
            <a:off x="5612096" y="4616271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CD99CB-5CD7-CA62-747F-946EAF0DD904}"/>
              </a:ext>
            </a:extLst>
          </p:cNvPr>
          <p:cNvSpPr/>
          <p:nvPr/>
        </p:nvSpPr>
        <p:spPr>
          <a:xfrm rot="4513209">
            <a:off x="3111794" y="4583830"/>
            <a:ext cx="405079" cy="134933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78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{45FEE90B-D42F-DF4D-8160-5B9C996E7FB8}tf10001072</Template>
  <TotalTime>51509</TotalTime>
  <Words>963</Words>
  <Application>Microsoft Macintosh PowerPoint</Application>
  <PresentationFormat>Widescreen</PresentationFormat>
  <Paragraphs>129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Symbol</vt:lpstr>
      <vt:lpstr>Parcel</vt:lpstr>
      <vt:lpstr>PowerPoint Presentation</vt:lpstr>
      <vt:lpstr>FOUNDATION STUDIES</vt:lpstr>
      <vt:lpstr>MRMS</vt:lpstr>
      <vt:lpstr>Vortex identification</vt:lpstr>
      <vt:lpstr>PowerPoint Presentation</vt:lpstr>
      <vt:lpstr>AzShear Time-Height cross sections</vt:lpstr>
      <vt:lpstr>AzShear Time-Height cross sections</vt:lpstr>
      <vt:lpstr>DIVShear Time-Height cross sections</vt:lpstr>
      <vt:lpstr>DIVShear Time-Height cross sections</vt:lpstr>
      <vt:lpstr>KdP Time-Height cross sections</vt:lpstr>
      <vt:lpstr>KdP Time-Height cross sections</vt:lpstr>
      <vt:lpstr>ZdR Time-Height cross sections</vt:lpstr>
      <vt:lpstr>ZdR Time-Height cross sections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Pardun, Tyler J.</dc:creator>
  <cp:lastModifiedBy>Microsoft Office User</cp:lastModifiedBy>
  <cp:revision>204</cp:revision>
  <dcterms:created xsi:type="dcterms:W3CDTF">2023-02-11T17:28:27Z</dcterms:created>
  <dcterms:modified xsi:type="dcterms:W3CDTF">2023-11-16T04:21:03Z</dcterms:modified>
</cp:coreProperties>
</file>