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5" r:id="rId5"/>
    <p:sldId id="266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2" autoAdjust="0"/>
    <p:restoredTop sz="94696"/>
  </p:normalViewPr>
  <p:slideViewPr>
    <p:cSldViewPr snapToGrid="0">
      <p:cViewPr varScale="1">
        <p:scale>
          <a:sx n="128" d="100"/>
          <a:sy n="128" d="100"/>
        </p:scale>
        <p:origin x="5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>
                <a:lumMod val="5000"/>
                <a:lumOff val="95000"/>
              </a:srgbClr>
            </a:gs>
            <a:gs pos="74000">
              <a:srgbClr val="FF0000">
                <a:lumMod val="45000"/>
                <a:lumOff val="55000"/>
              </a:srgbClr>
            </a:gs>
            <a:gs pos="83000">
              <a:srgbClr val="FF0000">
                <a:lumMod val="45000"/>
                <a:lumOff val="55000"/>
              </a:srgbClr>
            </a:gs>
            <a:gs pos="100000">
              <a:srgbClr val="FF0000">
                <a:lumMod val="30000"/>
                <a:lumOff val="7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0649" y="3564834"/>
            <a:ext cx="5496513" cy="506108"/>
          </a:xfrm>
        </p:spPr>
        <p:txBody>
          <a:bodyPr/>
          <a:lstStyle/>
          <a:p>
            <a:r>
              <a:rPr lang="en-US" dirty="0"/>
              <a:t>Joshua Ostaszewski and Christopher Weiss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92AF0-E95E-E35E-43F2-18D2FEE0F4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" y="121342"/>
            <a:ext cx="3970185" cy="65373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7F5AE84-39EF-55E3-7C8A-0E5FF80088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4417747" y="1974051"/>
            <a:ext cx="7442320" cy="11079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Texas Tech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StickNet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Near-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Mesovortex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Observations during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PERiLS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F0B2A9-5FE5-D50E-0AD3-2C1C9E6B2D0E}"/>
              </a:ext>
            </a:extLst>
          </p:cNvPr>
          <p:cNvSpPr txBox="1"/>
          <p:nvPr/>
        </p:nvSpPr>
        <p:spPr>
          <a:xfrm>
            <a:off x="4997552" y="4553730"/>
            <a:ext cx="6282708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Ostaszewski J. S., and C. C. Weiss, 2023: Surface Cold Pool Observations near Tornadic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Nontornadic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QLCS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Mesovortices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during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Prep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6DBEFA-0091-4E4A-EBE5-1C98023DA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29" y="0"/>
            <a:ext cx="3062265" cy="615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0B5732-C89D-8B02-90F5-E16B1DFAC6C3}"/>
              </a:ext>
            </a:extLst>
          </p:cNvPr>
          <p:cNvSpPr txBox="1"/>
          <p:nvPr/>
        </p:nvSpPr>
        <p:spPr>
          <a:xfrm>
            <a:off x="4997551" y="5572049"/>
            <a:ext cx="6282708" cy="1013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Acknowledgements: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Jessica McDonald, TTU PhD Candidate</a:t>
            </a:r>
          </a:p>
          <a:p>
            <a:pPr marL="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	                 Alex </a:t>
            </a:r>
            <a:r>
              <a:rPr lang="en-US" sz="1600" i="1" dirty="0" err="1">
                <a:solidFill>
                  <a:prstClr val="black"/>
                </a:solidFill>
                <a:latin typeface="Calibri" panose="020F0502020204030204"/>
              </a:rPr>
              <a:t>Schueth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, TTU PhD Candidate</a:t>
            </a:r>
          </a:p>
          <a:p>
            <a:pPr marL="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                 </a:t>
            </a:r>
            <a:r>
              <a:rPr lang="en-US" sz="1600" i="1" dirty="0" err="1">
                <a:solidFill>
                  <a:prstClr val="black"/>
                </a:solidFill>
                <a:latin typeface="Calibri" panose="020F0502020204030204"/>
              </a:rPr>
              <a:t>Kelcy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 Brunner, TTU Postdoc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>
                <a:lumMod val="5000"/>
                <a:lumOff val="95000"/>
              </a:srgbClr>
            </a:gs>
            <a:gs pos="74000">
              <a:srgbClr val="FF0000">
                <a:lumMod val="45000"/>
                <a:lumOff val="55000"/>
              </a:srgbClr>
            </a:gs>
            <a:gs pos="83000">
              <a:srgbClr val="FF0000">
                <a:lumMod val="45000"/>
                <a:lumOff val="55000"/>
              </a:srgbClr>
            </a:gs>
            <a:gs pos="100000">
              <a:srgbClr val="FF0000">
                <a:lumMod val="30000"/>
                <a:lumOff val="7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graphs and diagrams&#10;&#10;Description automatically generated">
            <a:extLst>
              <a:ext uri="{FF2B5EF4-FFF2-40B4-BE49-F238E27FC236}">
                <a16:creationId xmlns:a16="http://schemas.microsoft.com/office/drawing/2014/main" id="{6D72EF8C-812C-A8C1-9243-301BB7BB5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64"/>
          <a:stretch/>
        </p:blipFill>
        <p:spPr>
          <a:xfrm>
            <a:off x="6507362" y="203625"/>
            <a:ext cx="5628736" cy="30717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DB8A6D94-B333-6887-1892-057CD3437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69"/>
          <a:stretch/>
        </p:blipFill>
        <p:spPr>
          <a:xfrm>
            <a:off x="110278" y="3492137"/>
            <a:ext cx="6037285" cy="32982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" name="Picture 3" descr="A graph with red and blue dots&#10;&#10;Description automatically generated">
            <a:extLst>
              <a:ext uri="{FF2B5EF4-FFF2-40B4-BE49-F238E27FC236}">
                <a16:creationId xmlns:a16="http://schemas.microsoft.com/office/drawing/2014/main" id="{1CB98848-90F9-132B-8174-6380709BF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410" y="3867912"/>
            <a:ext cx="5632687" cy="29224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9E99A708-C8B5-AB87-6D19-949B6B3FC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46" y="203625"/>
            <a:ext cx="6037717" cy="30704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4191F2-2AE5-A712-AA69-7F6147A9AD97}"/>
              </a:ext>
            </a:extLst>
          </p:cNvPr>
          <p:cNvSpPr txBox="1"/>
          <p:nvPr/>
        </p:nvSpPr>
        <p:spPr>
          <a:xfrm>
            <a:off x="2209948" y="3211974"/>
            <a:ext cx="1837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Post-Tornadic MV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20C51-A25D-AD15-C267-AF5F88C62A0B}"/>
              </a:ext>
            </a:extLst>
          </p:cNvPr>
          <p:cNvSpPr txBox="1"/>
          <p:nvPr/>
        </p:nvSpPr>
        <p:spPr>
          <a:xfrm>
            <a:off x="2209949" y="-59289"/>
            <a:ext cx="1837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err="1"/>
              <a:t>Nontornadic</a:t>
            </a:r>
            <a:r>
              <a:rPr lang="en-US" sz="1400" b="1" u="sng" dirty="0"/>
              <a:t> MV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C6FA0B-5653-CA20-4748-9ED6D56F066D}"/>
              </a:ext>
            </a:extLst>
          </p:cNvPr>
          <p:cNvSpPr txBox="1"/>
          <p:nvPr/>
        </p:nvSpPr>
        <p:spPr>
          <a:xfrm>
            <a:off x="8400997" y="-59289"/>
            <a:ext cx="1837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Time-of-Tornado MV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F6D9AF-1582-7AAD-9D86-5935BBFB5F96}"/>
              </a:ext>
            </a:extLst>
          </p:cNvPr>
          <p:cNvSpPr txBox="1"/>
          <p:nvPr/>
        </p:nvSpPr>
        <p:spPr>
          <a:xfrm>
            <a:off x="8400996" y="3560135"/>
            <a:ext cx="1837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All MV intercepts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E6CAD4-6687-9974-26F2-E81DC2906D1C}"/>
              </a:ext>
            </a:extLst>
          </p:cNvPr>
          <p:cNvSpPr/>
          <p:nvPr/>
        </p:nvSpPr>
        <p:spPr>
          <a:xfrm>
            <a:off x="7646410" y="6081615"/>
            <a:ext cx="754586" cy="30777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C19CD9-4209-AF50-AA42-983E153BDA27}"/>
              </a:ext>
            </a:extLst>
          </p:cNvPr>
          <p:cNvSpPr/>
          <p:nvPr/>
        </p:nvSpPr>
        <p:spPr>
          <a:xfrm>
            <a:off x="7646410" y="4204548"/>
            <a:ext cx="754586" cy="14879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34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>
                <a:lumMod val="5000"/>
                <a:lumOff val="95000"/>
              </a:srgbClr>
            </a:gs>
            <a:gs pos="74000">
              <a:srgbClr val="FF0000">
                <a:lumMod val="45000"/>
                <a:lumOff val="55000"/>
              </a:srgbClr>
            </a:gs>
            <a:gs pos="83000">
              <a:srgbClr val="FF0000">
                <a:lumMod val="45000"/>
                <a:lumOff val="55000"/>
              </a:srgbClr>
            </a:gs>
            <a:gs pos="100000">
              <a:srgbClr val="FF0000">
                <a:lumMod val="30000"/>
                <a:lumOff val="7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tornado&#10;&#10;Description automatically generated">
            <a:extLst>
              <a:ext uri="{FF2B5EF4-FFF2-40B4-BE49-F238E27FC236}">
                <a16:creationId xmlns:a16="http://schemas.microsoft.com/office/drawing/2014/main" id="{F7E5B916-6ED6-7914-B2E0-884096101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6" y="534724"/>
            <a:ext cx="7529067" cy="3839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994EAB-3AEF-846F-CB22-07C106AEA96C}"/>
              </a:ext>
            </a:extLst>
          </p:cNvPr>
          <p:cNvSpPr txBox="1"/>
          <p:nvPr/>
        </p:nvSpPr>
        <p:spPr>
          <a:xfrm>
            <a:off x="2331466" y="73059"/>
            <a:ext cx="2995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4850F-C619-E39A-9A56-5AABB6A209F8}"/>
              </a:ext>
            </a:extLst>
          </p:cNvPr>
          <p:cNvSpPr txBox="1"/>
          <p:nvPr/>
        </p:nvSpPr>
        <p:spPr>
          <a:xfrm>
            <a:off x="8526466" y="3815405"/>
            <a:ext cx="299574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Future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62855-F7D1-6F96-8D02-26108BFB6293}"/>
              </a:ext>
            </a:extLst>
          </p:cNvPr>
          <p:cNvSpPr txBox="1"/>
          <p:nvPr/>
        </p:nvSpPr>
        <p:spPr>
          <a:xfrm>
            <a:off x="64806" y="4573331"/>
            <a:ext cx="761814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u="sng" dirty="0"/>
              <a:t>Greater baroclinity</a:t>
            </a:r>
            <a:r>
              <a:rPr lang="en-US" dirty="0"/>
              <a:t> found near rotating segments than the parent QLCS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u="sng" dirty="0"/>
              <a:t>Preferential baroclinic zones</a:t>
            </a:r>
            <a:r>
              <a:rPr lang="en-US" dirty="0"/>
              <a:t> evolve during an </a:t>
            </a:r>
            <a:r>
              <a:rPr lang="en-US" b="1" dirty="0"/>
              <a:t>already present</a:t>
            </a:r>
            <a:r>
              <a:rPr lang="en-US" dirty="0"/>
              <a:t> MV lifecycle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HSLC supercell cold pools are </a:t>
            </a:r>
            <a:r>
              <a:rPr lang="en-US" u="sng" dirty="0"/>
              <a:t>weaker</a:t>
            </a:r>
            <a:r>
              <a:rPr lang="en-US" dirty="0"/>
              <a:t> than supercells in larger buoyancy environments, and supercells leading a QLCS </a:t>
            </a:r>
            <a:r>
              <a:rPr lang="en-US" u="sng" dirty="0"/>
              <a:t>tend to weaken the immediate cold pool</a:t>
            </a:r>
            <a:r>
              <a:rPr lang="en-US" dirty="0"/>
              <a:t> when absorbed by the QLCS (i.e., hybrid MV)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BD4664-7297-EE84-DA1E-0E962F4DCFC4}"/>
              </a:ext>
            </a:extLst>
          </p:cNvPr>
          <p:cNvSpPr txBox="1"/>
          <p:nvPr/>
        </p:nvSpPr>
        <p:spPr>
          <a:xfrm>
            <a:off x="7921487" y="4199618"/>
            <a:ext cx="4205707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Explore frictional and barotropic effects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Assess rapid destabilization within the </a:t>
            </a:r>
            <a:r>
              <a:rPr lang="en-US" dirty="0" err="1"/>
              <a:t>StesoNet</a:t>
            </a:r>
            <a:r>
              <a:rPr lang="en-US" dirty="0"/>
              <a:t>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Add a modeling component to explore how much baroclinic vorticity is important during and downstream of HSLC QLCS-supercell mergers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2FD597-0ED1-5FAA-1CCC-51D760229FF9}"/>
              </a:ext>
            </a:extLst>
          </p:cNvPr>
          <p:cNvSpPr txBox="1"/>
          <p:nvPr/>
        </p:nvSpPr>
        <p:spPr>
          <a:xfrm>
            <a:off x="8526466" y="73059"/>
            <a:ext cx="29957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Challenges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344CB0-411D-0E50-AFC1-0C36735F1A6C}"/>
              </a:ext>
            </a:extLst>
          </p:cNvPr>
          <p:cNvSpPr txBox="1"/>
          <p:nvPr/>
        </p:nvSpPr>
        <p:spPr>
          <a:xfrm>
            <a:off x="7921487" y="476536"/>
            <a:ext cx="4205707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No pre-</a:t>
            </a:r>
            <a:r>
              <a:rPr lang="en-US" dirty="0" err="1"/>
              <a:t>mesovortex</a:t>
            </a:r>
            <a:r>
              <a:rPr lang="en-US" dirty="0"/>
              <a:t>/-tornadic samples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No parcel trajectories (lack of dual Doppler)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Only surface measurements. What is happening just above (~lowest 100 m)?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Baroclinity present but cannot discredit other vorticity sources simultaneously present</a:t>
            </a:r>
          </a:p>
        </p:txBody>
      </p:sp>
    </p:spTree>
    <p:extLst>
      <p:ext uri="{BB962C8B-B14F-4D97-AF65-F5344CB8AC3E}">
        <p14:creationId xmlns:p14="http://schemas.microsoft.com/office/powerpoint/2010/main" val="3882035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>
                <a:lumMod val="5000"/>
                <a:lumOff val="95000"/>
              </a:srgbClr>
            </a:gs>
            <a:gs pos="74000">
              <a:srgbClr val="FF0000">
                <a:lumMod val="45000"/>
                <a:lumOff val="55000"/>
              </a:srgbClr>
            </a:gs>
            <a:gs pos="83000">
              <a:srgbClr val="FF0000">
                <a:lumMod val="45000"/>
                <a:lumOff val="55000"/>
              </a:srgbClr>
            </a:gs>
            <a:gs pos="100000">
              <a:srgbClr val="FF0000">
                <a:lumMod val="30000"/>
                <a:lumOff val="7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picture containing text, different, various, variety&#10;&#10;Description automatically generated">
            <a:extLst>
              <a:ext uri="{FF2B5EF4-FFF2-40B4-BE49-F238E27FC236}">
                <a16:creationId xmlns:a16="http://schemas.microsoft.com/office/drawing/2014/main" id="{94EEB298-7663-FC39-B1D6-97D39AF61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11729"/>
            <a:ext cx="5984319" cy="4932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37F4AB-A7AA-B91E-64B1-3A38008E3868}"/>
              </a:ext>
            </a:extLst>
          </p:cNvPr>
          <p:cNvSpPr txBox="1"/>
          <p:nvPr/>
        </p:nvSpPr>
        <p:spPr>
          <a:xfrm>
            <a:off x="0" y="434758"/>
            <a:ext cx="6098058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McDonald and Weiss 2021 found during the VORTEX-SE field project that the strongest horizontal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θ</a:t>
            </a:r>
            <a:r>
              <a:rPr lang="en-US" sz="1800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gradients </a:t>
            </a:r>
            <a:r>
              <a:rPr lang="en-US" dirty="0">
                <a:latin typeface="Times New Roman" panose="02020603050405020304" pitchFamily="18" charset="0"/>
              </a:rPr>
              <a:t>were near tornadic portions of the QLCS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Greater relative baroclinity near rotation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A </a:t>
            </a:r>
            <a:r>
              <a:rPr lang="en-US" i="1" dirty="0">
                <a:latin typeface="Times New Roman" panose="02020603050405020304" pitchFamily="18" charset="0"/>
              </a:rPr>
              <a:t>possible</a:t>
            </a:r>
            <a:r>
              <a:rPr lang="en-US" dirty="0">
                <a:latin typeface="Times New Roman" panose="02020603050405020304" pitchFamily="18" charset="0"/>
              </a:rPr>
              <a:t> source of vorticity for </a:t>
            </a:r>
            <a:r>
              <a:rPr lang="en-US" dirty="0" err="1">
                <a:latin typeface="Times New Roman" panose="02020603050405020304" pitchFamily="18" charset="0"/>
              </a:rPr>
              <a:t>tornadogenesis</a:t>
            </a:r>
            <a:r>
              <a:rPr lang="en-US" dirty="0">
                <a:latin typeface="Times New Roman" panose="02020603050405020304" pitchFamily="18" charset="0"/>
              </a:rPr>
              <a:t> through the implied baroclinic vorticity generation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Same correlation not found in the deficits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Contradicts supercell cold pool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similar thermodynamic gradient and deficit findings from McDonald and Weiss (2021) translate to the QLCSs observed during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PERiLS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endParaRPr lang="en-US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thermodynamic gradients and deficits change north vs. south of a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mesovortex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endParaRPr lang="en-US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thermodynamic gradients and deficits near tornadic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mesovortices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dependent on the time relative to the tornado occurring?</a:t>
            </a:r>
          </a:p>
          <a:p>
            <a:pPr marL="514350" indent="-514350">
              <a:buFont typeface="+mj-lt"/>
              <a:buAutoNum type="arabicPeriod"/>
            </a:pPr>
            <a:endParaRPr lang="en-US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supercells in HSLC environments have weaker overall cold pools?</a:t>
            </a:r>
          </a:p>
          <a:p>
            <a:pPr marL="514350" indent="-514350">
              <a:buFont typeface="+mj-lt"/>
              <a:buAutoNum type="arabicPeriod"/>
            </a:pPr>
            <a:endParaRPr lang="en-US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differences in cold pool characteristics of ‘hybrid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mesovortices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that are attributed to supercell-QLCS mergers?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41B685-A690-E6A7-4E9C-10C12C0829FE}"/>
              </a:ext>
            </a:extLst>
          </p:cNvPr>
          <p:cNvSpPr txBox="1"/>
          <p:nvPr/>
        </p:nvSpPr>
        <p:spPr>
          <a:xfrm>
            <a:off x="9815137" y="6344068"/>
            <a:ext cx="226518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cs typeface="Calibri"/>
              </a:rPr>
              <a:t>McDonald and Weiss 2021 (Fig.8)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0DF644-1749-34D9-A566-D1F7DC6FEDAF}"/>
              </a:ext>
            </a:extLst>
          </p:cNvPr>
          <p:cNvSpPr txBox="1"/>
          <p:nvPr/>
        </p:nvSpPr>
        <p:spPr>
          <a:xfrm>
            <a:off x="6095999" y="303733"/>
            <a:ext cx="5984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Correlation between Horizontal Baroclinic Vorticity Generation and Tornado likelihood</a:t>
            </a:r>
          </a:p>
        </p:txBody>
      </p:sp>
    </p:spTree>
    <p:extLst>
      <p:ext uri="{BB962C8B-B14F-4D97-AF65-F5344CB8AC3E}">
        <p14:creationId xmlns:p14="http://schemas.microsoft.com/office/powerpoint/2010/main" val="326835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>
                <a:lumMod val="5000"/>
                <a:lumOff val="95000"/>
              </a:srgbClr>
            </a:gs>
            <a:gs pos="74000">
              <a:srgbClr val="FF0000">
                <a:lumMod val="45000"/>
                <a:lumOff val="55000"/>
              </a:srgbClr>
            </a:gs>
            <a:gs pos="83000">
              <a:srgbClr val="FF0000">
                <a:lumMod val="45000"/>
                <a:lumOff val="55000"/>
              </a:srgbClr>
            </a:gs>
            <a:gs pos="100000">
              <a:srgbClr val="FF0000">
                <a:lumMod val="30000"/>
                <a:lumOff val="7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3CE8D-2D1D-43B4-D670-E650680AEC94}"/>
              </a:ext>
            </a:extLst>
          </p:cNvPr>
          <p:cNvSpPr txBox="1">
            <a:spLocks/>
          </p:cNvSpPr>
          <p:nvPr/>
        </p:nvSpPr>
        <p:spPr>
          <a:xfrm>
            <a:off x="3076161" y="149682"/>
            <a:ext cx="6039678" cy="4961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atin typeface="+mn-lt"/>
              </a:rPr>
              <a:t>PERiLS</a:t>
            </a:r>
            <a:r>
              <a:rPr lang="en-US" sz="2400" b="1" dirty="0">
                <a:latin typeface="+mn-lt"/>
              </a:rPr>
              <a:t> Overview and </a:t>
            </a:r>
            <a:r>
              <a:rPr lang="en-US" sz="2400" b="1" dirty="0" err="1">
                <a:latin typeface="+mn-lt"/>
              </a:rPr>
              <a:t>StickNet</a:t>
            </a:r>
            <a:r>
              <a:rPr lang="en-US" sz="2400" b="1" dirty="0">
                <a:latin typeface="+mn-lt"/>
              </a:rPr>
              <a:t> Intercept Totals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0E466-57A2-74D7-31EA-66AC915CF0B6}"/>
              </a:ext>
            </a:extLst>
          </p:cNvPr>
          <p:cNvSpPr txBox="1"/>
          <p:nvPr/>
        </p:nvSpPr>
        <p:spPr>
          <a:xfrm>
            <a:off x="1872615" y="1447721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Year 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16EAED-D2D6-E7BD-9CA7-68C1B90BBEA0}"/>
              </a:ext>
            </a:extLst>
          </p:cNvPr>
          <p:cNvSpPr txBox="1"/>
          <p:nvPr/>
        </p:nvSpPr>
        <p:spPr>
          <a:xfrm>
            <a:off x="6524625" y="1447721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Year Two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AF49F-0887-5DBF-E183-00139E7A7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295" y="3025776"/>
            <a:ext cx="4804410" cy="32537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C5E569-C7EE-C13E-5A8A-B21E9C135B64}"/>
              </a:ext>
            </a:extLst>
          </p:cNvPr>
          <p:cNvSpPr txBox="1"/>
          <p:nvPr/>
        </p:nvSpPr>
        <p:spPr>
          <a:xfrm>
            <a:off x="5136356" y="6277431"/>
            <a:ext cx="3824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*Does not include the 17 NT MCs from IOP2 and the 26 NT MCs from IOP3 due to not being HSLC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A5151-D6F4-044B-2CB6-AFE88CEF5B47}"/>
              </a:ext>
            </a:extLst>
          </p:cNvPr>
          <p:cNvSpPr txBox="1"/>
          <p:nvPr/>
        </p:nvSpPr>
        <p:spPr>
          <a:xfrm>
            <a:off x="10088880" y="1447721"/>
            <a:ext cx="769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Y1+Y2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57D762-5FD1-90D2-27AF-5A71D1B9AFB3}"/>
              </a:ext>
            </a:extLst>
          </p:cNvPr>
          <p:cNvSpPr txBox="1"/>
          <p:nvPr/>
        </p:nvSpPr>
        <p:spPr>
          <a:xfrm>
            <a:off x="11321415" y="2164082"/>
            <a:ext cx="8705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*56 HSLC MVs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D18422-F744-878A-A747-86167C0AE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345" y="3025776"/>
            <a:ext cx="1703070" cy="3253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77F8B6-DA07-D021-29AA-5FD29F1122D9}"/>
              </a:ext>
            </a:extLst>
          </p:cNvPr>
          <p:cNvSpPr txBox="1"/>
          <p:nvPr/>
        </p:nvSpPr>
        <p:spPr>
          <a:xfrm>
            <a:off x="11240451" y="3198168"/>
            <a:ext cx="10325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*33 HSLC NT MVs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9BCEDA-1757-7F4E-1D38-ED2BB6A2D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345" y="1817053"/>
            <a:ext cx="1703070" cy="1104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CFBFE-9D02-5AF1-B679-0981964E4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295" y="1817053"/>
            <a:ext cx="4804410" cy="1104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4DC745-D3CB-60F0-10C4-95A916B7C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5" y="1812609"/>
            <a:ext cx="4164330" cy="1104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B92F3F-14AE-202A-F9F2-97870BAED9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25" y="3025776"/>
            <a:ext cx="4164330" cy="32537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01DD61-0E38-11E3-1E26-BBE78616925A}"/>
              </a:ext>
            </a:extLst>
          </p:cNvPr>
          <p:cNvSpPr txBox="1"/>
          <p:nvPr/>
        </p:nvSpPr>
        <p:spPr>
          <a:xfrm>
            <a:off x="4546720" y="701001"/>
            <a:ext cx="3098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166 total cold pool intercepts!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142 HSLC intercepts!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F06F2D-E29D-3BCD-C705-AF9C709CA0D6}"/>
              </a:ext>
            </a:extLst>
          </p:cNvPr>
          <p:cNvSpPr txBox="1"/>
          <p:nvPr/>
        </p:nvSpPr>
        <p:spPr>
          <a:xfrm>
            <a:off x="11398664" y="2724577"/>
            <a:ext cx="716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*10 HSLC 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7903F6-F00A-F475-C4CB-3AC90DBEAE5E}"/>
              </a:ext>
            </a:extLst>
          </p:cNvPr>
          <p:cNvSpPr txBox="1"/>
          <p:nvPr/>
        </p:nvSpPr>
        <p:spPr>
          <a:xfrm>
            <a:off x="11339797" y="5518406"/>
            <a:ext cx="833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*4 HSLC NT 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F0A241-EA3A-33EE-7B5C-AAFB9FB5B3D8}"/>
              </a:ext>
            </a:extLst>
          </p:cNvPr>
          <p:cNvSpPr/>
          <p:nvPr/>
        </p:nvSpPr>
        <p:spPr>
          <a:xfrm>
            <a:off x="10696001" y="2185969"/>
            <a:ext cx="625414" cy="2085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E86074-4439-4F20-2BD9-53D3D5DC369C}"/>
              </a:ext>
            </a:extLst>
          </p:cNvPr>
          <p:cNvSpPr/>
          <p:nvPr/>
        </p:nvSpPr>
        <p:spPr>
          <a:xfrm>
            <a:off x="10696001" y="3198168"/>
            <a:ext cx="625414" cy="7675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68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>
                <a:lumMod val="5000"/>
                <a:lumOff val="95000"/>
              </a:srgbClr>
            </a:gs>
            <a:gs pos="74000">
              <a:srgbClr val="FF0000">
                <a:lumMod val="45000"/>
                <a:lumOff val="55000"/>
              </a:srgbClr>
            </a:gs>
            <a:gs pos="83000">
              <a:srgbClr val="FF0000">
                <a:lumMod val="45000"/>
                <a:lumOff val="55000"/>
              </a:srgbClr>
            </a:gs>
            <a:gs pos="100000">
              <a:srgbClr val="FF0000">
                <a:lumMod val="30000"/>
                <a:lumOff val="7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1155B66-7370-3B52-B0CC-6A974C534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3" y="1158558"/>
            <a:ext cx="6400800" cy="3617553"/>
          </a:xfrm>
          <a:prstGeom prst="rect">
            <a:avLst/>
          </a:prstGeom>
        </p:spPr>
      </p:pic>
      <p:pic>
        <p:nvPicPr>
          <p:cNvPr id="5" name="Picture 4" descr="A screenshot of a satellite image&#10;&#10;Description automatically generated">
            <a:extLst>
              <a:ext uri="{FF2B5EF4-FFF2-40B4-BE49-F238E27FC236}">
                <a16:creationId xmlns:a16="http://schemas.microsoft.com/office/drawing/2014/main" id="{BA21C90D-16CC-290E-2EBA-2E10A1DD2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96" y="1144613"/>
            <a:ext cx="5378651" cy="4568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89FFD8-0349-C68C-7081-3A2FAA190CA8}"/>
                  </a:ext>
                </a:extLst>
              </p:cNvPr>
              <p:cNvSpPr txBox="1"/>
              <p:nvPr/>
            </p:nvSpPr>
            <p:spPr>
              <a:xfrm>
                <a:off x="6723896" y="5906424"/>
                <a:ext cx="1841801" cy="665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rsin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θ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89FFD8-0349-C68C-7081-3A2FAA190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896" y="5906424"/>
                <a:ext cx="1841801" cy="665952"/>
              </a:xfrm>
              <a:prstGeom prst="rect">
                <a:avLst/>
              </a:prstGeom>
              <a:blipFill>
                <a:blip r:embed="rId4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A13D12-041A-1B48-6372-E4B02E00404B}"/>
                  </a:ext>
                </a:extLst>
              </p:cNvPr>
              <p:cNvSpPr txBox="1"/>
              <p:nvPr/>
            </p:nvSpPr>
            <p:spPr>
              <a:xfrm>
                <a:off x="8883797" y="5657671"/>
                <a:ext cx="418203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a:rPr lang="en-US" sz="1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radial distance from the radar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:radar zenith angle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radar radial velocity field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θ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radar azimuth 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A13D12-041A-1B48-6372-E4B02E004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3797" y="5657671"/>
                <a:ext cx="4182035" cy="1200329"/>
              </a:xfrm>
              <a:prstGeom prst="rect">
                <a:avLst/>
              </a:prstGeom>
              <a:blipFill>
                <a:blip r:embed="rId5"/>
                <a:stretch>
                  <a:fillRect t="-2105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6C32CA7-C8A2-1B14-6B04-182F76D31AEA}"/>
              </a:ext>
            </a:extLst>
          </p:cNvPr>
          <p:cNvSpPr txBox="1"/>
          <p:nvPr/>
        </p:nvSpPr>
        <p:spPr>
          <a:xfrm>
            <a:off x="139185" y="4790055"/>
            <a:ext cx="63013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StickNet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intercept is deemed near rotation if a collocation of a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radial velocity couplet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inferred vorticity &gt; 0.01 s</a:t>
            </a:r>
            <a:r>
              <a:rPr lang="en-US" sz="1800" b="1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-1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occurred within a </a:t>
            </a:r>
            <a:r>
              <a:rPr lang="en-US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15 km radius of the probe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53FDDF-72AB-722B-B3C4-3F98D87B6B77}"/>
              </a:ext>
            </a:extLst>
          </p:cNvPr>
          <p:cNvSpPr txBox="1"/>
          <p:nvPr/>
        </p:nvSpPr>
        <p:spPr>
          <a:xfrm>
            <a:off x="139185" y="5727329"/>
            <a:ext cx="2829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ea typeface="Calibri" panose="020F0502020204030204" pitchFamily="34" charset="0"/>
              </a:rPr>
              <a:t>*Used the closest WSR-88D </a:t>
            </a:r>
            <a:endParaRPr lang="en-US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06DB8E-1254-D5AF-F67A-F4437963A438}"/>
              </a:ext>
            </a:extLst>
          </p:cNvPr>
          <p:cNvSpPr txBox="1"/>
          <p:nvPr/>
        </p:nvSpPr>
        <p:spPr>
          <a:xfrm>
            <a:off x="4096529" y="448415"/>
            <a:ext cx="39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StickNet</a:t>
            </a:r>
            <a:r>
              <a:rPr lang="en-US" sz="2400" b="1" dirty="0"/>
              <a:t> Intercept Definition</a:t>
            </a:r>
          </a:p>
        </p:txBody>
      </p:sp>
    </p:spTree>
    <p:extLst>
      <p:ext uri="{BB962C8B-B14F-4D97-AF65-F5344CB8AC3E}">
        <p14:creationId xmlns:p14="http://schemas.microsoft.com/office/powerpoint/2010/main" val="1407902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>
                <a:lumMod val="5000"/>
                <a:lumOff val="95000"/>
              </a:srgbClr>
            </a:gs>
            <a:gs pos="74000">
              <a:srgbClr val="FF0000">
                <a:lumMod val="45000"/>
                <a:lumOff val="55000"/>
              </a:srgbClr>
            </a:gs>
            <a:gs pos="83000">
              <a:srgbClr val="FF0000">
                <a:lumMod val="45000"/>
                <a:lumOff val="55000"/>
              </a:srgbClr>
            </a:gs>
            <a:gs pos="100000">
              <a:srgbClr val="FF0000">
                <a:lumMod val="30000"/>
                <a:lumOff val="7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D765F-8A32-4A24-1FCF-EFA3C617360F}"/>
              </a:ext>
            </a:extLst>
          </p:cNvPr>
          <p:cNvSpPr txBox="1"/>
          <p:nvPr/>
        </p:nvSpPr>
        <p:spPr>
          <a:xfrm>
            <a:off x="1643600" y="284209"/>
            <a:ext cx="39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Characterization of Cold Pools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20F1B3-FDDD-0C4F-69E8-C94C3F04D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1" y="910080"/>
            <a:ext cx="3759725" cy="1993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B0F1D5-42C1-7FB9-274B-F35E1AF5B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6" y="2989284"/>
            <a:ext cx="3766390" cy="19969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54B40-06B3-617E-3941-F11B4A6A2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0" y="5072022"/>
            <a:ext cx="3319661" cy="1700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941390-D7E4-98BF-7317-B4E6A0CE58A4}"/>
              </a:ext>
            </a:extLst>
          </p:cNvPr>
          <p:cNvSpPr txBox="1"/>
          <p:nvPr/>
        </p:nvSpPr>
        <p:spPr>
          <a:xfrm>
            <a:off x="4021745" y="918013"/>
            <a:ext cx="38897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Identify cold pool TOA</a:t>
            </a:r>
          </a:p>
          <a:p>
            <a:r>
              <a:rPr lang="en-US" dirty="0">
                <a:cs typeface="Times New Roman" panose="02020603050405020304" pitchFamily="18" charset="0"/>
              </a:rPr>
              <a:t>A one-minute decrease in </a:t>
            </a:r>
            <a:r>
              <a:rPr lang="en-US" dirty="0" err="1">
                <a:cs typeface="Times New Roman" panose="02020603050405020304" pitchFamily="18" charset="0"/>
              </a:rPr>
              <a:t>θ</a:t>
            </a:r>
            <a:r>
              <a:rPr lang="en-US" baseline="-25000" dirty="0" err="1">
                <a:cs typeface="Times New Roman" panose="02020603050405020304" pitchFamily="18" charset="0"/>
              </a:rPr>
              <a:t>v</a:t>
            </a:r>
            <a:r>
              <a:rPr lang="en-US" dirty="0">
                <a:cs typeface="Times New Roman" panose="02020603050405020304" pitchFamily="18" charset="0"/>
              </a:rPr>
              <a:t> of 0.3 K, 0.2 K, or 0.1 K that occurs over at least two consecutive minutes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A3DF9-2950-22A1-3AF3-F85A805F8AA8}"/>
              </a:ext>
            </a:extLst>
          </p:cNvPr>
          <p:cNvSpPr txBox="1"/>
          <p:nvPr/>
        </p:nvSpPr>
        <p:spPr>
          <a:xfrm>
            <a:off x="3977440" y="2989284"/>
            <a:ext cx="41180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Calculate Storm Motions</a:t>
            </a:r>
          </a:p>
          <a:p>
            <a:r>
              <a:rPr lang="en-US" dirty="0">
                <a:cs typeface="Times New Roman" panose="02020603050405020304" pitchFamily="18" charset="0"/>
              </a:rPr>
              <a:t>Two ref scans are interpolated on a 1 km grid, subset to a 30 km box, and the first scan is shifted to the next to find the exact orientation that minimizes the MSE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B914E2-AF49-D62E-55A9-85AEFAE10465}"/>
              </a:ext>
            </a:extLst>
          </p:cNvPr>
          <p:cNvSpPr txBox="1"/>
          <p:nvPr/>
        </p:nvSpPr>
        <p:spPr>
          <a:xfrm>
            <a:off x="3977440" y="5072022"/>
            <a:ext cx="38897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Calculate Base State and Deficits</a:t>
            </a:r>
          </a:p>
          <a:p>
            <a:r>
              <a:rPr lang="en-US" sz="1800" dirty="0">
                <a:effectLst/>
                <a:ea typeface="Calibri" panose="020F0502020204030204" pitchFamily="34" charset="0"/>
              </a:rPr>
              <a:t>BS: Time-to-space conversions then averaging 10-15 km before TOA. </a:t>
            </a:r>
          </a:p>
          <a:p>
            <a:r>
              <a:rPr lang="en-US" dirty="0"/>
              <a:t>Deficits: Subtract BS from minimum found within 15 km of the cold pool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892154-579F-65D9-864E-F855A1D815E2}"/>
              </a:ext>
            </a:extLst>
          </p:cNvPr>
          <p:cNvSpPr txBox="1"/>
          <p:nvPr/>
        </p:nvSpPr>
        <p:spPr>
          <a:xfrm>
            <a:off x="8066773" y="580002"/>
            <a:ext cx="3998940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Linear-NR: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Non-rotating segments of QLCS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Mesovortex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(MV):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Embedded circulation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along leading edge of QLCS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Hybrid (H):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MV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part of circulation attributed and traced back from MC/QLCS merger upstream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Mesocyclone (MC):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Discrete circulation clearly separated from QLCS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Mixed (M):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Sampled QLCS with a MC within 15 km. Unable to separate cold pools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1C8E0-2B1D-3732-E8D9-39ACD6FBA378}"/>
              </a:ext>
            </a:extLst>
          </p:cNvPr>
          <p:cNvSpPr txBox="1"/>
          <p:nvPr/>
        </p:nvSpPr>
        <p:spPr>
          <a:xfrm>
            <a:off x="8783346" y="155879"/>
            <a:ext cx="25657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Storm Mode Types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F0AFCF-69DB-CAD1-7348-0A26795DD33B}"/>
              </a:ext>
            </a:extLst>
          </p:cNvPr>
          <p:cNvSpPr txBox="1"/>
          <p:nvPr/>
        </p:nvSpPr>
        <p:spPr>
          <a:xfrm>
            <a:off x="8066772" y="5039404"/>
            <a:ext cx="3998939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of Tornado: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Tornado occurred within 15 km of a probe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Pre-Tornadic: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Tornado occurred &gt;15 km radius, -30 mins of TOA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Post-Tornadic: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Tornado occurred &gt;15 km radius, +30 mins of TOA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035597-8221-B7F7-2D59-026D542FF8C2}"/>
              </a:ext>
            </a:extLst>
          </p:cNvPr>
          <p:cNvSpPr txBox="1"/>
          <p:nvPr/>
        </p:nvSpPr>
        <p:spPr>
          <a:xfrm>
            <a:off x="8740289" y="4610357"/>
            <a:ext cx="2651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Tornadic Intercepts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9E7646-D136-6B4A-AE5C-01FC276B20A0}"/>
              </a:ext>
            </a:extLst>
          </p:cNvPr>
          <p:cNvSpPr/>
          <p:nvPr/>
        </p:nvSpPr>
        <p:spPr>
          <a:xfrm>
            <a:off x="8398565" y="617544"/>
            <a:ext cx="3667146" cy="2195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47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>
                <a:lumMod val="5000"/>
                <a:lumOff val="95000"/>
              </a:srgbClr>
            </a:gs>
            <a:gs pos="74000">
              <a:srgbClr val="FF0000">
                <a:lumMod val="45000"/>
                <a:lumOff val="55000"/>
              </a:srgbClr>
            </a:gs>
            <a:gs pos="83000">
              <a:srgbClr val="FF0000">
                <a:lumMod val="45000"/>
                <a:lumOff val="55000"/>
              </a:srgbClr>
            </a:gs>
            <a:gs pos="100000">
              <a:srgbClr val="FF0000">
                <a:lumMod val="30000"/>
                <a:lumOff val="7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7D7A93E3-487A-DF6B-7A04-BA7F8956A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666" y="538442"/>
            <a:ext cx="7073462" cy="33323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" name="Picture 2" descr="A group of graphs with red and blue dots&#10;&#10;Description automatically generated">
            <a:extLst>
              <a:ext uri="{FF2B5EF4-FFF2-40B4-BE49-F238E27FC236}">
                <a16:creationId xmlns:a16="http://schemas.microsoft.com/office/drawing/2014/main" id="{0B4D5C4C-D89F-78B8-6C92-DE27FE519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997" y="3974068"/>
            <a:ext cx="4108131" cy="28163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" name="Picture 3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EF137E97-8762-1071-AA62-24B19C323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58" y="3526012"/>
            <a:ext cx="4748230" cy="32644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5" name="Picture 4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9199F775-055C-BE86-71AD-5733D737E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106673"/>
            <a:ext cx="4747616" cy="33223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0D3630-57AE-ED60-32AC-3607EE693935}"/>
              </a:ext>
            </a:extLst>
          </p:cNvPr>
          <p:cNvSpPr txBox="1"/>
          <p:nvPr/>
        </p:nvSpPr>
        <p:spPr>
          <a:xfrm>
            <a:off x="6536926" y="32314"/>
            <a:ext cx="39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Hybrid </a:t>
            </a:r>
            <a:r>
              <a:rPr lang="en-US" sz="2400" b="1" dirty="0" err="1"/>
              <a:t>Mesovortex</a:t>
            </a:r>
            <a:r>
              <a:rPr lang="en-US" sz="2400" b="1" dirty="0"/>
              <a:t> Intercepts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D72EC-9CA4-DA4C-B793-CB13F49AFA1D}"/>
              </a:ext>
            </a:extLst>
          </p:cNvPr>
          <p:cNvSpPr txBox="1"/>
          <p:nvPr/>
        </p:nvSpPr>
        <p:spPr>
          <a:xfrm>
            <a:off x="4999666" y="3974068"/>
            <a:ext cx="28224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sz="1600" dirty="0"/>
              <a:t>Correlation between deficits and </a:t>
            </a:r>
            <a:r>
              <a:rPr lang="en-US" sz="1600" dirty="0" err="1"/>
              <a:t>Tdd</a:t>
            </a:r>
            <a:r>
              <a:rPr lang="en-US" sz="1600" dirty="0"/>
              <a:t> similar to other cold pool studies</a:t>
            </a:r>
          </a:p>
          <a:p>
            <a:endParaRPr lang="en-US" sz="1600" dirty="0"/>
          </a:p>
          <a:p>
            <a:r>
              <a:rPr lang="en-US" sz="1600" dirty="0"/>
              <a:t>-Supercells have weaker cold pools</a:t>
            </a:r>
          </a:p>
          <a:p>
            <a:endParaRPr lang="en-US" sz="1600" dirty="0"/>
          </a:p>
          <a:p>
            <a:r>
              <a:rPr lang="en-US" sz="1600" dirty="0"/>
              <a:t>-Cold pool properties are weakened closest to time-of-merger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3424017-725D-7487-578E-DC2CB21E7561}"/>
              </a:ext>
            </a:extLst>
          </p:cNvPr>
          <p:cNvSpPr/>
          <p:nvPr/>
        </p:nvSpPr>
        <p:spPr>
          <a:xfrm rot="914376">
            <a:off x="1028534" y="339096"/>
            <a:ext cx="2713383" cy="9073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FA1DBB-3196-9F52-A580-741A711816FB}"/>
              </a:ext>
            </a:extLst>
          </p:cNvPr>
          <p:cNvCxnSpPr>
            <a:cxnSpLocks/>
            <a:stCxn id="8" idx="1"/>
            <a:endCxn id="9" idx="6"/>
          </p:cNvCxnSpPr>
          <p:nvPr/>
        </p:nvCxnSpPr>
        <p:spPr>
          <a:xfrm flipH="1" flipV="1">
            <a:off x="3694209" y="1149368"/>
            <a:ext cx="1305457" cy="41173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345284-C9FF-8D26-4C28-52E7AC8DEA36}"/>
              </a:ext>
            </a:extLst>
          </p:cNvPr>
          <p:cNvCxnSpPr>
            <a:cxnSpLocks/>
          </p:cNvCxnSpPr>
          <p:nvPr/>
        </p:nvCxnSpPr>
        <p:spPr>
          <a:xfrm>
            <a:off x="5844209" y="6380922"/>
            <a:ext cx="212078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233BED-2FDC-131A-A039-9858E023D6D2}"/>
              </a:ext>
            </a:extLst>
          </p:cNvPr>
          <p:cNvCxnSpPr>
            <a:cxnSpLocks/>
          </p:cNvCxnSpPr>
          <p:nvPr/>
        </p:nvCxnSpPr>
        <p:spPr>
          <a:xfrm flipH="1" flipV="1">
            <a:off x="3302776" y="2658685"/>
            <a:ext cx="1696890" cy="158863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C2A6C1C-6AD3-E0F5-A2B1-3EFE4B619408}"/>
              </a:ext>
            </a:extLst>
          </p:cNvPr>
          <p:cNvSpPr/>
          <p:nvPr/>
        </p:nvSpPr>
        <p:spPr>
          <a:xfrm>
            <a:off x="2895272" y="2623931"/>
            <a:ext cx="407504" cy="16399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93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>
                <a:lumMod val="5000"/>
                <a:lumOff val="95000"/>
              </a:srgbClr>
            </a:gs>
            <a:gs pos="74000">
              <a:srgbClr val="FF0000">
                <a:lumMod val="45000"/>
                <a:lumOff val="55000"/>
              </a:srgbClr>
            </a:gs>
            <a:gs pos="83000">
              <a:srgbClr val="FF0000">
                <a:lumMod val="45000"/>
                <a:lumOff val="55000"/>
              </a:srgbClr>
            </a:gs>
            <a:gs pos="100000">
              <a:srgbClr val="FF0000">
                <a:lumMod val="30000"/>
                <a:lumOff val="7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118CD24F-089F-1494-6E4A-10080922B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43" y="759323"/>
            <a:ext cx="5756743" cy="4144856"/>
          </a:xfrm>
          <a:prstGeom prst="rect">
            <a:avLst/>
          </a:prstGeom>
        </p:spPr>
      </p:pic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CFB635A0-83F8-B901-9446-5B3DD43A2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415" y="759324"/>
            <a:ext cx="5658503" cy="4144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3D9DB5-7D74-7D3C-037E-C19F0C0BD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69" y="5208104"/>
            <a:ext cx="5708646" cy="929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06AB8A-1E52-0F2C-387B-12B77AB2D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787" y="5208104"/>
            <a:ext cx="5591141" cy="1352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600DF7-87C0-C4F2-A49A-5512C3441E7D}"/>
              </a:ext>
            </a:extLst>
          </p:cNvPr>
          <p:cNvSpPr txBox="1"/>
          <p:nvPr/>
        </p:nvSpPr>
        <p:spPr>
          <a:xfrm>
            <a:off x="1406051" y="197794"/>
            <a:ext cx="3321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Rotating vs Non-rotating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558B0B-918C-32FC-D25A-091424FF8DBF}"/>
              </a:ext>
            </a:extLst>
          </p:cNvPr>
          <p:cNvSpPr txBox="1"/>
          <p:nvPr/>
        </p:nvSpPr>
        <p:spPr>
          <a:xfrm>
            <a:off x="7453275" y="197794"/>
            <a:ext cx="3244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Tornadic vs </a:t>
            </a:r>
            <a:r>
              <a:rPr lang="en-US" sz="2400" b="1" dirty="0" err="1"/>
              <a:t>Nontornadic</a:t>
            </a:r>
            <a:endParaRPr lang="en-US" sz="2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1F83F1-C5F1-2C34-CBF1-89E38636000E}"/>
              </a:ext>
            </a:extLst>
          </p:cNvPr>
          <p:cNvSpPr/>
          <p:nvPr/>
        </p:nvSpPr>
        <p:spPr>
          <a:xfrm>
            <a:off x="496957" y="828897"/>
            <a:ext cx="586408" cy="35542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8259DF-8AD3-F524-2FCC-7E737DFC0192}"/>
              </a:ext>
            </a:extLst>
          </p:cNvPr>
          <p:cNvSpPr/>
          <p:nvPr/>
        </p:nvSpPr>
        <p:spPr>
          <a:xfrm>
            <a:off x="6543261" y="828897"/>
            <a:ext cx="414130" cy="34846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325656-A490-559A-5BF4-701872E373DF}"/>
              </a:ext>
            </a:extLst>
          </p:cNvPr>
          <p:cNvSpPr/>
          <p:nvPr/>
        </p:nvSpPr>
        <p:spPr>
          <a:xfrm>
            <a:off x="212568" y="5367129"/>
            <a:ext cx="5708645" cy="308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482E4-5B65-8448-FD01-CECED7F1A991}"/>
              </a:ext>
            </a:extLst>
          </p:cNvPr>
          <p:cNvSpPr/>
          <p:nvPr/>
        </p:nvSpPr>
        <p:spPr>
          <a:xfrm>
            <a:off x="6270787" y="5367129"/>
            <a:ext cx="5591142" cy="308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4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>
                <a:lumMod val="5000"/>
                <a:lumOff val="95000"/>
              </a:srgbClr>
            </a:gs>
            <a:gs pos="74000">
              <a:srgbClr val="FF0000">
                <a:lumMod val="45000"/>
                <a:lumOff val="55000"/>
              </a:srgbClr>
            </a:gs>
            <a:gs pos="83000">
              <a:srgbClr val="FF0000">
                <a:lumMod val="45000"/>
                <a:lumOff val="55000"/>
              </a:srgbClr>
            </a:gs>
            <a:gs pos="100000">
              <a:srgbClr val="FF0000">
                <a:lumMod val="30000"/>
                <a:lumOff val="7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74653D84-56CE-3FA4-6FB7-D176E82EF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0" y="1122051"/>
            <a:ext cx="6598161" cy="4866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91639B-75CA-013F-F087-D9D86F0A6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893" y="1695166"/>
            <a:ext cx="5291667" cy="18599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851D7-A008-D3BA-1A1C-230698C80438}"/>
              </a:ext>
            </a:extLst>
          </p:cNvPr>
          <p:cNvSpPr txBox="1"/>
          <p:nvPr/>
        </p:nvSpPr>
        <p:spPr>
          <a:xfrm>
            <a:off x="4351069" y="408139"/>
            <a:ext cx="3489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Time-Relative to Tornado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896076-F2EB-C4C4-137D-305B85EC8B91}"/>
              </a:ext>
            </a:extLst>
          </p:cNvPr>
          <p:cNvSpPr/>
          <p:nvPr/>
        </p:nvSpPr>
        <p:spPr>
          <a:xfrm>
            <a:off x="470452" y="1196645"/>
            <a:ext cx="831573" cy="41009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C9C578-8786-07E9-A1BE-A6FA10A0500A}"/>
              </a:ext>
            </a:extLst>
          </p:cNvPr>
          <p:cNvSpPr/>
          <p:nvPr/>
        </p:nvSpPr>
        <p:spPr>
          <a:xfrm>
            <a:off x="6792893" y="1838740"/>
            <a:ext cx="5291667" cy="4273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95B8E8-42AA-092B-2643-34978FEC3FE9}"/>
              </a:ext>
            </a:extLst>
          </p:cNvPr>
          <p:cNvSpPr txBox="1"/>
          <p:nvPr/>
        </p:nvSpPr>
        <p:spPr>
          <a:xfrm>
            <a:off x="6792893" y="3707296"/>
            <a:ext cx="52916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-Lack of pre-tornadic </a:t>
            </a:r>
            <a:r>
              <a:rPr lang="en-US" dirty="0" err="1"/>
              <a:t>mesovortex</a:t>
            </a:r>
            <a:r>
              <a:rPr lang="en-US" dirty="0"/>
              <a:t> intercepts</a:t>
            </a:r>
          </a:p>
          <a:p>
            <a:endParaRPr lang="en-US" dirty="0"/>
          </a:p>
          <a:p>
            <a:r>
              <a:rPr lang="en-US" dirty="0"/>
              <a:t>-No pre-</a:t>
            </a:r>
            <a:r>
              <a:rPr lang="en-US" dirty="0" err="1"/>
              <a:t>mesovortex</a:t>
            </a:r>
            <a:r>
              <a:rPr lang="en-US" dirty="0"/>
              <a:t> intercepts</a:t>
            </a:r>
          </a:p>
          <a:p>
            <a:endParaRPr lang="en-US" dirty="0"/>
          </a:p>
          <a:p>
            <a:r>
              <a:rPr lang="en-US" dirty="0"/>
              <a:t>-Strongest baroclinic zones occurred near post-tornadic intercepts, although, how did these baroclinic zones evolve to this state?</a:t>
            </a:r>
          </a:p>
        </p:txBody>
      </p:sp>
    </p:spTree>
    <p:extLst>
      <p:ext uri="{BB962C8B-B14F-4D97-AF65-F5344CB8AC3E}">
        <p14:creationId xmlns:p14="http://schemas.microsoft.com/office/powerpoint/2010/main" val="4067909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>
                <a:lumMod val="5000"/>
                <a:lumOff val="95000"/>
              </a:srgbClr>
            </a:gs>
            <a:gs pos="74000">
              <a:srgbClr val="FF0000">
                <a:lumMod val="45000"/>
                <a:lumOff val="55000"/>
              </a:srgbClr>
            </a:gs>
            <a:gs pos="83000">
              <a:srgbClr val="FF0000">
                <a:lumMod val="45000"/>
                <a:lumOff val="55000"/>
              </a:srgbClr>
            </a:gs>
            <a:gs pos="100000">
              <a:srgbClr val="FF0000">
                <a:lumMod val="30000"/>
                <a:lumOff val="7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D983D32E-B15A-9C87-8808-2940C6C6C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7" y="837481"/>
            <a:ext cx="5800315" cy="4219731"/>
          </a:xfrm>
          <a:prstGeom prst="rect">
            <a:avLst/>
          </a:prstGeom>
        </p:spPr>
      </p:pic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7A09E663-50D2-9EDA-4693-ACB48A5ED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197" y="837480"/>
            <a:ext cx="5800315" cy="42197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711C23-94DD-C4F6-A51A-D12F05500235}"/>
              </a:ext>
            </a:extLst>
          </p:cNvPr>
          <p:cNvSpPr txBox="1"/>
          <p:nvPr/>
        </p:nvSpPr>
        <p:spPr>
          <a:xfrm>
            <a:off x="1899761" y="468148"/>
            <a:ext cx="230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Nontornadic</a:t>
            </a:r>
            <a:r>
              <a:rPr lang="en-US" dirty="0"/>
              <a:t> Samples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06EC12-D8A8-337B-8FC3-91DA103D04C1}"/>
              </a:ext>
            </a:extLst>
          </p:cNvPr>
          <p:cNvSpPr txBox="1"/>
          <p:nvPr/>
        </p:nvSpPr>
        <p:spPr>
          <a:xfrm>
            <a:off x="7984468" y="468148"/>
            <a:ext cx="230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Tornadic Samples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12FDFB-B9D6-3E4D-ACBE-08D2EF374F95}"/>
              </a:ext>
            </a:extLst>
          </p:cNvPr>
          <p:cNvSpPr txBox="1"/>
          <p:nvPr/>
        </p:nvSpPr>
        <p:spPr>
          <a:xfrm>
            <a:off x="4598126" y="86909"/>
            <a:ext cx="2995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Directionality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5E0BBD-CD50-B2BF-F1C0-C5BD2167B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87" y="5142143"/>
            <a:ext cx="5800315" cy="1403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4E1F8-03B0-DACF-096B-6AA0079AD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197" y="5142144"/>
            <a:ext cx="5800314" cy="1413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834A4F-9A92-1AF4-66EB-7AAC43492185}"/>
              </a:ext>
            </a:extLst>
          </p:cNvPr>
          <p:cNvSpPr/>
          <p:nvPr/>
        </p:nvSpPr>
        <p:spPr>
          <a:xfrm>
            <a:off x="149087" y="5276544"/>
            <a:ext cx="5800314" cy="3490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1264E5-FC6B-28D2-74DE-2F3629E7CA7F}"/>
              </a:ext>
            </a:extLst>
          </p:cNvPr>
          <p:cNvSpPr/>
          <p:nvPr/>
        </p:nvSpPr>
        <p:spPr>
          <a:xfrm>
            <a:off x="6238197" y="5276544"/>
            <a:ext cx="5800314" cy="3490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A0AA9-9C10-9502-B53B-DDE237AC0267}"/>
              </a:ext>
            </a:extLst>
          </p:cNvPr>
          <p:cNvSpPr/>
          <p:nvPr/>
        </p:nvSpPr>
        <p:spPr>
          <a:xfrm>
            <a:off x="470453" y="896889"/>
            <a:ext cx="453886" cy="35955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9B79E9-DEF2-AE66-8ABC-85560BC67AA5}"/>
              </a:ext>
            </a:extLst>
          </p:cNvPr>
          <p:cNvSpPr/>
          <p:nvPr/>
        </p:nvSpPr>
        <p:spPr>
          <a:xfrm>
            <a:off x="6556514" y="896889"/>
            <a:ext cx="599660" cy="35955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36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</TotalTime>
  <Words>772</Words>
  <Application>Microsoft Macintosh PowerPoint</Application>
  <PresentationFormat>Widescreen</PresentationFormat>
  <Paragraphs>101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Times New Roman</vt:lpstr>
      <vt:lpstr>office theme</vt:lpstr>
      <vt:lpstr>Texas Tech StickNet Near-Mesovortex Observations during PERiLS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</dc:creator>
  <cp:lastModifiedBy>Ostaszewski, Joshua</cp:lastModifiedBy>
  <cp:revision>21</cp:revision>
  <dcterms:created xsi:type="dcterms:W3CDTF">2023-11-10T15:50:20Z</dcterms:created>
  <dcterms:modified xsi:type="dcterms:W3CDTF">2023-11-16T04:06:27Z</dcterms:modified>
</cp:coreProperties>
</file>