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9" r:id="rId5"/>
    <p:sldId id="277" r:id="rId6"/>
    <p:sldId id="280" r:id="rId7"/>
    <p:sldId id="302" r:id="rId8"/>
    <p:sldId id="369" r:id="rId9"/>
    <p:sldId id="368" r:id="rId10"/>
    <p:sldId id="367" r:id="rId11"/>
    <p:sldId id="281" r:id="rId12"/>
    <p:sldId id="282" r:id="rId13"/>
    <p:sldId id="351" r:id="rId14"/>
    <p:sldId id="286" r:id="rId15"/>
    <p:sldId id="365" r:id="rId16"/>
    <p:sldId id="290" r:id="rId17"/>
    <p:sldId id="355" r:id="rId18"/>
    <p:sldId id="366" r:id="rId19"/>
    <p:sldId id="294" r:id="rId20"/>
    <p:sldId id="295" r:id="rId21"/>
    <p:sldId id="364" r:id="rId22"/>
    <p:sldId id="297" r:id="rId23"/>
    <p:sldId id="326" r:id="rId24"/>
    <p:sldId id="327" r:id="rId25"/>
    <p:sldId id="349" r:id="rId26"/>
    <p:sldId id="354"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503D9D-8C79-38B6-195C-43513F89E6B7}" name="Blind-Doskocil, Leanne Nicole" initials="LB" userId="S::leanneb2@illinois.edu::77773519-e331-41ac-b1b3-2628c8f25ff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9099C-D7DE-4A27-B01E-FF11B14A0D0C}" v="175" dt="2023-11-15T18:32:09.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444" autoAdjust="0"/>
  </p:normalViewPr>
  <p:slideViewPr>
    <p:cSldViewPr snapToGrid="0">
      <p:cViewPr>
        <p:scale>
          <a:sx n="140" d="100"/>
          <a:sy n="140" d="100"/>
        </p:scale>
        <p:origin x="768"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53F86-74B0-47E0-8B3A-C946570A27CD}"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68903-D145-46A8-9CC2-7F9D21E80B73}" type="slidenum">
              <a:rPr lang="en-US" smtClean="0"/>
              <a:t>‹#›</a:t>
            </a:fld>
            <a:endParaRPr lang="en-US"/>
          </a:p>
        </p:txBody>
      </p:sp>
    </p:spTree>
    <p:extLst>
      <p:ext uri="{BB962C8B-B14F-4D97-AF65-F5344CB8AC3E}">
        <p14:creationId xmlns:p14="http://schemas.microsoft.com/office/powerpoint/2010/main" val="1172479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QLCS tornadoes typically form within a parent vortex known as a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mesovortex</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(MV), which are small-scale convectively produced centers of vertical vorticity</a:t>
            </a:r>
          </a:p>
          <a:p>
            <a:pPr marL="457200" marR="0" lvl="0" indent="2286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further exacerbate the nowcasting challenge, not all mesovortices are tornadic; some cause damaging straight-line winds while others are non-damaging </a:t>
            </a:r>
          </a:p>
          <a:p>
            <a:pPr marL="457200" marR="0" lvl="0" indent="228600" algn="l" defTabSz="914400" rtl="0" eaLnBrk="1" fontAlgn="auto" latinLnBrk="0" hangingPunct="1">
              <a:lnSpc>
                <a:spcPct val="107000"/>
              </a:lnSpc>
              <a:spcBef>
                <a:spcPts val="0"/>
              </a:spcBef>
              <a:spcAft>
                <a:spcPts val="800"/>
              </a:spcAft>
              <a:buClrTx/>
              <a:buSzTx/>
              <a:buFontTx/>
              <a:buNone/>
              <a:tabLst/>
              <a:defRPr/>
            </a:pPr>
            <a:r>
              <a:rPr lang="en-US" sz="1800" u="sng" kern="0" dirty="0">
                <a:solidFill>
                  <a:srgbClr val="008080"/>
                </a:solidFill>
                <a:effectLst/>
                <a:latin typeface="Times New Roman" panose="02020603050405020304" pitchFamily="18" charset="0"/>
                <a:ea typeface="Calibri" panose="020F0502020204030204" pitchFamily="34" charset="0"/>
              </a:rPr>
              <a:t>Of  interest are </a:t>
            </a:r>
            <a:r>
              <a:rPr lang="en-US" sz="1800" kern="0" dirty="0">
                <a:effectLst/>
                <a:latin typeface="Times New Roman" panose="02020603050405020304" pitchFamily="18" charset="0"/>
                <a:ea typeface="Calibri" panose="020F0502020204030204" pitchFamily="34" charset="0"/>
              </a:rPr>
              <a:t>QLCS MVs that occur at low-levels, particularly from 0-1 km, because low-level MVs have been found in observational and numerical modeling studies (Trapp and Weisman 2003; Atkins et al. 2005; Atkins and St. Laurent 2009a; Davis and Parker 2014).</a:t>
            </a:r>
            <a:r>
              <a:rPr lang="en-US"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image on the right is an example of 3 different MVs observed during PERiLS IOP2.</a:t>
            </a:r>
          </a:p>
          <a:p>
            <a:pPr marL="457200" marR="0" indent="22860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Tx/>
              <a:buSzTx/>
              <a:buFontTx/>
              <a:buNone/>
              <a:tabLst/>
              <a:defRPr/>
            </a:pPr>
            <a:r>
              <a:rPr lang="en-US" sz="1800" u="sng" kern="0" dirty="0">
                <a:solidFill>
                  <a:srgbClr val="008080"/>
                </a:solidFill>
                <a:effectLst/>
                <a:latin typeface="Times New Roman" panose="02020603050405020304" pitchFamily="18" charset="0"/>
                <a:ea typeface="Calibri" panose="020F0502020204030204" pitchFamily="34" charset="0"/>
              </a:rPr>
              <a:t>The true frequency of</a:t>
            </a:r>
            <a:r>
              <a:rPr lang="en-US" sz="1800" kern="0" dirty="0">
                <a:effectLst/>
                <a:latin typeface="Times New Roman" panose="02020603050405020304" pitchFamily="18" charset="0"/>
                <a:ea typeface="Calibri" panose="020F0502020204030204" pitchFamily="34" charset="0"/>
              </a:rPr>
              <a:t> </a:t>
            </a:r>
            <a:r>
              <a:rPr lang="en-US" sz="1800" u="sng" kern="0" dirty="0">
                <a:solidFill>
                  <a:srgbClr val="008080"/>
                </a:solidFill>
                <a:effectLst/>
                <a:latin typeface="Times New Roman" panose="02020603050405020304" pitchFamily="18" charset="0"/>
                <a:ea typeface="Calibri" panose="020F0502020204030204" pitchFamily="34" charset="0"/>
              </a:rPr>
              <a:t> tornadic versus non-tornadic MVs is unknown, due to a lack of reliable, comprehensive data on mesovortex structure (Wheatley et al. 2006).</a:t>
            </a:r>
            <a:r>
              <a:rPr lang="en-US" sz="2800" dirty="0">
                <a:effectLst/>
              </a:rPr>
              <a:t> </a:t>
            </a:r>
          </a:p>
          <a:p>
            <a:pPr marL="457200" marR="0" indent="22860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E6E7740F-E40B-4094-AD65-C2B281955274}" type="slidenum">
              <a:rPr lang="en-US" smtClean="0"/>
              <a:t>2</a:t>
            </a:fld>
            <a:endParaRPr lang="en-US"/>
          </a:p>
        </p:txBody>
      </p:sp>
    </p:spTree>
    <p:extLst>
      <p:ext uri="{BB962C8B-B14F-4D97-AF65-F5344CB8AC3E}">
        <p14:creationId xmlns:p14="http://schemas.microsoft.com/office/powerpoint/2010/main" val="310211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start by examining the first research question of this section which </a:t>
            </a:r>
            <a:r>
              <a:rPr lang="en-US" sz="1200" kern="1200" dirty="0" err="1">
                <a:solidFill>
                  <a:schemeClr val="tx1"/>
                </a:solidFill>
                <a:effectLst/>
                <a:latin typeface="+mn-lt"/>
                <a:ea typeface="+mn-ea"/>
                <a:cs typeface="+mn-cs"/>
              </a:rPr>
              <a:t>is”</a:t>
            </a:r>
            <a:r>
              <a:rPr lang="en-US" sz="1200" kern="1200" dirty="0" err="1">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h</a:t>
            </a:r>
            <a:r>
              <a:rPr lang="en-US" sz="1200" dirty="0" err="1">
                <a:latin typeface="Times New Roman" panose="02020603050405020304" pitchFamily="18" charset="0"/>
                <a:cs typeface="Times New Roman" panose="02020603050405020304" pitchFamily="18" charset="0"/>
              </a:rPr>
              <a:t>ow</a:t>
            </a:r>
            <a:r>
              <a:rPr lang="en-US" sz="1200" dirty="0">
                <a:latin typeface="Times New Roman" panose="02020603050405020304" pitchFamily="18" charset="0"/>
                <a:cs typeface="Times New Roman" panose="02020603050405020304" pitchFamily="18" charset="0"/>
              </a:rPr>
              <a:t> do radar-based characteristics differ between tornadic, wind-damaging, and non-damaging MVs in QLCSs”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For these box and whisker plots, I am examining maximum Vrot, average diameters, and durations of the different types of MVs over their entire lifetimes as viewed by the WSR-88Ds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25 QLCS MVs were observed by the WSR-88D, with 13 of those being TOR in blue, 6 WD in orange, and 6 ND in green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Keep in mind that these box and whisker plots were made by analyzing MVs at the lowest tilt of the WSR-88Ds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Starting from the left…next slide</a:t>
            </a: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11</a:t>
            </a:fld>
            <a:endParaRPr lang="en-US"/>
          </a:p>
        </p:txBody>
      </p:sp>
    </p:spTree>
    <p:extLst>
      <p:ext uri="{BB962C8B-B14F-4D97-AF65-F5344CB8AC3E}">
        <p14:creationId xmlns:p14="http://schemas.microsoft.com/office/powerpoint/2010/main" val="53040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base" latinLnBrk="0" hangingPunct="1">
              <a:spcBef>
                <a:spcPts val="0"/>
              </a:spcBef>
              <a:spcAft>
                <a:spcPts val="0"/>
              </a:spcAft>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Starting from the left, TOR MVs have stronger rotational velocities during the whole duration of the MVs</a:t>
            </a:r>
            <a:endParaRPr lang="en-US" dirty="0">
              <a:effectLst/>
            </a:endParaRPr>
          </a:p>
          <a:p>
            <a:pPr marL="0" marR="0" indent="0" algn="l" rtl="0" eaLnBrk="1" fontAlgn="base" latinLnBrk="0" hangingPunct="1">
              <a:spcBef>
                <a:spcPts val="0"/>
              </a:spcBef>
              <a:spcAft>
                <a:spcPts val="0"/>
              </a:spcAft>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However, keep in mind that with the tornadic MVs, when we view them over their whole lifetime, the MV circulation being measured is likely contaminated by the rotation associated with the tornado, thus producing higher Vrots</a:t>
            </a:r>
            <a:endParaRPr lang="en-US" dirty="0">
              <a:effectLst/>
            </a:endParaRPr>
          </a:p>
          <a:p>
            <a:pPr marL="0" marR="0" indent="0" algn="l" rtl="0" eaLnBrk="1" fontAlgn="base" latinLnBrk="0" hangingPunct="1">
              <a:spcBef>
                <a:spcPts val="0"/>
              </a:spcBef>
              <a:spcAft>
                <a:spcPts val="0"/>
              </a:spcAft>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generally have smaller diameters and longer lifetimes</a:t>
            </a:r>
            <a:endParaRPr lang="en-US" dirty="0">
              <a:effectLst/>
            </a:endParaRPr>
          </a:p>
          <a:p>
            <a:pPr marL="0" marR="0" indent="0" algn="l" rtl="0" eaLnBrk="1" fontAlgn="base" latinLnBrk="0" hangingPunct="1">
              <a:spcBef>
                <a:spcPts val="0"/>
              </a:spcBef>
              <a:spcAft>
                <a:spcPts val="0"/>
              </a:spcAft>
            </a:pPr>
            <a:endParaRPr lang="en-US" sz="1800" i="1" kern="1200" dirty="0">
              <a:solidFill>
                <a:srgbClr val="000000"/>
              </a:solidFill>
              <a:effectLst/>
              <a:latin typeface="Times New Roman" panose="02020603050405020304" pitchFamily="18" charset="0"/>
              <a:ea typeface="+mn-ea"/>
              <a:cs typeface="Times New Roman" panose="02020603050405020304" pitchFamily="18" charset="0"/>
            </a:endParaRPr>
          </a:p>
          <a:p>
            <a:pPr marL="0" marR="0" indent="0" algn="l" rtl="0" eaLnBrk="1" fontAlgn="base" latinLnBrk="0" hangingPunct="1">
              <a:spcBef>
                <a:spcPts val="0"/>
              </a:spcBef>
              <a:spcAft>
                <a:spcPts val="0"/>
              </a:spcAft>
            </a:pPr>
            <a:r>
              <a:rPr lang="en-US" sz="1800" i="1" kern="1200" dirty="0">
                <a:solidFill>
                  <a:srgbClr val="000000"/>
                </a:solidFill>
                <a:effectLst/>
                <a:latin typeface="Times New Roman" panose="02020603050405020304" pitchFamily="18" charset="0"/>
                <a:ea typeface="+mn-ea"/>
                <a:cs typeface="Times New Roman" panose="02020603050405020304" pitchFamily="18" charset="0"/>
              </a:rPr>
              <a:t>The intensities of TOR vs NT MVs at low-levels is also consistent with Atkins et al. (2004)</a:t>
            </a:r>
            <a:endParaRPr lang="en-US" dirty="0">
              <a:effectLst/>
            </a:endParaRPr>
          </a:p>
          <a:p>
            <a:pPr marL="0" marR="0" indent="0" algn="l" rtl="0" eaLnBrk="1" fontAlgn="base" latinLnBrk="0" hangingPunct="1">
              <a:spcBef>
                <a:spcPts val="0"/>
              </a:spcBef>
              <a:spcAft>
                <a:spcPts val="0"/>
              </a:spcAft>
            </a:pPr>
            <a:r>
              <a:rPr lang="en-US" sz="1800" i="1" kern="1200" dirty="0">
                <a:solidFill>
                  <a:srgbClr val="000000"/>
                </a:solidFill>
                <a:effectLst/>
                <a:latin typeface="Times New Roman" panose="02020603050405020304" pitchFamily="18" charset="0"/>
                <a:ea typeface="+mn-ea"/>
                <a:cs typeface="Times New Roman" panose="02020603050405020304" pitchFamily="18" charset="0"/>
              </a:rPr>
              <a:t>TOR MVs have smallest diameters of about 4km, </a:t>
            </a:r>
            <a:r>
              <a:rPr lang="en-US" sz="1800" i="1" dirty="0">
                <a:solidFill>
                  <a:srgbClr val="000000"/>
                </a:solidFill>
                <a:effectLst/>
                <a:latin typeface="Times New Roman" panose="02020603050405020304" pitchFamily="18" charset="0"/>
                <a:ea typeface="Calibri" panose="020F0502020204030204" pitchFamily="34" charset="0"/>
                <a:cs typeface="+mn-cs"/>
              </a:rPr>
              <a:t>suggests that MVs are</a:t>
            </a:r>
            <a:r>
              <a:rPr lang="en-US" sz="1800" i="1" u="sng" dirty="0">
                <a:solidFill>
                  <a:srgbClr val="008080"/>
                </a:solidFill>
                <a:effectLst/>
                <a:latin typeface="Times New Roman" panose="02020603050405020304" pitchFamily="18" charset="0"/>
                <a:ea typeface="Calibri" panose="020F0502020204030204" pitchFamily="34" charset="0"/>
                <a:cs typeface="+mn-cs"/>
              </a:rPr>
              <a:t> spatially contracting </a:t>
            </a:r>
            <a:r>
              <a:rPr lang="en-US" sz="1800" i="1" strike="sngStrike" dirty="0">
                <a:solidFill>
                  <a:srgbClr val="FF0000"/>
                </a:solidFill>
                <a:effectLst/>
                <a:latin typeface="Times New Roman" panose="02020603050405020304" pitchFamily="18" charset="0"/>
                <a:ea typeface="Calibri" panose="020F0502020204030204" pitchFamily="34" charset="0"/>
                <a:cs typeface="+mn-cs"/>
              </a:rPr>
              <a:t>a</a:t>
            </a:r>
            <a:r>
              <a:rPr lang="en-US" sz="1800" i="1" dirty="0">
                <a:solidFill>
                  <a:srgbClr val="000000"/>
                </a:solidFill>
                <a:effectLst/>
                <a:latin typeface="Times New Roman" panose="02020603050405020304" pitchFamily="18" charset="0"/>
                <a:ea typeface="Calibri" panose="020F0502020204030204" pitchFamily="34" charset="0"/>
                <a:cs typeface="+mn-cs"/>
              </a:rPr>
              <a:t>s vertical vorticity becomes concentrated and stretched. </a:t>
            </a:r>
            <a:r>
              <a:rPr lang="en-US" sz="1800" i="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dirty="0">
              <a:effectLst/>
            </a:endParaRPr>
          </a:p>
          <a:p>
            <a:pPr marL="0" marR="0" indent="0" algn="l" rtl="0" eaLnBrk="1" fontAlgn="base" latinLnBrk="0" hangingPunct="1">
              <a:spcBef>
                <a:spcPts val="0"/>
              </a:spcBef>
              <a:spcAft>
                <a:spcPts val="0"/>
              </a:spcAft>
            </a:pPr>
            <a:r>
              <a:rPr lang="en-US" sz="1800" i="1"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WD MV durations more concentrated around the median</a:t>
            </a:r>
            <a:endParaRPr lang="en-US" dirty="0">
              <a:effectLst/>
            </a:endParaRPr>
          </a:p>
          <a:p>
            <a:pPr marL="0" marR="0" indent="0" algn="l" rtl="0" eaLnBrk="1" fontAlgn="base" latinLnBrk="0" hangingPunct="1">
              <a:spcBef>
                <a:spcPts val="0"/>
              </a:spcBef>
              <a:spcAft>
                <a:spcPts val="0"/>
              </a:spcAft>
            </a:pPr>
            <a:r>
              <a:rPr lang="en-US" sz="1800" i="1"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ND MVs persist for the least amount of time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12</a:t>
            </a:fld>
            <a:endParaRPr lang="en-US"/>
          </a:p>
        </p:txBody>
      </p:sp>
    </p:spTree>
    <p:extLst>
      <p:ext uri="{BB962C8B-B14F-4D97-AF65-F5344CB8AC3E}">
        <p14:creationId xmlns:p14="http://schemas.microsoft.com/office/powerpoint/2010/main" val="415962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mentioned earlier, looking at the radar-based characteristics of MVs before they first produced damage or were warned is important from a forecasting perspective.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These box and whisker plots compare maximum rotational velocities for the different MVs before they first produced damage or were warned with the MVs labeled by the damage they first produced with the WSR-88D data on the left and COW data on the right.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You can see now that there is little differentiation between the median max Vrot values and the </a:t>
            </a:r>
            <a:r>
              <a:rPr lang="en-US" sz="1200" kern="1200" dirty="0" err="1">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seprations</a:t>
            </a: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 of the boxes in the WSR-88D data.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This highlights one of the challenges forecasters face when warning QLCS MVs; forecasters must decide what types of warnings to place on MVs that have seemingly similar strengths when viewed at the lowest elevation angle of the radar.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There is better separation between the MV types in the COW data, which is likely due to less beam filling with a closer range radar more accurately resolving the velocities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Vrot median values NEXRAD – TOR: 16.7, WD: 16.1, ND: 14.5</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Vrot median values COW – TOR: 25.3, WD: 17.2, ND: 16.5</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The Vrots calculated from the COW data are generally higher than those calculated from the WSR-88D data; with a closer range radar, there is less beam filling, which allows higher velocities to be resolved.</a:t>
            </a:r>
            <a:endParaRPr lang="en-US" sz="1200" i="1"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solidFill>
                  <a:srgbClr val="000000"/>
                </a:solidFill>
                <a:effectLst/>
                <a:latin typeface="Times New Roman" panose="02020603050405020304" pitchFamily="18" charset="0"/>
                <a:ea typeface="Calibri" panose="020F0502020204030204" pitchFamily="34" charset="0"/>
              </a:rPr>
              <a:t>The time before a report/warning was issued is defined from mesovortexgenesis to the time of the low-level scan that precedes the report/warning time and is not contaminated by the report/warning.</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solidFill>
                  <a:srgbClr val="000000"/>
                </a:solidFill>
                <a:effectLst/>
                <a:latin typeface="Times New Roman" panose="02020603050405020304" pitchFamily="18" charset="0"/>
                <a:ea typeface="Calibri" panose="020F0502020204030204" pitchFamily="34" charset="0"/>
              </a:rPr>
              <a:t>For example, if low-level scans happened at 1935 UTC, 1936 UTC, and 1938 UTC and a tornado was reported at 1937 UTC, </a:t>
            </a:r>
            <a:r>
              <a:rPr lang="en-US" sz="1800" i="1" u="sng" kern="0" dirty="0">
                <a:solidFill>
                  <a:srgbClr val="008080"/>
                </a:solidFill>
                <a:effectLst/>
                <a:latin typeface="Times New Roman" panose="02020603050405020304" pitchFamily="18" charset="0"/>
                <a:ea typeface="Calibri" panose="020F0502020204030204" pitchFamily="34" charset="0"/>
              </a:rPr>
              <a:t>then </a:t>
            </a:r>
            <a:r>
              <a:rPr lang="en-US" sz="1800" i="1" kern="0" dirty="0">
                <a:solidFill>
                  <a:srgbClr val="000000"/>
                </a:solidFill>
                <a:effectLst/>
                <a:latin typeface="Times New Roman" panose="02020603050405020304" pitchFamily="18" charset="0"/>
                <a:ea typeface="Calibri" panose="020F0502020204030204" pitchFamily="34" charset="0"/>
              </a:rPr>
              <a:t>1935 UTC was used as </a:t>
            </a:r>
            <a:r>
              <a:rPr lang="en-US" sz="1800" i="1" u="sng" kern="0" dirty="0">
                <a:solidFill>
                  <a:srgbClr val="008080"/>
                </a:solidFill>
                <a:effectLst/>
                <a:latin typeface="Times New Roman" panose="02020603050405020304" pitchFamily="18" charset="0"/>
                <a:ea typeface="Calibri" panose="020F0502020204030204" pitchFamily="34" charset="0"/>
              </a:rPr>
              <a:t>the </a:t>
            </a:r>
            <a:r>
              <a:rPr lang="en-US" sz="1800" i="1" kern="0" dirty="0">
                <a:solidFill>
                  <a:srgbClr val="000000"/>
                </a:solidFill>
                <a:effectLst/>
                <a:latin typeface="Times New Roman" panose="02020603050405020304" pitchFamily="18" charset="0"/>
                <a:ea typeface="Calibri" panose="020F0502020204030204" pitchFamily="34" charset="0"/>
              </a:rPr>
              <a:t>time of the low-level scan that precedes the tornado;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solidFill>
                  <a:srgbClr val="000000"/>
                </a:solidFill>
                <a:effectLst/>
                <a:latin typeface="Times New Roman" panose="02020603050405020304" pitchFamily="18" charset="0"/>
                <a:ea typeface="Calibri" panose="020F0502020204030204" pitchFamily="34" charset="0"/>
              </a:rPr>
              <a:t>based on the report time, this is the last complete low-level scan that was likely not contaminated by the tornadic circulation. </a:t>
            </a:r>
            <a:endParaRPr lang="en-US" sz="1200" i="1"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13</a:t>
            </a:fld>
            <a:endParaRPr lang="en-US"/>
          </a:p>
        </p:txBody>
      </p:sp>
    </p:spTree>
    <p:extLst>
      <p:ext uri="{BB962C8B-B14F-4D97-AF65-F5344CB8AC3E}">
        <p14:creationId xmlns:p14="http://schemas.microsoft.com/office/powerpoint/2010/main" val="107195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t>However, if we examine the the average diameters of each MV before the first report/warning was issued with the MVs labeled the same as before, tornadic MVs are overall smaller in dimeter in both data sources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2800" u="none" kern="0" dirty="0">
                <a:effectLst/>
                <a:latin typeface="Times New Roman" panose="02020603050405020304" pitchFamily="18" charset="0"/>
                <a:ea typeface="Calibri" panose="020F0502020204030204" pitchFamily="34" charset="0"/>
              </a:rPr>
              <a:t>In the WSR-88D data, more than half of the tornadic MVs are less than 4 km </a:t>
            </a:r>
            <a:r>
              <a:rPr lang="en-US" sz="2800" u="none" kern="0" dirty="0">
                <a:solidFill>
                  <a:srgbClr val="008080"/>
                </a:solidFill>
                <a:effectLst/>
                <a:latin typeface="Times New Roman" panose="02020603050405020304" pitchFamily="18" charset="0"/>
                <a:ea typeface="Calibri" panose="020F0502020204030204" pitchFamily="34" charset="0"/>
              </a:rPr>
              <a:t>in diameter </a:t>
            </a:r>
            <a:r>
              <a:rPr lang="en-US" sz="2800" u="none" kern="0" dirty="0">
                <a:effectLst/>
                <a:latin typeface="Times New Roman" panose="02020603050405020304" pitchFamily="18" charset="0"/>
                <a:ea typeface="Calibri" panose="020F0502020204030204" pitchFamily="34" charset="0"/>
              </a:rPr>
              <a:t>and more than half of the WD and ND MVs </a:t>
            </a:r>
            <a:r>
              <a:rPr lang="en-US" sz="2800" u="none" kern="0" dirty="0">
                <a:solidFill>
                  <a:srgbClr val="008080"/>
                </a:solidFill>
                <a:effectLst/>
                <a:latin typeface="Times New Roman" panose="02020603050405020304" pitchFamily="18" charset="0"/>
                <a:ea typeface="Calibri" panose="020F0502020204030204" pitchFamily="34" charset="0"/>
              </a:rPr>
              <a:t>have diameters </a:t>
            </a:r>
            <a:r>
              <a:rPr lang="en-US" sz="2800" u="none" kern="0" dirty="0">
                <a:effectLst/>
                <a:latin typeface="Times New Roman" panose="02020603050405020304" pitchFamily="18" charset="0"/>
                <a:ea typeface="Calibri" panose="020F0502020204030204" pitchFamily="34" charset="0"/>
              </a:rPr>
              <a:t>greater than 4 km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0" dirty="0"/>
              <a:t>This  may be caused by the TOR MVs tightening as vertical vorticity becomes more concentrated and stretched before a tornado is produced, although this needs to be examined further.</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t>Although a limited sample size is presented here, this is a characteristic that could increase the confidence that forecasters have in issuing the first tornado warning on a MV</a:t>
            </a:r>
            <a:endParaRPr lang="en-US" sz="1800" u="none"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u="none" kern="0" dirty="0">
                <a:effectLst/>
                <a:latin typeface="Times New Roman" panose="02020603050405020304" pitchFamily="18" charset="0"/>
                <a:ea typeface="Calibri" panose="020F0502020204030204" pitchFamily="34" charset="0"/>
              </a:rPr>
              <a:t>In the previous slide and this one, you will notice that the WD MVs are larger than the ND ones. I am not sure why this is and I haven’t had time to investigate it yet, but this is something I plan on looking into in the future.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u="none"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kern="0" dirty="0">
                <a:effectLst/>
                <a:latin typeface="Times New Roman" panose="02020603050405020304" pitchFamily="18" charset="0"/>
                <a:ea typeface="Calibri" panose="020F0502020204030204" pitchFamily="34" charset="0"/>
              </a:rPr>
              <a:t>Diameter median values NEXRAD – TOR: 3.4, WD: 4.8, ND: 4.2</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kern="0" dirty="0" err="1">
                <a:effectLst/>
                <a:latin typeface="Times New Roman" panose="02020603050405020304" pitchFamily="18" charset="0"/>
                <a:ea typeface="Calibri" panose="020F0502020204030204" pitchFamily="34" charset="0"/>
              </a:rPr>
              <a:t>DIameter</a:t>
            </a:r>
            <a:r>
              <a:rPr lang="en-US" sz="1200" i="1" kern="0" dirty="0">
                <a:effectLst/>
                <a:latin typeface="Times New Roman" panose="02020603050405020304" pitchFamily="18" charset="0"/>
                <a:ea typeface="Calibri" panose="020F0502020204030204" pitchFamily="34" charset="0"/>
              </a:rPr>
              <a:t> median values COW – TOR: 2.9, WD: 3.6, ND: 3.5</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14</a:t>
            </a:fld>
            <a:endParaRPr lang="en-US"/>
          </a:p>
        </p:txBody>
      </p:sp>
    </p:spTree>
    <p:extLst>
      <p:ext uri="{BB962C8B-B14F-4D97-AF65-F5344CB8AC3E}">
        <p14:creationId xmlns:p14="http://schemas.microsoft.com/office/powerpoint/2010/main" val="328746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15</a:t>
            </a:fld>
            <a:endParaRPr lang="en-US"/>
          </a:p>
        </p:txBody>
      </p:sp>
    </p:spTree>
    <p:extLst>
      <p:ext uri="{BB962C8B-B14F-4D97-AF65-F5344CB8AC3E}">
        <p14:creationId xmlns:p14="http://schemas.microsoft.com/office/powerpoint/2010/main" val="121672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Comparing the same types of plots as before, but now looking at the time before a report/warning was issued, you can see that it is often 10 minutes or less between the time a MV forms and when it first produces damage or has a warning placed on it in both radar sources.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demonstrates the rapidly evolving nature of QLCS MVs and is one example of why QLCS MVs are difficult to warn.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u="none" kern="0" dirty="0">
                <a:solidFill>
                  <a:srgbClr val="008080"/>
                </a:solidFill>
                <a:effectLst/>
                <a:latin typeface="Times New Roman" panose="02020603050405020304" pitchFamily="18" charset="0"/>
                <a:ea typeface="Calibri" panose="020F0502020204030204" pitchFamily="34" charset="0"/>
              </a:rPr>
              <a:t>Sessa and Trapp (2020) also show that pretornadic QLCS mesocyclones have an average lifetime of 10 minutes. </a:t>
            </a:r>
            <a:endParaRPr lang="en-US" i="1" u="none" dirty="0"/>
          </a:p>
        </p:txBody>
      </p:sp>
      <p:sp>
        <p:nvSpPr>
          <p:cNvPr id="4" name="Slide Number Placeholder 3"/>
          <p:cNvSpPr>
            <a:spLocks noGrp="1"/>
          </p:cNvSpPr>
          <p:nvPr>
            <p:ph type="sldNum" sz="quarter" idx="5"/>
          </p:nvPr>
        </p:nvSpPr>
        <p:spPr/>
        <p:txBody>
          <a:bodyPr/>
          <a:lstStyle/>
          <a:p>
            <a:fld id="{E6E7740F-E40B-4094-AD65-C2B281955274}" type="slidenum">
              <a:rPr lang="en-US" smtClean="0"/>
              <a:t>16</a:t>
            </a:fld>
            <a:endParaRPr lang="en-US"/>
          </a:p>
        </p:txBody>
      </p:sp>
    </p:spTree>
    <p:extLst>
      <p:ext uri="{BB962C8B-B14F-4D97-AF65-F5344CB8AC3E}">
        <p14:creationId xmlns:p14="http://schemas.microsoft.com/office/powerpoint/2010/main" val="271874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Most radar observations that we currently have on QLCS MVs are from the WSR-88Ds.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Some of the observations that we collected with the COW during PERiLS sampled MVs at lower altitudes than the WSR-88D did, which helped investigate my second research question of what is the low-level structure of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 found 3 cases where there was a MV at the lowest elevation scan of the WSR-88D data, but this MV was not present at the lowest elevation scan of the COW over some duration of the lifetimes of the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 will take you through one of these cases, starting with its lifetime, which is at the bottom of the screen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This MV formed around 2225Z as visible by the lowest elevation scan of WSR-88D KDGX.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MV produced a tornado at 2232Z.</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 little less than an hour later, at 2317Z, a tornado warning was issued on this MV.</a:t>
            </a:r>
            <a:r>
              <a:rPr lang="en-US" sz="1200" u="sng"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image on the top left shows base reflectivity on the left and base velocity on the right of this MV at 2329Z as viewed by the WSR-88D KGWX at the lowest elevation scan, which is 0.5deg. The radar is viewing this MV at 979m ARL.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Although not particularly strong at this point, a MV is seen at this level along with a kink or hook-like feature in reflectivity.</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If we go up a few elevation angles to 1.3deg, you can now see that the MV is very intense higher aloft, at 1988m ARL.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However, if we look at the 0.5 deg scan from the COW radar at the same time, a MV is not visible.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we go up in elevation angles to 3.4 deg, now a broad circulation is visible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sng"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is one piece of evidence that there is low-level vertical variation in MV structure that may not be captured by the WSR-88Ds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is the first high-resolution observational evidence that we are aware of that displays this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17</a:t>
            </a:fld>
            <a:endParaRPr lang="en-US"/>
          </a:p>
        </p:txBody>
      </p:sp>
    </p:spTree>
    <p:extLst>
      <p:ext uri="{BB962C8B-B14F-4D97-AF65-F5344CB8AC3E}">
        <p14:creationId xmlns:p14="http://schemas.microsoft.com/office/powerpoint/2010/main" val="213275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kern="0" dirty="0">
                <a:effectLst/>
                <a:latin typeface="Times New Roman" panose="02020603050405020304" pitchFamily="18" charset="0"/>
                <a:ea typeface="Calibri" panose="020F0502020204030204" pitchFamily="34" charset="0"/>
              </a:rPr>
              <a:t>To supplement  the </a:t>
            </a:r>
            <a:r>
              <a:rPr lang="en-US" sz="1200" u="none" kern="0" dirty="0">
                <a:solidFill>
                  <a:srgbClr val="008080"/>
                </a:solidFill>
                <a:effectLst/>
                <a:latin typeface="Times New Roman" panose="02020603050405020304" pitchFamily="18" charset="0"/>
                <a:ea typeface="Calibri" panose="020F0502020204030204" pitchFamily="34" charset="0"/>
              </a:rPr>
              <a:t>radar observations of </a:t>
            </a:r>
            <a:r>
              <a:rPr lang="en-US" sz="1200" u="none" kern="0" dirty="0">
                <a:effectLst/>
                <a:latin typeface="Times New Roman" panose="02020603050405020304" pitchFamily="18" charset="0"/>
                <a:ea typeface="Calibri" panose="020F0502020204030204" pitchFamily="34" charset="0"/>
              </a:rPr>
              <a:t>the low-level structure of QLCS MVs, we had some MVs that intercepted in-situ Pods during PERiLS</a:t>
            </a:r>
            <a:r>
              <a:rPr lang="en-US" sz="1200" u="none"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 w</a:t>
            </a: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hen viewed from the lowest tilt of the WSR-88Ds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3 QLCS MVs intercepted 6 pods at some point during their lifetimes.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While all three MVs produced straight-line wind or tornado damage(s) during their lifetimes, none of the MVs were actively producing damage at the time of intercept.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In this meteogram when the MV passed over the Pod around 0028 UTC, a drop in pressure was seen, which was also present in almost all of the other intercept cases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There was also a shift in the wind direction and an increase in wind speed, but the increase in wind speed was limited to12 m/s or less in all cases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Although MVs can look strong at the lowest angle of the WSR-88D, the near-surface structure as seen by this Pod data and COW radar data, can be drastically different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However, most notably, the wind speeds did not peak over 12 m/s when MVs passed over the Pods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When viewed from the lowest scan of the WSR-88D radars, outbound/inbound velocities of QLCS MVs typically exceed 12 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Indeed, the weaker wind speeds observed by the Pods could be attributed to friction or blockage from nearby obstructions.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The Pods are also 1 m off the ground where the lowest scan of the WSR_88D could be as high as 1000 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Some of the MVs produced damage before and some after and some both for passing over the Pods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18</a:t>
            </a:fld>
            <a:endParaRPr lang="en-US"/>
          </a:p>
        </p:txBody>
      </p:sp>
    </p:spTree>
    <p:extLst>
      <p:ext uri="{BB962C8B-B14F-4D97-AF65-F5344CB8AC3E}">
        <p14:creationId xmlns:p14="http://schemas.microsoft.com/office/powerpoint/2010/main" val="2880394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So now that you have seen an example of a Pod that had a MV intercept, you might be wondering, well how much of the increase in wind speed and drop in pressure is attributed to the MV, versus the QLCS?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We know dynamically that vortices have lower pressure and QLCSs generally cause a buildup in pressure known as “splat” at the leading edge (piling up of mass from cool descending air), but what about the wind speed?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MVs and QLCSs have been noted to cause increases in wind speeds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To help answer this, I took a data from a Pod that did not have a MV intercept and subtracted its data at each time step from a Pod that had a MV intercept at a nearby location.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On the top panel in blue is the wind speed perturbation and on the bottom in purple is the pressure perturbation.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Because of the way I have subtracted the 2, positive values mean the MV intercept Pod had greater values.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Now we can clearly see that the pressure drop is caused by the MV as we expected</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However, I am less confident to conclude that the increase in wind speed was mainly caused by the MV and it is probably a combination of both the MV and the QLCS</a:t>
            </a:r>
          </a:p>
        </p:txBody>
      </p:sp>
      <p:sp>
        <p:nvSpPr>
          <p:cNvPr id="4" name="Slide Number Placeholder 3"/>
          <p:cNvSpPr>
            <a:spLocks noGrp="1"/>
          </p:cNvSpPr>
          <p:nvPr>
            <p:ph type="sldNum" sz="quarter" idx="5"/>
          </p:nvPr>
        </p:nvSpPr>
        <p:spPr/>
        <p:txBody>
          <a:bodyPr/>
          <a:lstStyle/>
          <a:p>
            <a:fld id="{E6E7740F-E40B-4094-AD65-C2B281955274}" type="slidenum">
              <a:rPr lang="en-US" smtClean="0"/>
              <a:t>19</a:t>
            </a:fld>
            <a:endParaRPr lang="en-US"/>
          </a:p>
        </p:txBody>
      </p:sp>
    </p:spTree>
    <p:extLst>
      <p:ext uri="{BB962C8B-B14F-4D97-AF65-F5344CB8AC3E}">
        <p14:creationId xmlns:p14="http://schemas.microsoft.com/office/powerpoint/2010/main" val="288039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Pod N during PERiLS IOP2_2022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An MV did not intercept</a:t>
            </a:r>
            <a:r>
              <a:rPr lang="en-US" sz="1800" dirty="0">
                <a:effectLst/>
                <a:latin typeface="Times New Roman" panose="02020603050405020304" pitchFamily="18" charset="0"/>
                <a:ea typeface="Calibri" panose="020F0502020204030204" pitchFamily="34" charset="0"/>
                <a:cs typeface="Arial" panose="020B0604020202020204" pitchFamily="34" charset="0"/>
              </a:rPr>
              <a:t> at the time of line passage.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A shift in the wind direction and a decrease in temperature and dewpoint are displayed as with Pod 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However, a drop in pressure was not observed</a:t>
            </a:r>
            <a:r>
              <a:rPr lang="en-US" sz="18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 instead, a slight </a:t>
            </a:r>
            <a:r>
              <a:rPr lang="en-US" sz="1800" dirty="0">
                <a:effectLst/>
                <a:latin typeface="Times New Roman" panose="02020603050405020304" pitchFamily="18" charset="0"/>
                <a:ea typeface="Calibri" panose="020F0502020204030204" pitchFamily="34" charset="0"/>
                <a:cs typeface="Arial" panose="020B0604020202020204" pitchFamily="34" charset="0"/>
              </a:rPr>
              <a:t>rise was seen.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rise in pressure near the surface is a key feature associated with the passing of a QLCS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Houze</a:t>
            </a:r>
            <a:r>
              <a:rPr lang="en-US" sz="1800" dirty="0">
                <a:effectLst/>
                <a:latin typeface="Times New Roman" panose="02020603050405020304" pitchFamily="18" charset="0"/>
                <a:ea typeface="Calibri" panose="020F0502020204030204" pitchFamily="34" charset="0"/>
                <a:cs typeface="Arial" panose="020B0604020202020204" pitchFamily="34" charset="0"/>
              </a:rPr>
              <a:t> et al. 1989);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is colloquially known as “splat” and is caused by the piling up of mass from cool descending 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The </a:t>
            </a:r>
            <a:r>
              <a:rPr lang="en-US" sz="18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wind </a:t>
            </a:r>
            <a:r>
              <a:rPr lang="en-US" sz="1800" dirty="0">
                <a:effectLst/>
                <a:latin typeface="Times New Roman" panose="02020603050405020304" pitchFamily="18" charset="0"/>
                <a:ea typeface="Calibri" panose="020F0502020204030204" pitchFamily="34" charset="0"/>
                <a:cs typeface="Arial" panose="020B0604020202020204" pitchFamily="34" charset="0"/>
              </a:rPr>
              <a:t>speeds observed by this Pod were relatively weak, with a maximum of 5.89 m/s, although higher wind speeds were associated with the line passage over other Pods.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1191682-5648-47A5-9757-828617597532}" type="slidenum">
              <a:rPr lang="en-US" smtClean="0"/>
              <a:t>20</a:t>
            </a:fld>
            <a:endParaRPr lang="en-US"/>
          </a:p>
        </p:txBody>
      </p:sp>
    </p:spTree>
    <p:extLst>
      <p:ext uri="{BB962C8B-B14F-4D97-AF65-F5344CB8AC3E}">
        <p14:creationId xmlns:p14="http://schemas.microsoft.com/office/powerpoint/2010/main" val="230313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My research focuses on using the PERiLS data to address one of the PERiLS project objectives, which is to identify the characteristics and mechanisms that distinguish tornadic and nontornadic QLCS MVs.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 has lead to my 2 main research questions….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 part of my project was really tailored to try to help forecasters in the hot seat actively warning MVs. I primarily investigated Doppler velocity data which is heavily used operationally to see if there are any differences between the different types of MVs that could be useful in issuing warnings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To answer these questions, I used </a:t>
            </a:r>
            <a:r>
              <a:rPr lang="en-US" sz="1800" dirty="0">
                <a:solidFill>
                  <a:srgbClr val="000000"/>
                </a:solidFill>
                <a:effectLst/>
                <a:latin typeface="Times New Roman" panose="02020603050405020304" pitchFamily="18" charset="0"/>
                <a:ea typeface="Calibri" panose="020F0502020204030204" pitchFamily="34" charset="0"/>
              </a:rPr>
              <a:t>WSR-88D and C-band on Wheels (COW) radar data along with in-situ Pod </a:t>
            </a:r>
            <a:r>
              <a:rPr lang="en-US" sz="1800" u="sng" dirty="0">
                <a:solidFill>
                  <a:srgbClr val="008080"/>
                </a:solidFill>
                <a:effectLst/>
                <a:latin typeface="Times New Roman" panose="02020603050405020304" pitchFamily="18" charset="0"/>
                <a:ea typeface="Calibri" panose="020F0502020204030204" pitchFamily="34" charset="0"/>
              </a:rPr>
              <a:t>data collected during PERiLS</a:t>
            </a: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3</a:t>
            </a:fld>
            <a:endParaRPr lang="en-US"/>
          </a:p>
        </p:txBody>
      </p:sp>
    </p:spTree>
    <p:extLst>
      <p:ext uri="{BB962C8B-B14F-4D97-AF65-F5344CB8AC3E}">
        <p14:creationId xmlns:p14="http://schemas.microsoft.com/office/powerpoint/2010/main" val="1944616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While most of my work so far has focused on low-level observations of QLCS MVs from PERiLS, I also analyzed time-height profiles of maximum Vrot </a:t>
            </a:r>
            <a:r>
              <a:rPr lang="en-US" sz="1800" u="sng" kern="0" dirty="0">
                <a:solidFill>
                  <a:srgbClr val="008080"/>
                </a:solidFill>
                <a:effectLst/>
                <a:latin typeface="Times New Roman" panose="02020603050405020304" pitchFamily="18" charset="0"/>
                <a:ea typeface="Calibri" panose="020F0502020204030204" pitchFamily="34" charset="0"/>
              </a:rPr>
              <a:t>for 2 MVs, one TOR and one ND,</a:t>
            </a:r>
            <a:r>
              <a:rPr lang="en-US" sz="1800" kern="0" dirty="0">
                <a:effectLst/>
                <a:latin typeface="Times New Roman" panose="02020603050405020304" pitchFamily="18" charset="0"/>
                <a:ea typeface="Calibri" panose="020F0502020204030204" pitchFamily="34" charset="0"/>
              </a:rPr>
              <a:t> </a:t>
            </a:r>
            <a:r>
              <a:rPr lang="en-US" sz="1800" u="sng" kern="0" dirty="0">
                <a:solidFill>
                  <a:srgbClr val="008080"/>
                </a:solidFill>
                <a:effectLst/>
                <a:latin typeface="Times New Roman" panose="02020603050405020304" pitchFamily="18" charset="0"/>
                <a:ea typeface="Calibri" panose="020F0502020204030204" pitchFamily="34" charset="0"/>
              </a:rPr>
              <a:t>during IOP2_of 2023 </a:t>
            </a:r>
            <a:r>
              <a:rPr lang="en-US" sz="1800" kern="0" dirty="0">
                <a:effectLst/>
                <a:latin typeface="Times New Roman" panose="02020603050405020304" pitchFamily="18" charset="0"/>
                <a:ea typeface="Calibri" panose="020F0502020204030204" pitchFamily="34" charset="0"/>
              </a:rPr>
              <a:t>using WSR-88D KLZK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Looking higher aloft is one of the next things to examine on my to-do list, so I decided to start with two cases.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Calibri" panose="020F0502020204030204" pitchFamily="34" charset="0"/>
              </a:rPr>
              <a:t>The plots have time on the </a:t>
            </a:r>
            <a:r>
              <a:rPr lang="en-US" sz="1800" kern="0" dirty="0" err="1">
                <a:effectLst/>
                <a:latin typeface="Times New Roman" panose="02020603050405020304" pitchFamily="18" charset="0"/>
                <a:ea typeface="Calibri" panose="020F0502020204030204" pitchFamily="34" charset="0"/>
              </a:rPr>
              <a:t>xaxis</a:t>
            </a:r>
            <a:r>
              <a:rPr lang="en-US" sz="1800" kern="0" dirty="0">
                <a:effectLst/>
                <a:latin typeface="Times New Roman" panose="02020603050405020304" pitchFamily="18" charset="0"/>
                <a:ea typeface="Calibri" panose="020F0502020204030204" pitchFamily="34" charset="0"/>
              </a:rPr>
              <a:t>, height on the </a:t>
            </a:r>
            <a:r>
              <a:rPr lang="en-US" sz="1800" kern="0" dirty="0" err="1">
                <a:effectLst/>
                <a:latin typeface="Times New Roman" panose="02020603050405020304" pitchFamily="18" charset="0"/>
                <a:ea typeface="Calibri" panose="020F0502020204030204" pitchFamily="34" charset="0"/>
              </a:rPr>
              <a:t>yaxis</a:t>
            </a:r>
            <a:r>
              <a:rPr lang="en-US" sz="1800" kern="0" dirty="0">
                <a:effectLst/>
                <a:latin typeface="Times New Roman" panose="02020603050405020304" pitchFamily="18" charset="0"/>
                <a:ea typeface="Calibri" panose="020F0502020204030204" pitchFamily="34" charset="0"/>
              </a:rPr>
              <a:t>, and are colored by their rotational velocities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The TOR MV on the left lasted 25 minutes and produced an EF0 tornado 14 minutes after its genesis (</a:t>
            </a:r>
            <a:r>
              <a:rPr lang="en-US" sz="1800" i="1" dirty="0">
                <a:effectLst/>
                <a:latin typeface="Times New Roman" panose="02020603050405020304" pitchFamily="18" charset="0"/>
                <a:ea typeface="Calibri" panose="020F0502020204030204" pitchFamily="34" charset="0"/>
                <a:cs typeface="Arial" panose="020B0604020202020204" pitchFamily="34" charset="0"/>
              </a:rPr>
              <a:t>started at 0743 and tornado at 0757).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At the time of tornadogenesis, a strong circulation is apparent near 1 km, and there is also a mid-level circulation is present too</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Due to the discontinuities in radar elevation scans, the stronger Vrots aloft manifest themselves as a mid-level circulation, but in reality, this MV is likely continuous and has a greater vertical extent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The ND MV on the right lasted longer than the TOR MV for a total of 37 mins and this MV was tornado warned for most of its lifetime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MV exhibited a stronger maximum Vrot than the TOR MV of 24.5 m/s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However, a mid-level circulation was not co-located with the low-level circulation at the time of maximum intensity.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u="sng" dirty="0">
                <a:effectLst/>
                <a:latin typeface="Times New Roman" panose="02020603050405020304" pitchFamily="18" charset="0"/>
                <a:ea typeface="Calibri" panose="020F0502020204030204" pitchFamily="34" charset="0"/>
                <a:cs typeface="Arial" panose="020B0604020202020204" pitchFamily="34" charset="0"/>
              </a:rPr>
              <a:t>Despite its strength at low-levels, it </a:t>
            </a:r>
            <a:r>
              <a:rPr lang="en-US" sz="1800" dirty="0">
                <a:effectLst/>
                <a:latin typeface="Times New Roman" panose="02020603050405020304" pitchFamily="18" charset="0"/>
                <a:ea typeface="Calibri" panose="020F0502020204030204" pitchFamily="34" charset="0"/>
                <a:cs typeface="Arial" panose="020B0604020202020204" pitchFamily="34" charset="0"/>
              </a:rPr>
              <a:t>is hypothesized that the absence of a mid-level circulation with the ND case limited the vertical stretching required to produce a tornado.</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I think this is something to keep in mind that can be forgotten with QLCS MVs. Yes, when compared to supercells, these MVs are typically shallower, but this does not mean that we should neglect higher elevation scans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cs typeface="Arial" panose="020B0604020202020204" pitchFamily="34" charset="0"/>
              </a:rPr>
              <a:t>Unlike the TOR MV, this MV intensified at low-levels prior to its peak intensity.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This is contradictory to Atkins et al. (2004), but the maximum Vrot is only 3.5 m/s higher in the ND case presented here.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Note that peak Doppler velocity values can also be distorted depending on the location of the beam relative to the circulation (Wood and Brown 1997). </a:t>
            </a:r>
            <a:endParaRPr lang="en-US" sz="1800" i="1" dirty="0">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cs typeface="Arial" panose="020B0604020202020204" pitchFamily="34" charset="0"/>
              </a:rPr>
              <a:t>The circulation aloft likely induced an upward-directed pressure gradient force</a:t>
            </a:r>
            <a:r>
              <a:rPr lang="en-US" sz="1800" i="1"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 and thus contributed to updraft accelerations</a:t>
            </a:r>
            <a:r>
              <a:rPr lang="en-US" sz="1800" i="1" strike="sngStrike"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i="1" dirty="0">
                <a:effectLst/>
                <a:latin typeface="Times New Roman" panose="02020603050405020304" pitchFamily="18" charset="0"/>
                <a:ea typeface="Calibri" panose="020F0502020204030204" pitchFamily="34" charset="0"/>
                <a:cs typeface="Arial" panose="020B0604020202020204" pitchFamily="34" charset="0"/>
              </a:rPr>
              <a:t> which stretched and amplified the low-level MV.</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i="1" u="none" dirty="0"/>
          </a:p>
        </p:txBody>
      </p:sp>
      <p:sp>
        <p:nvSpPr>
          <p:cNvPr id="4" name="Slide Number Placeholder 3"/>
          <p:cNvSpPr>
            <a:spLocks noGrp="1"/>
          </p:cNvSpPr>
          <p:nvPr>
            <p:ph type="sldNum" sz="quarter" idx="5"/>
          </p:nvPr>
        </p:nvSpPr>
        <p:spPr/>
        <p:txBody>
          <a:bodyPr/>
          <a:lstStyle/>
          <a:p>
            <a:fld id="{E6E7740F-E40B-4094-AD65-C2B281955274}" type="slidenum">
              <a:rPr lang="en-US" smtClean="0"/>
              <a:t>21</a:t>
            </a:fld>
            <a:endParaRPr lang="en-US"/>
          </a:p>
        </p:txBody>
      </p:sp>
    </p:spTree>
    <p:extLst>
      <p:ext uri="{BB962C8B-B14F-4D97-AF65-F5344CB8AC3E}">
        <p14:creationId xmlns:p14="http://schemas.microsoft.com/office/powerpoint/2010/main" val="33420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have bolded the conclusions that I think could be the most useful from a forecasting perspective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lowest scanning angle of the WSR-88D is not necessarily representative of the MV structure below that level</a:t>
            </a:r>
          </a:p>
        </p:txBody>
      </p:sp>
      <p:sp>
        <p:nvSpPr>
          <p:cNvPr id="4" name="Slide Number Placeholder 3"/>
          <p:cNvSpPr>
            <a:spLocks noGrp="1"/>
          </p:cNvSpPr>
          <p:nvPr>
            <p:ph type="sldNum" sz="quarter" idx="5"/>
          </p:nvPr>
        </p:nvSpPr>
        <p:spPr/>
        <p:txBody>
          <a:bodyPr/>
          <a:lstStyle/>
          <a:p>
            <a:fld id="{E6E7740F-E40B-4094-AD65-C2B281955274}" type="slidenum">
              <a:rPr lang="en-US" smtClean="0"/>
              <a:t>22</a:t>
            </a:fld>
            <a:endParaRPr lang="en-US"/>
          </a:p>
        </p:txBody>
      </p:sp>
    </p:spTree>
    <p:extLst>
      <p:ext uri="{BB962C8B-B14F-4D97-AF65-F5344CB8AC3E}">
        <p14:creationId xmlns:p14="http://schemas.microsoft.com/office/powerpoint/2010/main" val="624365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Talk about caveats? Local storm reports, limited sample size, MV criteria still somewhat subjective, confined to lower levels</a:t>
            </a:r>
          </a:p>
        </p:txBody>
      </p:sp>
      <p:sp>
        <p:nvSpPr>
          <p:cNvPr id="4" name="Slide Number Placeholder 3"/>
          <p:cNvSpPr>
            <a:spLocks noGrp="1"/>
          </p:cNvSpPr>
          <p:nvPr>
            <p:ph type="sldNum" sz="quarter" idx="5"/>
          </p:nvPr>
        </p:nvSpPr>
        <p:spPr/>
        <p:txBody>
          <a:bodyPr/>
          <a:lstStyle/>
          <a:p>
            <a:fld id="{E6E7740F-E40B-4094-AD65-C2B281955274}" type="slidenum">
              <a:rPr lang="en-US" smtClean="0"/>
              <a:t>23</a:t>
            </a:fld>
            <a:endParaRPr lang="en-US"/>
          </a:p>
        </p:txBody>
      </p:sp>
    </p:spTree>
    <p:extLst>
      <p:ext uri="{BB962C8B-B14F-4D97-AF65-F5344CB8AC3E}">
        <p14:creationId xmlns:p14="http://schemas.microsoft.com/office/powerpoint/2010/main" val="624365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F5406-4F1B-40FC-B712-130D08D29C04}" type="slidenum">
              <a:rPr lang="en-US" smtClean="0"/>
              <a:t>24</a:t>
            </a:fld>
            <a:endParaRPr lang="en-US"/>
          </a:p>
        </p:txBody>
      </p:sp>
    </p:spTree>
    <p:extLst>
      <p:ext uri="{BB962C8B-B14F-4D97-AF65-F5344CB8AC3E}">
        <p14:creationId xmlns:p14="http://schemas.microsoft.com/office/powerpoint/2010/main" val="119949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mentioned, I used radar data collected by the C-band on Wheels or COW radar during the first year of PERiLS to analyze QLCS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was also heavily involved in setting up, operating, and tearing down the COW during both years of PERiLS.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radar is maintained and funded by the Flexible Array of Radars and Mesonets or FARM at UIUC</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COW radar is known to be quickly deployable as opposed to fully mobile like the Doppler On Wheels or DOWs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This radar transmits microwave radiation at a wavelength of 5 cm (C-band), which is longer than that transmitted by the DOW radar (3 cm).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The COW also obtains a narrow beamwidth of just over 1°, which allows for high spatial resolution data collection.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To operate at a longer wavelength while still obtaining a narrow beamwidth, the antenna must be larger and therefore cannot be mounted on the truck at all times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Instead, the antenna is stored in halves on the truck and must be assembled prior to operations.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assembly process is as follows: the halves are removed from the truck and bolted together, the waveguide is assembled and attached to the antenna, and the antenna is lifted onto the truck pedestal and mounted. It takes about 2.5 hours with a well-oiled crew to assemble the radar and get it operational.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Listed are some of the other specifications of the COW for reference.</a:t>
            </a:r>
          </a:p>
        </p:txBody>
      </p:sp>
      <p:sp>
        <p:nvSpPr>
          <p:cNvPr id="4" name="Slide Number Placeholder 3"/>
          <p:cNvSpPr>
            <a:spLocks noGrp="1"/>
          </p:cNvSpPr>
          <p:nvPr>
            <p:ph type="sldNum" sz="quarter" idx="5"/>
          </p:nvPr>
        </p:nvSpPr>
        <p:spPr/>
        <p:txBody>
          <a:bodyPr/>
          <a:lstStyle/>
          <a:p>
            <a:fld id="{E6E7740F-E40B-4094-AD65-C2B281955274}" type="slidenum">
              <a:rPr lang="en-US" smtClean="0"/>
              <a:t>4</a:t>
            </a:fld>
            <a:endParaRPr lang="en-US"/>
          </a:p>
        </p:txBody>
      </p:sp>
    </p:spTree>
    <p:extLst>
      <p:ext uri="{BB962C8B-B14F-4D97-AF65-F5344CB8AC3E}">
        <p14:creationId xmlns:p14="http://schemas.microsoft.com/office/powerpoint/2010/main" val="174768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mentioned, I used radar data collected by the C-band on Wheels or COW radar during the first year of PERiLS to analyze QLCS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was also heavily involved in setting up, operating, and tearing down the COW during both years of PERiLS.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radar is maintained and funded by the Flexible Array of Radars and Mesonets or FARM at UIUC</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COW radar is known to be quickly deployable as opposed to fully mobile like the Doppler On Wheels or DOWs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This radar transmits microwave radiation at a wavelength of 5 cm (C-band), which is longer than that transmitted by the DOW radar (3 cm).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The COW also obtains a narrow beamwidth of just over 1°, which allows for high spatial resolution data collection.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To operate at a longer wavelength while still obtaining a narrow beamwidth, the antenna must be larger and therefore cannot be mounted on the truck at all times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Instead, the antenna is stored in halves on the truck and must be assembled prior to operations.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assembly process is as follows: the halves are removed from the truck and bolted together, the waveguide is assembled and attached to the antenna, and the antenna is lifted onto the truck pedestal and mounted. It takes about 2.5 hours with a well-oiled crew to assemble the radar and get it operational.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Listed are some of the other specifications of the COW for reference.</a:t>
            </a:r>
          </a:p>
        </p:txBody>
      </p:sp>
      <p:sp>
        <p:nvSpPr>
          <p:cNvPr id="4" name="Slide Number Placeholder 3"/>
          <p:cNvSpPr>
            <a:spLocks noGrp="1"/>
          </p:cNvSpPr>
          <p:nvPr>
            <p:ph type="sldNum" sz="quarter" idx="5"/>
          </p:nvPr>
        </p:nvSpPr>
        <p:spPr/>
        <p:txBody>
          <a:bodyPr/>
          <a:lstStyle/>
          <a:p>
            <a:fld id="{E6E7740F-E40B-4094-AD65-C2B281955274}" type="slidenum">
              <a:rPr lang="en-US" smtClean="0"/>
              <a:t>5</a:t>
            </a:fld>
            <a:endParaRPr lang="en-US"/>
          </a:p>
        </p:txBody>
      </p:sp>
    </p:spTree>
    <p:extLst>
      <p:ext uri="{BB962C8B-B14F-4D97-AF65-F5344CB8AC3E}">
        <p14:creationId xmlns:p14="http://schemas.microsoft.com/office/powerpoint/2010/main" val="10069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mentioned, I used radar data collected by the C-band on Wheels or COW radar during the first year of PERiLS to analyze QLCS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was also heavily involved in setting up, operating, and tearing down the COW during both years of PERiLS.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radar is maintained and funded by the Flexible Array of Radars and Mesonets or FARM at UIUC</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COW radar is known to be quickly deployable as opposed to fully mobile like the Doppler On Wheels or DOWs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This radar transmits microwave radiation at a wavelength of 5 cm (C-band), which is longer than that transmitted by the DOW radar (3 cm).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The COW also obtains a narrow beamwidth of just over 1°, which allows for high spatial resolution data collection.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To operate at a longer wavelength while still obtaining a narrow beamwidth, the antenna must be larger and therefore cannot be mounted on the truck at all times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Instead, the antenna is stored in halves on the truck and must be assembled prior to operations.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assembly process is as follows: the halves are removed from the truck and bolted together, the waveguide is assembled and attached to the antenna, and the antenna is lifted onto the truck pedestal and mounted. It takes about 2.5 hours with a well-oiled crew to assemble the radar and get it operational.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Listed are some of the other specifications of the COW for reference.</a:t>
            </a:r>
          </a:p>
        </p:txBody>
      </p:sp>
      <p:sp>
        <p:nvSpPr>
          <p:cNvPr id="4" name="Slide Number Placeholder 3"/>
          <p:cNvSpPr>
            <a:spLocks noGrp="1"/>
          </p:cNvSpPr>
          <p:nvPr>
            <p:ph type="sldNum" sz="quarter" idx="5"/>
          </p:nvPr>
        </p:nvSpPr>
        <p:spPr/>
        <p:txBody>
          <a:bodyPr/>
          <a:lstStyle/>
          <a:p>
            <a:fld id="{E6E7740F-E40B-4094-AD65-C2B281955274}" type="slidenum">
              <a:rPr lang="en-US" smtClean="0"/>
              <a:t>6</a:t>
            </a:fld>
            <a:endParaRPr lang="en-US"/>
          </a:p>
        </p:txBody>
      </p:sp>
    </p:spTree>
    <p:extLst>
      <p:ext uri="{BB962C8B-B14F-4D97-AF65-F5344CB8AC3E}">
        <p14:creationId xmlns:p14="http://schemas.microsoft.com/office/powerpoint/2010/main" val="394561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As mentioned, I used radar data collected by the C-band on Wheels or COW radar during the first year of PERiLS to analyze QLCS MVs.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was also heavily involved in setting up, operating, and tearing down the COW during both years of PERiLS.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This radar is maintained and funded by the Flexible Array of Radars and Mesonets or FARM at UIUC</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COW radar is known to be quickly deployable as opposed to fully mobile like the Doppler On Wheels or DOWs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This radar transmits microwave radiation at a wavelength of 5 cm (C-band), which is longer than that transmitted by the DOW radar (3 cm).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The COW also obtains a narrow beamwidth of just over 1°, which allows for high spatial resolution data collection. </a:t>
            </a:r>
          </a:p>
          <a:p>
            <a:pPr algn="l" rtl="0" fontAlgn="base">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rPr>
              <a:t>To operate at a longer wavelength while still obtaining a narrow beamwidth, the antenna must be larger and therefore cannot be mounted on the truck at all times</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Instead, the antenna is stored in halves on the truck and must be assembled prior to operations.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assembly process is as follows: the halves are removed from the truck and bolted together, the waveguide is assembled and attached to the antenna, and the antenna is lifted onto the truck pedestal and mounted. It takes about 2.5 hours with a well-oiled crew to assemble the radar and get it operational. </a:t>
            </a:r>
          </a:p>
          <a:p>
            <a:pPr algn="l" rtl="0" fontAlgn="base">
              <a:spcBef>
                <a:spcPts val="0"/>
              </a:spcBef>
              <a:spcAft>
                <a:spcPts val="0"/>
              </a:spcAft>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Listed are some of the other specifications of the COW for reference.</a:t>
            </a:r>
          </a:p>
        </p:txBody>
      </p:sp>
      <p:sp>
        <p:nvSpPr>
          <p:cNvPr id="4" name="Slide Number Placeholder 3"/>
          <p:cNvSpPr>
            <a:spLocks noGrp="1"/>
          </p:cNvSpPr>
          <p:nvPr>
            <p:ph type="sldNum" sz="quarter" idx="5"/>
          </p:nvPr>
        </p:nvSpPr>
        <p:spPr/>
        <p:txBody>
          <a:bodyPr/>
          <a:lstStyle/>
          <a:p>
            <a:fld id="{E6E7740F-E40B-4094-AD65-C2B281955274}" type="slidenum">
              <a:rPr lang="en-US" smtClean="0"/>
              <a:t>7</a:t>
            </a:fld>
            <a:endParaRPr lang="en-US"/>
          </a:p>
        </p:txBody>
      </p:sp>
    </p:spTree>
    <p:extLst>
      <p:ext uri="{BB962C8B-B14F-4D97-AF65-F5344CB8AC3E}">
        <p14:creationId xmlns:p14="http://schemas.microsoft.com/office/powerpoint/2010/main" val="266371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rPr>
              <a:t>I started by manually identifying </a:t>
            </a:r>
            <a:r>
              <a:rPr lang="en-US" sz="1800" kern="0" dirty="0">
                <a:solidFill>
                  <a:srgbClr val="000000"/>
                </a:solidFill>
                <a:effectLst/>
                <a:latin typeface="Times New Roman" panose="02020603050405020304" pitchFamily="18" charset="0"/>
                <a:ea typeface="Calibri" panose="020F0502020204030204" pitchFamily="34" charset="0"/>
              </a:rPr>
              <a:t>QLCS MVs from the four PERiLS IOPs of 2022 and two MVs from PERiLS IOP2_2023 using the lowest elevation scan (usually 0.5°) of the </a:t>
            </a:r>
            <a:r>
              <a:rPr lang="en-US" sz="1800" u="sng" kern="0" dirty="0">
                <a:solidFill>
                  <a:srgbClr val="008080"/>
                </a:solidFill>
                <a:effectLst/>
                <a:latin typeface="Times New Roman" panose="02020603050405020304" pitchFamily="18" charset="0"/>
                <a:ea typeface="Calibri" panose="020F0502020204030204" pitchFamily="34" charset="0"/>
              </a:rPr>
              <a:t>nearest relevant WSR-88D using GR2Analyst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Calibri" panose="020F0502020204030204" pitchFamily="34" charset="0"/>
              </a:rPr>
              <a:t>These MVs had to pass through the COW’s domain at some point during the</a:t>
            </a:r>
            <a:r>
              <a:rPr lang="en-US" sz="1800" u="sng" kern="0" dirty="0">
                <a:solidFill>
                  <a:srgbClr val="008080"/>
                </a:solidFill>
                <a:effectLst/>
                <a:latin typeface="Times New Roman" panose="02020603050405020304" pitchFamily="18" charset="0"/>
                <a:ea typeface="Calibri" panose="020F0502020204030204" pitchFamily="34" charset="0"/>
              </a:rPr>
              <a:t>ir</a:t>
            </a:r>
            <a:r>
              <a:rPr lang="en-US" sz="1800" kern="0" dirty="0">
                <a:solidFill>
                  <a:srgbClr val="000000"/>
                </a:solidFill>
                <a:effectLst/>
                <a:latin typeface="Times New Roman" panose="02020603050405020304" pitchFamily="18" charset="0"/>
                <a:ea typeface="Calibri" panose="020F0502020204030204" pitchFamily="34" charset="0"/>
              </a:rPr>
              <a:t> lifetimes so this process could be repeated using the higher resolution COW data</a:t>
            </a: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Calibri" panose="020F0502020204030204" pitchFamily="34" charset="0"/>
              </a:rPr>
              <a:t>The MV had to be produced by a QLCS, defined as a continuous area of 35 </a:t>
            </a:r>
            <a:r>
              <a:rPr lang="en-US" sz="1800" kern="0" dirty="0" err="1">
                <a:solidFill>
                  <a:srgbClr val="000000"/>
                </a:solidFill>
                <a:effectLst/>
                <a:latin typeface="Times New Roman" panose="02020603050405020304" pitchFamily="18" charset="0"/>
                <a:ea typeface="Calibri" panose="020F0502020204030204" pitchFamily="34" charset="0"/>
              </a:rPr>
              <a:t>dBZ</a:t>
            </a:r>
            <a:r>
              <a:rPr lang="en-US" sz="1800" kern="0" dirty="0">
                <a:solidFill>
                  <a:srgbClr val="000000"/>
                </a:solidFill>
                <a:effectLst/>
                <a:latin typeface="Times New Roman" panose="02020603050405020304" pitchFamily="18" charset="0"/>
                <a:ea typeface="Calibri" panose="020F0502020204030204" pitchFamily="34" charset="0"/>
              </a:rPr>
              <a:t> radar reflectivity over at least 100 km when viewed from the lowest elevation angle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Calibri" panose="020F0502020204030204" pitchFamily="34" charset="0"/>
              </a:rPr>
              <a:t>The MV identification process started </a:t>
            </a:r>
            <a:r>
              <a:rPr lang="en-US" dirty="0">
                <a:latin typeface="Times New Roman" panose="02020603050405020304" pitchFamily="18" charset="0"/>
                <a:cs typeface="Times New Roman" panose="02020603050405020304" pitchFamily="18" charset="0"/>
              </a:rPr>
              <a:t>by locating a thunderstorm wind damage report, a tornado report, or a tornado warning that didn’t produce a tornado for some null cases in/near the COW’s domain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 tracked this report back in time to see when the MV started and then tracked the MV throughout its entire lifetime.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The objective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criteria </a:t>
            </a:r>
            <a:r>
              <a:rPr lang="en-US" sz="12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for identifying QLCS MVs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included</a:t>
            </a:r>
            <a:r>
              <a:rPr lang="en-US" sz="12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 the</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existence </a:t>
            </a:r>
            <a:r>
              <a:rPr lang="en-US" sz="1200"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of</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 discrete circulation with a maximum differential velocity (</a:t>
            </a:r>
            <a:r>
              <a:rPr lang="en-US" sz="12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dV</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i.e., the difference between the maximum outbound and minimum inbound velocity at a constant range) of at least 10 m/s over a distance less than or equal to 7 km. </a:t>
            </a: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algn="l" rtl="0" fontAlgn="base">
              <a:spcBef>
                <a:spcPts val="0"/>
              </a:spcBef>
              <a:spcAft>
                <a:spcPts val="0"/>
              </a:spcAft>
            </a:pPr>
            <a:r>
              <a:rPr lang="en-US" sz="1800" i="1" kern="0" dirty="0">
                <a:effectLst/>
                <a:latin typeface="Times New Roman" panose="02020603050405020304" pitchFamily="18" charset="0"/>
                <a:ea typeface="Calibri" panose="020F0502020204030204" pitchFamily="34" charset="0"/>
              </a:rPr>
              <a:t>A severe thunderstorm warning was used for only one ND case that did not have a tornado warning.</a:t>
            </a:r>
            <a:endParaRPr lang="en-US" sz="1200" i="1"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8</a:t>
            </a:fld>
            <a:endParaRPr lang="en-US"/>
          </a:p>
        </p:txBody>
      </p:sp>
    </p:spTree>
    <p:extLst>
      <p:ext uri="{BB962C8B-B14F-4D97-AF65-F5344CB8AC3E}">
        <p14:creationId xmlns:p14="http://schemas.microsoft.com/office/powerpoint/2010/main" val="317686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 catalogued several radar-based MV characteristics at each low-level radar scan, which are listed, but I primarily analyzed maximum rotational velocities (Vrots), the durations, and the diameters of the MVs </a:t>
            </a:r>
            <a:endParaRPr lang="en-US" i="1" dirty="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cs typeface="Times New Roman" panose="02020603050405020304" pitchFamily="18" charset="0"/>
              </a:rPr>
              <a:t>To analyze MV </a:t>
            </a:r>
            <a:r>
              <a:rPr lang="en-US" dirty="0" err="1">
                <a:solidFill>
                  <a:srgbClr val="000000"/>
                </a:solidFill>
                <a:latin typeface="Times New Roman" panose="02020603050405020304" pitchFamily="18" charset="0"/>
                <a:cs typeface="Times New Roman" panose="02020603050405020304" pitchFamily="18" charset="0"/>
              </a:rPr>
              <a:t>charactertics</a:t>
            </a:r>
            <a:r>
              <a:rPr lang="en-US" dirty="0">
                <a:solidFill>
                  <a:srgbClr val="000000"/>
                </a:solidFill>
                <a:latin typeface="Times New Roman" panose="02020603050405020304" pitchFamily="18" charset="0"/>
                <a:cs typeface="Times New Roman" panose="02020603050405020304" pitchFamily="18" charset="0"/>
              </a:rPr>
              <a:t> over the whole lifetimes of the MVs, first, I classified each MV as tornadic (TOR), wind-damaging (WD), or non-damaging (ND) based on the damage reports/warnings that happened </a:t>
            </a:r>
            <a:r>
              <a:rPr lang="en-US" i="1" dirty="0">
                <a:solidFill>
                  <a:srgbClr val="000000"/>
                </a:solidFill>
                <a:latin typeface="Times New Roman" panose="02020603050405020304" pitchFamily="18" charset="0"/>
                <a:cs typeface="Times New Roman" panose="02020603050405020304" pitchFamily="18" charset="0"/>
              </a:rPr>
              <a:t>over the whole lifetime of the MV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i="0" dirty="0">
                <a:solidFill>
                  <a:srgbClr val="000000"/>
                </a:solidFill>
                <a:latin typeface="Times New Roman" panose="02020603050405020304" pitchFamily="18" charset="0"/>
                <a:cs typeface="Times New Roman" panose="02020603050405020304" pitchFamily="18" charset="0"/>
              </a:rPr>
              <a:t>For example, if a MV produced thunderstorm wind damage and a tornado during its lifetime, the MV was classified as tornadic.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i="0" dirty="0">
                <a:solidFill>
                  <a:srgbClr val="000000"/>
                </a:solidFill>
                <a:latin typeface="Times New Roman" panose="02020603050405020304" pitchFamily="18" charset="0"/>
                <a:cs typeface="Times New Roman" panose="02020603050405020304" pitchFamily="18" charset="0"/>
              </a:rPr>
              <a:t>Non-damaging cases were ones that had tornado warning issued on them but never produced because I wanted to target the strongest non-damaging MVs and ones that forecasters thought could </a:t>
            </a:r>
            <a:r>
              <a:rPr lang="en-US" i="0">
                <a:solidFill>
                  <a:srgbClr val="000000"/>
                </a:solidFill>
                <a:latin typeface="Times New Roman" panose="02020603050405020304" pitchFamily="18" charset="0"/>
                <a:cs typeface="Times New Roman" panose="02020603050405020304" pitchFamily="18" charset="0"/>
              </a:rPr>
              <a:t>be tornadic</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rgbClr val="000000"/>
                </a:solidFill>
                <a:effectLst/>
                <a:latin typeface="Times New Roman" panose="02020603050405020304" pitchFamily="18" charset="0"/>
                <a:ea typeface="+mn-ea"/>
                <a:cs typeface="Times New Roman" panose="02020603050405020304" pitchFamily="18" charset="0"/>
              </a:rPr>
              <a:t>I </a:t>
            </a:r>
            <a:r>
              <a:rPr lang="en-US" sz="1200" kern="1200" dirty="0">
                <a:solidFill>
                  <a:srgbClr val="000000"/>
                </a:solidFill>
                <a:effectLst/>
                <a:latin typeface="Times New Roman" panose="02020603050405020304" pitchFamily="18" charset="0"/>
                <a:ea typeface="+mn-ea"/>
                <a:cs typeface="Times New Roman" panose="02020603050405020304" pitchFamily="18" charset="0"/>
              </a:rPr>
              <a:t>then repeated this cataloging of MV characteristics</a:t>
            </a:r>
            <a:r>
              <a:rPr lang="en-US" kern="1200" dirty="0">
                <a:solidFill>
                  <a:srgbClr val="000000"/>
                </a:solidFill>
                <a:effectLst/>
                <a:latin typeface="Times New Roman" panose="02020603050405020304" pitchFamily="18" charset="0"/>
                <a:ea typeface="+mn-ea"/>
                <a:cs typeface="Times New Roman" panose="02020603050405020304" pitchFamily="18" charset="0"/>
              </a:rPr>
              <a:t> using the higher resolution COW radar data using Solo3.</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solidFill>
                  <a:srgbClr val="000000"/>
                </a:solidFill>
                <a:effectLst/>
                <a:latin typeface="Times New Roman" panose="02020603050405020304" pitchFamily="18" charset="0"/>
                <a:ea typeface="Calibri" panose="020F0502020204030204" pitchFamily="34" charset="0"/>
              </a:rPr>
              <a:t>Reports were given precedence over warnings (i.e., if a tornado warning was issued before a tornado report, the time before the first report was used).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kern="0" dirty="0">
                <a:effectLst/>
                <a:latin typeface="Times New Roman" panose="02020603050405020304" pitchFamily="18" charset="0"/>
                <a:ea typeface="Calibri" panose="020F0502020204030204" pitchFamily="34" charset="0"/>
              </a:rPr>
              <a:t>A severe thunderstorm warning was used for only one ND case that did not have a tornado warning.</a:t>
            </a:r>
            <a:endParaRPr lang="en-US" sz="1800" i="1" kern="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u="sng" dirty="0">
                <a:solidFill>
                  <a:srgbClr val="008080"/>
                </a:solidFill>
                <a:effectLst/>
                <a:latin typeface="Times New Roman" panose="02020603050405020304" pitchFamily="18" charset="0"/>
                <a:ea typeface="Calibri" panose="020F0502020204030204" pitchFamily="34" charset="0"/>
                <a:cs typeface="Arial" panose="020B0604020202020204" pitchFamily="34" charset="0"/>
              </a:rPr>
              <a:t>In some cases, the lowest scan of the COW data (0.5°) was not usable due to beam blockage or bad velocity data, and the 1.2° scan was used.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dirty="0">
                <a:solidFill>
                  <a:srgbClr val="000000"/>
                </a:solidFill>
                <a:latin typeface="Times New Roman" panose="02020603050405020304" pitchFamily="18" charset="0"/>
                <a:cs typeface="Times New Roman" panose="02020603050405020304" pitchFamily="18" charset="0"/>
              </a:rPr>
              <a:t>Subsequently, MVs were classified based on the damage/warning associated with the first damage report/warning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9</a:t>
            </a:fld>
            <a:endParaRPr lang="en-US"/>
          </a:p>
        </p:txBody>
      </p:sp>
    </p:spTree>
    <p:extLst>
      <p:ext uri="{BB962C8B-B14F-4D97-AF65-F5344CB8AC3E}">
        <p14:creationId xmlns:p14="http://schemas.microsoft.com/office/powerpoint/2010/main" val="385027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 table gives an overview of the 25 QLCS MVs that I have cataloged so far during the 2 years of PERiLS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 table breaks down the MVs observed during each IOP by their classification and radar source used</a:t>
            </a:r>
          </a:p>
          <a:p>
            <a:pPr marL="0" marR="0">
              <a:lnSpc>
                <a:spcPct val="107000"/>
              </a:lnSpc>
              <a:spcBef>
                <a:spcPts val="0"/>
              </a:spcBef>
              <a:spcAft>
                <a:spcPts val="800"/>
              </a:spcAft>
            </a:pPr>
            <a:r>
              <a:rPr lang="en-US" sz="1800" kern="0" dirty="0">
                <a:effectLst/>
                <a:latin typeface="Times New Roman" panose="02020603050405020304" pitchFamily="18" charset="0"/>
                <a:ea typeface="Calibri" panose="020F0502020204030204" pitchFamily="34" charset="0"/>
              </a:rPr>
              <a:t>25 QLCS MVs were identified by the WSR-88D that passed near/through the COWs domain. </a:t>
            </a:r>
          </a:p>
          <a:p>
            <a:pPr marL="0" marR="0">
              <a:lnSpc>
                <a:spcPct val="107000"/>
              </a:lnSpc>
              <a:spcBef>
                <a:spcPts val="0"/>
              </a:spcBef>
              <a:spcAft>
                <a:spcPts val="800"/>
              </a:spcAft>
            </a:pPr>
            <a:r>
              <a:rPr lang="en-US" sz="1800" kern="0" dirty="0">
                <a:effectLst/>
                <a:latin typeface="Times New Roman" panose="02020603050405020304" pitchFamily="18" charset="0"/>
                <a:ea typeface="Calibri" panose="020F0502020204030204" pitchFamily="34" charset="0"/>
              </a:rPr>
              <a:t>F</a:t>
            </a:r>
            <a:r>
              <a:rPr lang="en-US" sz="1800" u="sng" kern="0" dirty="0">
                <a:solidFill>
                  <a:srgbClr val="008080"/>
                </a:solidFill>
                <a:effectLst/>
                <a:latin typeface="Times New Roman" panose="02020603050405020304" pitchFamily="18" charset="0"/>
                <a:ea typeface="Calibri" panose="020F0502020204030204" pitchFamily="34" charset="0"/>
              </a:rPr>
              <a:t>ewer MVs</a:t>
            </a:r>
            <a:r>
              <a:rPr lang="en-US" sz="1800" kern="0" dirty="0">
                <a:effectLst/>
                <a:latin typeface="Times New Roman" panose="02020603050405020304" pitchFamily="18" charset="0"/>
                <a:ea typeface="Calibri" panose="020F0502020204030204" pitchFamily="34" charset="0"/>
              </a:rPr>
              <a:t> were visible by the COW radar due to beam blockage at the lowest two elevation angles, attenuation, and/or bad base velocity data. </a:t>
            </a:r>
          </a:p>
          <a:p>
            <a:pPr marL="0" marR="0">
              <a:lnSpc>
                <a:spcPct val="107000"/>
              </a:lnSpc>
              <a:spcBef>
                <a:spcPts val="0"/>
              </a:spcBef>
              <a:spcAft>
                <a:spcPts val="800"/>
              </a:spcAft>
            </a:pPr>
            <a:r>
              <a:rPr lang="en-US" sz="1800" kern="0" dirty="0">
                <a:effectLst/>
                <a:latin typeface="Times New Roman" panose="02020603050405020304" pitchFamily="18" charset="0"/>
                <a:ea typeface="Calibri" panose="020F0502020204030204" pitchFamily="34" charset="0"/>
              </a:rPr>
              <a:t>In this </a:t>
            </a:r>
            <a:r>
              <a:rPr lang="en-US" sz="1800" kern="0" dirty="0" err="1">
                <a:effectLst/>
                <a:latin typeface="Times New Roman" panose="02020603050405020304" pitchFamily="18" charset="0"/>
                <a:ea typeface="Calibri" panose="020F0502020204030204" pitchFamily="34" charset="0"/>
              </a:rPr>
              <a:t>prez</a:t>
            </a:r>
            <a:r>
              <a:rPr lang="en-US" sz="1800" kern="0" dirty="0">
                <a:effectLst/>
                <a:latin typeface="Times New Roman" panose="02020603050405020304" pitchFamily="18" charset="0"/>
                <a:ea typeface="Calibri" panose="020F0502020204030204" pitchFamily="34" charset="0"/>
              </a:rPr>
              <a:t>, I will also be focusing on 14 MVs out of 25 that were visible by the COW from the start of each MV before the first report/warning was issued. </a:t>
            </a:r>
          </a:p>
          <a:p>
            <a:pPr marL="0" marR="0">
              <a:lnSpc>
                <a:spcPct val="107000"/>
              </a:lnSpc>
              <a:spcBef>
                <a:spcPts val="0"/>
              </a:spcBef>
              <a:spcAft>
                <a:spcPts val="800"/>
              </a:spcAft>
            </a:pPr>
            <a:r>
              <a:rPr lang="en-US" sz="1800" kern="0" dirty="0">
                <a:effectLst/>
                <a:latin typeface="Times New Roman" panose="02020603050405020304" pitchFamily="18" charset="0"/>
                <a:ea typeface="Calibri" panose="020F0502020204030204" pitchFamily="34" charset="0"/>
              </a:rPr>
              <a:t>The time before a report/warning is issued on a MV is critical from a forecasting perspective as this is </a:t>
            </a:r>
            <a:r>
              <a:rPr lang="en-US" dirty="0"/>
              <a:t>when forecasters are trying to decide whether to issue a warning on a MV and if so what type of warning should be issued</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An important note is that out of the</a:t>
            </a:r>
            <a:r>
              <a:rPr lang="en-US" sz="1200" dirty="0">
                <a:solidFill>
                  <a:srgbClr val="FF0000"/>
                </a:solidFill>
                <a:latin typeface="Times New Roman" panose="02020603050405020304" pitchFamily="18" charset="0"/>
                <a:cs typeface="Times New Roman" panose="02020603050405020304" pitchFamily="18" charset="0"/>
              </a:rPr>
              <a:t> </a:t>
            </a:r>
            <a:r>
              <a:rPr lang="en-US" sz="1200" b="1" dirty="0">
                <a:solidFill>
                  <a:srgbClr val="FF0000"/>
                </a:solidFill>
                <a:latin typeface="Times New Roman" panose="02020603050405020304" pitchFamily="18" charset="0"/>
                <a:cs typeface="Times New Roman" panose="02020603050405020304" pitchFamily="18" charset="0"/>
              </a:rPr>
              <a:t>13 tornadic QLCS MVs </a:t>
            </a:r>
            <a:r>
              <a:rPr lang="en-US" sz="1200" dirty="0">
                <a:solidFill>
                  <a:srgbClr val="FF0000"/>
                </a:solidFill>
                <a:latin typeface="Times New Roman" panose="02020603050405020304" pitchFamily="18" charset="0"/>
                <a:cs typeface="Times New Roman" panose="02020603050405020304" pitchFamily="18" charset="0"/>
              </a:rPr>
              <a:t>observed by the WSR-88D network, </a:t>
            </a:r>
            <a:r>
              <a:rPr lang="en-US" sz="1200" b="1" dirty="0">
                <a:solidFill>
                  <a:srgbClr val="FF0000"/>
                </a:solidFill>
                <a:latin typeface="Times New Roman" panose="02020603050405020304" pitchFamily="18" charset="0"/>
                <a:cs typeface="Times New Roman" panose="02020603050405020304" pitchFamily="18" charset="0"/>
              </a:rPr>
              <a:t>only 4 had tornado warnings on them before producing a tornado.</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dirty="0">
                <a:solidFill>
                  <a:srgbClr val="FF0000"/>
                </a:solidFill>
                <a:latin typeface="Times New Roman" panose="02020603050405020304" pitchFamily="18" charset="0"/>
                <a:cs typeface="Times New Roman" panose="02020603050405020304" pitchFamily="18" charset="0"/>
              </a:rPr>
              <a:t>This again motivates the need for the PERiLS field campaign and this project.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i="1" kern="0" dirty="0">
              <a:effectLst/>
              <a:latin typeface="Times New Roman" panose="02020603050405020304" pitchFamily="18" charset="0"/>
              <a:ea typeface="Calibri" panose="020F0502020204030204" pitchFamily="34" charset="0"/>
            </a:endParaRPr>
          </a:p>
          <a:p>
            <a:pPr marL="0" marR="0">
              <a:spcBef>
                <a:spcPts val="0"/>
              </a:spcBef>
              <a:spcAft>
                <a:spcPts val="800"/>
              </a:spcAft>
            </a:pPr>
            <a:r>
              <a:rPr lang="en-US" sz="1800" i="1" kern="0" dirty="0">
                <a:effectLst/>
                <a:latin typeface="Times New Roman" panose="02020603050405020304" pitchFamily="18" charset="0"/>
                <a:ea typeface="Calibri" panose="020F0502020204030204" pitchFamily="34" charset="0"/>
              </a:rPr>
              <a:t>While there are caveats associated with using a report-based MV classification scheme (i.e.</a:t>
            </a:r>
            <a:r>
              <a:rPr lang="en-US" sz="1800" i="1" u="sng" kern="0" dirty="0">
                <a:solidFill>
                  <a:srgbClr val="008080"/>
                </a:solidFill>
                <a:effectLst/>
                <a:latin typeface="Times New Roman" panose="02020603050405020304" pitchFamily="18" charset="0"/>
                <a:ea typeface="Calibri" panose="020F0502020204030204" pitchFamily="34" charset="0"/>
              </a:rPr>
              <a:t>,</a:t>
            </a:r>
            <a:r>
              <a:rPr lang="en-US" sz="1800" i="1" kern="0" dirty="0">
                <a:effectLst/>
                <a:latin typeface="Times New Roman" panose="02020603050405020304" pitchFamily="18" charset="0"/>
                <a:ea typeface="Calibri" panose="020F0502020204030204" pitchFamily="34" charset="0"/>
              </a:rPr>
              <a:t> dependence on population density and time of day, structures to create debris, etc.; Trapp et al. 2006; Doswell and Burgess 1988), all tornado</a:t>
            </a:r>
            <a:r>
              <a:rPr lang="en-US" sz="1800" i="1" strike="sngStrike" kern="0" dirty="0">
                <a:solidFill>
                  <a:srgbClr val="FF0000"/>
                </a:solidFill>
                <a:effectLst/>
                <a:latin typeface="Times New Roman" panose="02020603050405020304" pitchFamily="18" charset="0"/>
                <a:ea typeface="Calibri" panose="020F0502020204030204" pitchFamily="34" charset="0"/>
              </a:rPr>
              <a:t>es</a:t>
            </a:r>
            <a:r>
              <a:rPr lang="en-US" sz="1800" i="1" kern="0" dirty="0">
                <a:effectLst/>
                <a:latin typeface="Times New Roman" panose="02020603050405020304" pitchFamily="18" charset="0"/>
                <a:ea typeface="Calibri" panose="020F0502020204030204" pitchFamily="34" charset="0"/>
              </a:rPr>
              <a:t> reports were confirmed by NWS storm surveys   </a:t>
            </a:r>
            <a:r>
              <a:rPr lang="en-US" sz="1800" i="1" dirty="0">
                <a:effectLst/>
                <a:latin typeface="Calibri" panose="020F0502020204030204" pitchFamily="34" charset="0"/>
                <a:ea typeface="Calibri" panose="020F0502020204030204" pitchFamily="34" charset="0"/>
                <a:cs typeface="Arial" panose="020B0604020202020204" pitchFamily="34" charset="0"/>
              </a:rPr>
              <a:t> </a:t>
            </a:r>
            <a:endParaRPr lang="en-US" i="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rgbClr val="131F33"/>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7740F-E40B-4094-AD65-C2B281955274}" type="slidenum">
              <a:rPr lang="en-US" smtClean="0"/>
              <a:t>10</a:t>
            </a:fld>
            <a:endParaRPr lang="en-US"/>
          </a:p>
        </p:txBody>
      </p:sp>
    </p:spTree>
    <p:extLst>
      <p:ext uri="{BB962C8B-B14F-4D97-AF65-F5344CB8AC3E}">
        <p14:creationId xmlns:p14="http://schemas.microsoft.com/office/powerpoint/2010/main" val="115095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1AC2-0CE4-0D6A-AA21-B7420CAFB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8FBF22-3459-8157-2D79-104C80397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053FAC-EB85-DCF9-5DB3-7C0E670E0A76}"/>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82C7450C-C5D5-415A-F80B-24D9FA85A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89658-DF9C-B748-FD21-3C37D32EF74A}"/>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105663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AE8A-DE19-4D47-E8F6-400D4C9C6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6C2A0A-105C-B0F1-C970-37E68A14AC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C1055-CA89-CFE7-6A5F-09FFB7B63E1A}"/>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923BACA3-A57B-499A-06CE-13CC1D106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55C62-E6D2-79C9-2771-8EC9BE097F30}"/>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103387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D3112-FCF6-7524-AE43-0B77CEC849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08329B-A8DC-59B2-1207-453E4292D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BBB84-E396-749A-F6C1-098437DD394B}"/>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71A70DC9-4499-2A68-1A8C-3182C2E00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06230-651C-3F25-D124-97DBBF360F1E}"/>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2692405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0B59-963E-6EE1-165E-9CA3CC148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B7E4D-CB7D-B0F0-068B-5B0EC82A7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A677E-9262-529E-6A3B-E67D7731A08F}"/>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46DF0DB7-4A5D-A521-8B60-8827F65A3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70BFD-A284-6426-6AB9-12D6A6EDB859}"/>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121581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07E3-806B-A1D8-B2DE-DEF570B26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E33F50-144C-6C9C-DD5D-DAFEECA782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5AEA2-32F7-DD6B-A01F-4B56BA21E663}"/>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2F224352-3ABF-4384-BE85-81C532977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DA90A-4813-74C4-8F4C-EABD6AE88440}"/>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400693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1F14-24D8-465C-10EF-A7088230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C6404-4C39-B535-ED09-2DB916C2E0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E041DA-1831-480F-4693-4B29D4814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CB9EE7-EBB6-2368-A2F0-158E92B9D8B6}"/>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6" name="Footer Placeholder 5">
            <a:extLst>
              <a:ext uri="{FF2B5EF4-FFF2-40B4-BE49-F238E27FC236}">
                <a16:creationId xmlns:a16="http://schemas.microsoft.com/office/drawing/2014/main" id="{2B210101-DC6C-822A-227D-85EC465E6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3F0AA-912C-2F9B-4CAD-E16EEE94FEC8}"/>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363257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30EA-E3E4-EA52-9BEB-5FA6D1519B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5B9A38-7989-A3FE-A7B1-AB61ADE58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845A80-52F9-A674-A990-4375B678D6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5BB38A-473B-11EF-F619-83044F313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14F42B-1D25-4035-C1AF-E79724347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67871-72F0-69D3-2C33-6B4BB05FFEBE}"/>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8" name="Footer Placeholder 7">
            <a:extLst>
              <a:ext uri="{FF2B5EF4-FFF2-40B4-BE49-F238E27FC236}">
                <a16:creationId xmlns:a16="http://schemas.microsoft.com/office/drawing/2014/main" id="{ABD41E36-011B-38E4-9101-0DE287C402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A10525-BE27-F999-936B-FD7A8092F4B7}"/>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342917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491C-62D4-F3C7-82AE-DBB33D3B6D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D8598-18CF-7962-A903-5E21BF8542FB}"/>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4" name="Footer Placeholder 3">
            <a:extLst>
              <a:ext uri="{FF2B5EF4-FFF2-40B4-BE49-F238E27FC236}">
                <a16:creationId xmlns:a16="http://schemas.microsoft.com/office/drawing/2014/main" id="{35019689-A869-16BB-1BF6-50E048018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5FB2A1-1FC9-13F3-2E42-5D86358ECF3B}"/>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276475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D80CF3-F8A4-43D9-B60C-2D65DEDE3FA8}"/>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3" name="Footer Placeholder 2">
            <a:extLst>
              <a:ext uri="{FF2B5EF4-FFF2-40B4-BE49-F238E27FC236}">
                <a16:creationId xmlns:a16="http://schemas.microsoft.com/office/drawing/2014/main" id="{B6DB9EA1-889D-B329-05FE-FA6F81B78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8E4DED-7093-DDFF-3F4B-BF85D6BEDF64}"/>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403595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1EA3-229E-3559-6C53-DBE4BCB91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FACB77-0A5B-230C-9AA4-EA5D57BB5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0A8D7-8D0B-71E9-7926-06A41706F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7A340-65EB-347C-B197-BB4C1968221A}"/>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6" name="Footer Placeholder 5">
            <a:extLst>
              <a:ext uri="{FF2B5EF4-FFF2-40B4-BE49-F238E27FC236}">
                <a16:creationId xmlns:a16="http://schemas.microsoft.com/office/drawing/2014/main" id="{B2159261-1865-2F2E-7139-6B6BE5996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50AFB-C452-E914-F8CA-EE7460C51F1C}"/>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182643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665B-C4E6-9F70-7C88-CA25860ED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F930E9-77BC-2DBC-BDA0-76801250DE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95B69A-268A-800F-085C-5008883CF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07B37-3B24-AC0D-D17E-B38BD6E5E305}"/>
              </a:ext>
            </a:extLst>
          </p:cNvPr>
          <p:cNvSpPr>
            <a:spLocks noGrp="1"/>
          </p:cNvSpPr>
          <p:nvPr>
            <p:ph type="dt" sz="half" idx="10"/>
          </p:nvPr>
        </p:nvSpPr>
        <p:spPr/>
        <p:txBody>
          <a:bodyPr/>
          <a:lstStyle/>
          <a:p>
            <a:fld id="{92597B77-0257-45A8-9DBB-43FCB88488CB}" type="datetimeFigureOut">
              <a:rPr lang="en-US" smtClean="0"/>
              <a:t>11/20/2023</a:t>
            </a:fld>
            <a:endParaRPr lang="en-US"/>
          </a:p>
        </p:txBody>
      </p:sp>
      <p:sp>
        <p:nvSpPr>
          <p:cNvPr id="6" name="Footer Placeholder 5">
            <a:extLst>
              <a:ext uri="{FF2B5EF4-FFF2-40B4-BE49-F238E27FC236}">
                <a16:creationId xmlns:a16="http://schemas.microsoft.com/office/drawing/2014/main" id="{E014060A-0A4A-A63A-8359-F7D44845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E2328-5F05-B60E-A2D0-B4B46CF1BC53}"/>
              </a:ext>
            </a:extLst>
          </p:cNvPr>
          <p:cNvSpPr>
            <a:spLocks noGrp="1"/>
          </p:cNvSpPr>
          <p:nvPr>
            <p:ph type="sldNum" sz="quarter" idx="12"/>
          </p:nvPr>
        </p:nvSpPr>
        <p:spPr/>
        <p:txBody>
          <a:bodyPr/>
          <a:lstStyle/>
          <a:p>
            <a:fld id="{45A45434-DD91-44BE-8815-51DA712817D4}" type="slidenum">
              <a:rPr lang="en-US" smtClean="0"/>
              <a:t>‹#›</a:t>
            </a:fld>
            <a:endParaRPr lang="en-US"/>
          </a:p>
        </p:txBody>
      </p:sp>
    </p:spTree>
    <p:extLst>
      <p:ext uri="{BB962C8B-B14F-4D97-AF65-F5344CB8AC3E}">
        <p14:creationId xmlns:p14="http://schemas.microsoft.com/office/powerpoint/2010/main" val="19039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6DCC0-5ED3-800B-C6E4-57BCCA043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D6F31-9BFE-3D7D-9B06-74347E1D5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BC086-C829-80DD-DCBC-6570E7BBC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97B77-0257-45A8-9DBB-43FCB88488CB}" type="datetimeFigureOut">
              <a:rPr lang="en-US" smtClean="0"/>
              <a:t>11/20/2023</a:t>
            </a:fld>
            <a:endParaRPr lang="en-US"/>
          </a:p>
        </p:txBody>
      </p:sp>
      <p:sp>
        <p:nvSpPr>
          <p:cNvPr id="5" name="Footer Placeholder 4">
            <a:extLst>
              <a:ext uri="{FF2B5EF4-FFF2-40B4-BE49-F238E27FC236}">
                <a16:creationId xmlns:a16="http://schemas.microsoft.com/office/drawing/2014/main" id="{116F7EB7-5C23-2D3B-59C8-BA0FE0BA1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55C5E-7BB0-280C-B2D7-3435074AD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45434-DD91-44BE-8815-51DA712817D4}" type="slidenum">
              <a:rPr lang="en-US" smtClean="0"/>
              <a:t>‹#›</a:t>
            </a:fld>
            <a:endParaRPr lang="en-US"/>
          </a:p>
        </p:txBody>
      </p:sp>
    </p:spTree>
    <p:extLst>
      <p:ext uri="{BB962C8B-B14F-4D97-AF65-F5344CB8AC3E}">
        <p14:creationId xmlns:p14="http://schemas.microsoft.com/office/powerpoint/2010/main" val="246738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2.png"/><Relationship Id="rId9" Type="http://schemas.openxmlformats.org/officeDocument/2006/relationships/image" Target="../media/image41.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4C4E4C8-8756-4553-9CDB-92D3B8E5884F}"/>
              </a:ext>
            </a:extLst>
          </p:cNvPr>
          <p:cNvGrpSpPr/>
          <p:nvPr/>
        </p:nvGrpSpPr>
        <p:grpSpPr>
          <a:xfrm>
            <a:off x="568260" y="335669"/>
            <a:ext cx="11146188" cy="2901609"/>
            <a:chOff x="993648" y="731520"/>
            <a:chExt cx="10204704" cy="3133344"/>
          </a:xfrm>
        </p:grpSpPr>
        <p:sp>
          <p:nvSpPr>
            <p:cNvPr id="2" name="Rectangle 1">
              <a:extLst>
                <a:ext uri="{FF2B5EF4-FFF2-40B4-BE49-F238E27FC236}">
                  <a16:creationId xmlns:a16="http://schemas.microsoft.com/office/drawing/2014/main" id="{B1D4BF47-8762-0A9C-11EB-87863071F061}"/>
                </a:ext>
              </a:extLst>
            </p:cNvPr>
            <p:cNvSpPr/>
            <p:nvPr/>
          </p:nvSpPr>
          <p:spPr>
            <a:xfrm>
              <a:off x="993648" y="822960"/>
              <a:ext cx="10204704" cy="30419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88193B5-38C6-B7F2-9539-53668445C53A}"/>
                </a:ext>
              </a:extLst>
            </p:cNvPr>
            <p:cNvSpPr/>
            <p:nvPr/>
          </p:nvSpPr>
          <p:spPr>
            <a:xfrm>
              <a:off x="993648" y="731520"/>
              <a:ext cx="10204704" cy="91439"/>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FC9021C5-7CB8-0DE9-8923-AD73E437101F}"/>
              </a:ext>
            </a:extLst>
          </p:cNvPr>
          <p:cNvSpPr txBox="1"/>
          <p:nvPr/>
        </p:nvSpPr>
        <p:spPr>
          <a:xfrm>
            <a:off x="647703" y="683241"/>
            <a:ext cx="1098730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Characteristics of Tornadic and Nontornadic QLCS Mesovortices Observed Using Radar and Pod Data from PERiLS</a:t>
            </a:r>
          </a:p>
        </p:txBody>
      </p:sp>
      <p:sp>
        <p:nvSpPr>
          <p:cNvPr id="4" name="Rectangle 3">
            <a:extLst>
              <a:ext uri="{FF2B5EF4-FFF2-40B4-BE49-F238E27FC236}">
                <a16:creationId xmlns:a16="http://schemas.microsoft.com/office/drawing/2014/main" id="{7BC406BE-1559-A872-77C4-082239F2D224}"/>
              </a:ext>
            </a:extLst>
          </p:cNvPr>
          <p:cNvSpPr/>
          <p:nvPr/>
        </p:nvSpPr>
        <p:spPr>
          <a:xfrm>
            <a:off x="0" y="6041136"/>
            <a:ext cx="12192000" cy="816864"/>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AC17C95-B91D-2A0D-5C82-6E6F208F96EC}"/>
              </a:ext>
            </a:extLst>
          </p:cNvPr>
          <p:cNvSpPr/>
          <p:nvPr/>
        </p:nvSpPr>
        <p:spPr>
          <a:xfrm>
            <a:off x="0" y="5809488"/>
            <a:ext cx="12192000" cy="231648"/>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8120D03-1BD6-BBE3-5E18-B7F6629B5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197" y="6166584"/>
            <a:ext cx="391155" cy="565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SF Logo | NSF - National Science Foundation">
            <a:extLst>
              <a:ext uri="{FF2B5EF4-FFF2-40B4-BE49-F238E27FC236}">
                <a16:creationId xmlns:a16="http://schemas.microsoft.com/office/drawing/2014/main" id="{BD118EA0-2F21-EAFB-4625-3884103AF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9896" y="6109508"/>
            <a:ext cx="676656" cy="6801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95EFAE6-F1B2-AD3E-3AFD-01310DD821C9}"/>
              </a:ext>
            </a:extLst>
          </p:cNvPr>
          <p:cNvSpPr/>
          <p:nvPr/>
        </p:nvSpPr>
        <p:spPr>
          <a:xfrm>
            <a:off x="568260" y="3389463"/>
            <a:ext cx="11146188" cy="20118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6E4D40-1706-6BFF-49A1-D55DB8C6ED1F}"/>
              </a:ext>
            </a:extLst>
          </p:cNvPr>
          <p:cNvSpPr txBox="1"/>
          <p:nvPr/>
        </p:nvSpPr>
        <p:spPr>
          <a:xfrm>
            <a:off x="568260" y="3372882"/>
            <a:ext cx="1114618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Leanne Blind-Doskocil</a:t>
            </a:r>
            <a:r>
              <a:rPr kumimoji="0" lang="en-US" sz="2500" b="1"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J. Trapp</a:t>
            </a:r>
            <a:r>
              <a:rPr kumimoji="0" lang="en-US" sz="250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Stephen W. Nesbitt</a:t>
            </a:r>
            <a:r>
              <a:rPr kumimoji="0" lang="en-US" sz="250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Karen A. Kosiba</a:t>
            </a:r>
            <a:r>
              <a:rPr kumimoji="0" lang="en-US" sz="250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Joshua Wurman</a:t>
            </a:r>
            <a:r>
              <a:rPr kumimoji="0" lang="en-US" sz="250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Matthew D. Parker</a:t>
            </a:r>
            <a:r>
              <a:rPr kumimoji="0" lang="en-US" sz="250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2</a:t>
            </a:r>
            <a:endParaRPr lang="en-US" sz="2500" b="0" kern="0" baseline="30000" dirty="0">
              <a:solidFill>
                <a:prstClr val="black"/>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b="0" i="0" u="none" strike="noStrike" kern="0" cap="none" spc="0" normalizeH="0" baseline="30000" noProof="0" dirty="0">
                <a:ln>
                  <a:noFill/>
                </a:ln>
                <a:solidFill>
                  <a:prstClr val="black"/>
                </a:solidFill>
                <a:uLnTx/>
                <a:uFillTx/>
                <a:latin typeface="Times New Roman" panose="02020603050405020304" pitchFamily="18" charset="0"/>
                <a:cs typeface="Times New Roman" panose="02020603050405020304" pitchFamily="18" charset="0"/>
              </a:rPr>
              <a:t>1</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University of Illinois</a:t>
            </a:r>
            <a:r>
              <a:rPr lang="en-US" dirty="0">
                <a:solidFill>
                  <a:prstClr val="black"/>
                </a:solidFill>
                <a:latin typeface="Times New Roman" panose="02020603050405020304" pitchFamily="18" charset="0"/>
                <a:cs typeface="Times New Roman" panose="02020603050405020304" pitchFamily="18" charset="0"/>
              </a:rPr>
              <a:t> Urbana-Champaign (UIUC)</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kern="0" baseline="30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 North Carolina State University</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Image preview">
            <a:extLst>
              <a:ext uri="{FF2B5EF4-FFF2-40B4-BE49-F238E27FC236}">
                <a16:creationId xmlns:a16="http://schemas.microsoft.com/office/drawing/2014/main" id="{4852AFC0-3C73-DA75-F144-4DCB30173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6" y="15821"/>
            <a:ext cx="1425259" cy="147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41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4BC36-CF87-C27C-290D-7B97A95877E7}"/>
              </a:ext>
            </a:extLst>
          </p:cNvPr>
          <p:cNvPicPr>
            <a:picLocks noChangeAspect="1"/>
          </p:cNvPicPr>
          <p:nvPr/>
        </p:nvPicPr>
        <p:blipFill>
          <a:blip r:embed="rId3"/>
          <a:stretch>
            <a:fillRect/>
          </a:stretch>
        </p:blipFill>
        <p:spPr>
          <a:xfrm>
            <a:off x="493647" y="1392193"/>
            <a:ext cx="11423428" cy="41148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8290807"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28539" y="230897"/>
            <a:ext cx="8162268"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Overview of PERiLS QLCS MVs</a:t>
            </a:r>
          </a:p>
        </p:txBody>
      </p:sp>
      <p:sp>
        <p:nvSpPr>
          <p:cNvPr id="11" name="TextBox 10">
            <a:extLst>
              <a:ext uri="{FF2B5EF4-FFF2-40B4-BE49-F238E27FC236}">
                <a16:creationId xmlns:a16="http://schemas.microsoft.com/office/drawing/2014/main" id="{3D20880B-C8C6-8A59-3C1C-EDABA5FD25AB}"/>
              </a:ext>
            </a:extLst>
          </p:cNvPr>
          <p:cNvSpPr txBox="1"/>
          <p:nvPr/>
        </p:nvSpPr>
        <p:spPr>
          <a:xfrm>
            <a:off x="2011520" y="5365627"/>
            <a:ext cx="8168960" cy="830997"/>
          </a:xfrm>
          <a:prstGeom prst="rect">
            <a:avLst/>
          </a:prstGeom>
          <a:noFill/>
        </p:spPr>
        <p:txBody>
          <a:bodyPr wrap="square">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Out of the </a:t>
            </a:r>
            <a:r>
              <a:rPr lang="en-US" sz="2400" b="1" dirty="0">
                <a:solidFill>
                  <a:srgbClr val="FF0000"/>
                </a:solidFill>
                <a:latin typeface="Times New Roman" panose="02020603050405020304" pitchFamily="18" charset="0"/>
                <a:cs typeface="Times New Roman" panose="02020603050405020304" pitchFamily="18" charset="0"/>
              </a:rPr>
              <a:t>13 tornadic QLCS MVs </a:t>
            </a:r>
            <a:r>
              <a:rPr lang="en-US" sz="2400" dirty="0">
                <a:solidFill>
                  <a:srgbClr val="FF0000"/>
                </a:solidFill>
                <a:latin typeface="Times New Roman" panose="02020603050405020304" pitchFamily="18" charset="0"/>
                <a:cs typeface="Times New Roman" panose="02020603050405020304" pitchFamily="18" charset="0"/>
              </a:rPr>
              <a:t>observed by the WSR-88D network, </a:t>
            </a:r>
            <a:r>
              <a:rPr lang="en-US" sz="2400" b="1" dirty="0">
                <a:solidFill>
                  <a:srgbClr val="FF0000"/>
                </a:solidFill>
                <a:latin typeface="Times New Roman" panose="02020603050405020304" pitchFamily="18" charset="0"/>
                <a:cs typeface="Times New Roman" panose="02020603050405020304" pitchFamily="18" charset="0"/>
              </a:rPr>
              <a:t>only 4 had positive warning-report lead times</a:t>
            </a:r>
          </a:p>
        </p:txBody>
      </p:sp>
      <p:sp>
        <p:nvSpPr>
          <p:cNvPr id="6" name="Rectangle 5">
            <a:extLst>
              <a:ext uri="{FF2B5EF4-FFF2-40B4-BE49-F238E27FC236}">
                <a16:creationId xmlns:a16="http://schemas.microsoft.com/office/drawing/2014/main" id="{6A315A94-096E-68F5-5FB9-D826B60DDC9C}"/>
              </a:ext>
            </a:extLst>
          </p:cNvPr>
          <p:cNvSpPr/>
          <p:nvPr/>
        </p:nvSpPr>
        <p:spPr>
          <a:xfrm flipH="1">
            <a:off x="3113903" y="5120955"/>
            <a:ext cx="303832" cy="28363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8AFD9EB-290F-AC65-CC3B-41F6D2A599A9}"/>
              </a:ext>
            </a:extLst>
          </p:cNvPr>
          <p:cNvCxnSpPr>
            <a:cxnSpLocks/>
          </p:cNvCxnSpPr>
          <p:nvPr/>
        </p:nvCxnSpPr>
        <p:spPr>
          <a:xfrm>
            <a:off x="3143959" y="1196265"/>
            <a:ext cx="874726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FAACCA1-041C-C48B-C19C-671080414291}"/>
              </a:ext>
            </a:extLst>
          </p:cNvPr>
          <p:cNvCxnSpPr>
            <a:cxnSpLocks/>
          </p:cNvCxnSpPr>
          <p:nvPr/>
        </p:nvCxnSpPr>
        <p:spPr>
          <a:xfrm>
            <a:off x="318861" y="2201355"/>
            <a:ext cx="0" cy="260830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AE90A9-70CE-7375-71B0-FE21FA3214B0}"/>
              </a:ext>
            </a:extLst>
          </p:cNvPr>
          <p:cNvSpPr txBox="1"/>
          <p:nvPr/>
        </p:nvSpPr>
        <p:spPr>
          <a:xfrm>
            <a:off x="8728431" y="151280"/>
            <a:ext cx="2904098" cy="923330"/>
          </a:xfrm>
          <a:prstGeom prst="rect">
            <a:avLst/>
          </a:prstGeom>
          <a:noFill/>
        </p:spPr>
        <p:txBody>
          <a:bodyPr wrap="square" rtlCol="0">
            <a:spAutoFit/>
          </a:bodyPr>
          <a:lstStyle/>
          <a:p>
            <a:r>
              <a:rPr lang="en-US" dirty="0">
                <a:highlight>
                  <a:srgbClr val="FFFF00"/>
                </a:highlight>
                <a:latin typeface="Times New Roman" panose="02020603050405020304" pitchFamily="18" charset="0"/>
                <a:cs typeface="Times New Roman" panose="02020603050405020304" pitchFamily="18" charset="0"/>
              </a:rPr>
              <a:t>*Labeled by the damage associated with each MV over their entire lifetime</a:t>
            </a:r>
          </a:p>
        </p:txBody>
      </p:sp>
      <p:sp>
        <p:nvSpPr>
          <p:cNvPr id="13" name="Rectangle 12">
            <a:extLst>
              <a:ext uri="{FF2B5EF4-FFF2-40B4-BE49-F238E27FC236}">
                <a16:creationId xmlns:a16="http://schemas.microsoft.com/office/drawing/2014/main" id="{8062E4F3-068E-BF2A-FC64-087F6D6EAC82}"/>
              </a:ext>
            </a:extLst>
          </p:cNvPr>
          <p:cNvSpPr/>
          <p:nvPr/>
        </p:nvSpPr>
        <p:spPr>
          <a:xfrm flipH="1">
            <a:off x="7528516" y="5126685"/>
            <a:ext cx="277779" cy="28363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6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 screen&#10;&#10;Description automatically generated">
            <a:extLst>
              <a:ext uri="{FF2B5EF4-FFF2-40B4-BE49-F238E27FC236}">
                <a16:creationId xmlns:a16="http://schemas.microsoft.com/office/drawing/2014/main" id="{C98641F5-D282-F748-263C-65558C849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043" y="1566616"/>
            <a:ext cx="4131459" cy="2743200"/>
          </a:xfrm>
          <a:prstGeom prst="rect">
            <a:avLst/>
          </a:prstGeom>
        </p:spPr>
      </p:pic>
      <p:pic>
        <p:nvPicPr>
          <p:cNvPr id="13" name="Picture 12" descr="A diagram of different types of objects&#10;&#10;Description automatically generated">
            <a:extLst>
              <a:ext uri="{FF2B5EF4-FFF2-40B4-BE49-F238E27FC236}">
                <a16:creationId xmlns:a16="http://schemas.microsoft.com/office/drawing/2014/main" id="{B2C0E1F2-72EF-234B-50F5-45F8969E8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20" y="1566616"/>
            <a:ext cx="4103425" cy="27432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2" y="225552"/>
            <a:ext cx="8863886"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3" y="230897"/>
            <a:ext cx="8575938"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Entire Lifetimes of WSR-88D MVs</a:t>
            </a:r>
          </a:p>
        </p:txBody>
      </p:sp>
      <p:sp>
        <p:nvSpPr>
          <p:cNvPr id="3" name="TextBox 2">
            <a:extLst>
              <a:ext uri="{FF2B5EF4-FFF2-40B4-BE49-F238E27FC236}">
                <a16:creationId xmlns:a16="http://schemas.microsoft.com/office/drawing/2014/main" id="{4A98F11F-009A-3C53-8F8A-4335332174FF}"/>
              </a:ext>
            </a:extLst>
          </p:cNvPr>
          <p:cNvSpPr txBox="1"/>
          <p:nvPr/>
        </p:nvSpPr>
        <p:spPr>
          <a:xfrm>
            <a:off x="287950" y="959854"/>
            <a:ext cx="8575937" cy="878895"/>
          </a:xfrm>
          <a:prstGeom prst="rect">
            <a:avLst/>
          </a:prstGeom>
          <a:noFill/>
        </p:spPr>
        <p:txBody>
          <a:bodyPr wrap="none" rtlCol="0">
            <a:spAutoFit/>
          </a:bodyPr>
          <a:lstStyle/>
          <a:p>
            <a:pPr indent="-457200">
              <a:lnSpc>
                <a:spcPct val="150000"/>
              </a:lnSpc>
            </a:pPr>
            <a:r>
              <a:rPr lang="en-US" i="1" dirty="0">
                <a:latin typeface="Times New Roman" panose="02020603050405020304" pitchFamily="18" charset="0"/>
                <a:cs typeface="Times New Roman" panose="02020603050405020304" pitchFamily="18" charset="0"/>
              </a:rPr>
              <a:t>1. </a:t>
            </a:r>
            <a:r>
              <a:rPr lang="en-US" sz="1800" i="1" dirty="0">
                <a:latin typeface="Times New Roman" panose="02020603050405020304" pitchFamily="18" charset="0"/>
                <a:cs typeface="Times New Roman" panose="02020603050405020304" pitchFamily="18" charset="0"/>
              </a:rPr>
              <a:t>How do radar-based characteristics differ between TOR, WD, and ND MVs in QLCSs? </a:t>
            </a:r>
          </a:p>
          <a:p>
            <a:pPr indent="-457200">
              <a:lnSpc>
                <a:spcPct val="150000"/>
              </a:lnSpc>
            </a:pPr>
            <a:r>
              <a:rPr lang="en-US" dirty="0">
                <a:latin typeface="Times New Roman" panose="02020603050405020304" pitchFamily="18" charset="0"/>
                <a:cs typeface="Times New Roman" panose="02020603050405020304" pitchFamily="18" charset="0"/>
              </a:rPr>
              <a:t>	</a:t>
            </a:r>
            <a:endParaRPr lang="en-US" dirty="0"/>
          </a:p>
        </p:txBody>
      </p:sp>
      <p:sp>
        <p:nvSpPr>
          <p:cNvPr id="15" name="TextBox 14">
            <a:extLst>
              <a:ext uri="{FF2B5EF4-FFF2-40B4-BE49-F238E27FC236}">
                <a16:creationId xmlns:a16="http://schemas.microsoft.com/office/drawing/2014/main" id="{1BFA5977-34FB-38A3-3BBC-5E7D880C611B}"/>
              </a:ext>
            </a:extLst>
          </p:cNvPr>
          <p:cNvSpPr txBox="1"/>
          <p:nvPr/>
        </p:nvSpPr>
        <p:spPr>
          <a:xfrm>
            <a:off x="58794" y="4268925"/>
            <a:ext cx="4103425" cy="463397"/>
          </a:xfrm>
          <a:prstGeom prst="rect">
            <a:avLst/>
          </a:prstGeom>
          <a:noFill/>
        </p:spPr>
        <p:txBody>
          <a:bodyPr wrap="square">
            <a:spAutoFit/>
          </a:bodyPr>
          <a:lstStyle/>
          <a:p>
            <a:pPr marL="740664" indent="-283464">
              <a:lnSpc>
                <a:spcPct val="150000"/>
              </a:lnSpc>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have stronger Vrots</a:t>
            </a:r>
            <a:endParaRPr lang="en-US" sz="1800" dirty="0">
              <a:effectLst/>
            </a:endParaRPr>
          </a:p>
        </p:txBody>
      </p:sp>
      <p:sp>
        <p:nvSpPr>
          <p:cNvPr id="16" name="TextBox 15">
            <a:extLst>
              <a:ext uri="{FF2B5EF4-FFF2-40B4-BE49-F238E27FC236}">
                <a16:creationId xmlns:a16="http://schemas.microsoft.com/office/drawing/2014/main" id="{77508C95-BD32-8E3E-1A20-E5D81E5A6D5B}"/>
              </a:ext>
            </a:extLst>
          </p:cNvPr>
          <p:cNvSpPr txBox="1"/>
          <p:nvPr/>
        </p:nvSpPr>
        <p:spPr>
          <a:xfrm>
            <a:off x="4250814" y="2215809"/>
            <a:ext cx="3690371" cy="873572"/>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generally have smaller diameters</a:t>
            </a:r>
          </a:p>
        </p:txBody>
      </p:sp>
      <p:sp>
        <p:nvSpPr>
          <p:cNvPr id="2" name="TextBox 1">
            <a:extLst>
              <a:ext uri="{FF2B5EF4-FFF2-40B4-BE49-F238E27FC236}">
                <a16:creationId xmlns:a16="http://schemas.microsoft.com/office/drawing/2014/main" id="{7654579A-05BA-9E76-0A09-FFA6118E8F53}"/>
              </a:ext>
            </a:extLst>
          </p:cNvPr>
          <p:cNvSpPr txBox="1"/>
          <p:nvPr/>
        </p:nvSpPr>
        <p:spPr>
          <a:xfrm>
            <a:off x="7772374" y="4259202"/>
            <a:ext cx="4461077" cy="1289071"/>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have longer lifetimes, but WD MVs also tend to be persistent</a:t>
            </a:r>
          </a:p>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endParaRPr lang="en-US" sz="1800" kern="1200" dirty="0">
              <a:solidFill>
                <a:srgbClr val="000000"/>
              </a:solidFill>
              <a:effectLst/>
              <a:latin typeface="Times New Roman" panose="02020603050405020304" pitchFamily="18" charset="0"/>
              <a:ea typeface="+mn-ea"/>
              <a:cs typeface="Times New Roman" panose="02020603050405020304" pitchFamily="18" charset="0"/>
            </a:endParaRPr>
          </a:p>
        </p:txBody>
      </p:sp>
      <p:sp>
        <p:nvSpPr>
          <p:cNvPr id="29" name="Rectangle 28">
            <a:extLst>
              <a:ext uri="{FF2B5EF4-FFF2-40B4-BE49-F238E27FC236}">
                <a16:creationId xmlns:a16="http://schemas.microsoft.com/office/drawing/2014/main" id="{8799F635-6D9C-0E98-C8C3-E6171261E25F}"/>
              </a:ext>
            </a:extLst>
          </p:cNvPr>
          <p:cNvSpPr/>
          <p:nvPr/>
        </p:nvSpPr>
        <p:spPr>
          <a:xfrm>
            <a:off x="262263" y="1399848"/>
            <a:ext cx="3870404" cy="428572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7E8997-0F2F-A242-7FBB-3F818A69FC05}"/>
              </a:ext>
            </a:extLst>
          </p:cNvPr>
          <p:cNvSpPr txBox="1"/>
          <p:nvPr/>
        </p:nvSpPr>
        <p:spPr>
          <a:xfrm>
            <a:off x="852423" y="5723420"/>
            <a:ext cx="2470286" cy="923330"/>
          </a:xfrm>
          <a:prstGeom prst="rect">
            <a:avLst/>
          </a:prstGeom>
          <a:noFill/>
        </p:spPr>
        <p:txBody>
          <a:bodyPr wrap="square" rtlCol="0">
            <a:spAutoFit/>
          </a:bodyPr>
          <a:lstStyle/>
          <a:p>
            <a:r>
              <a:rPr lang="en-US" dirty="0">
                <a:highlight>
                  <a:srgbClr val="FFFF00"/>
                </a:highlight>
                <a:latin typeface="Times New Roman" panose="02020603050405020304" pitchFamily="18" charset="0"/>
                <a:cs typeface="Times New Roman" panose="02020603050405020304" pitchFamily="18" charset="0"/>
              </a:rPr>
              <a:t>*Reminder: the MVs were analyzed using the lowest tilt of the radar</a:t>
            </a:r>
          </a:p>
        </p:txBody>
      </p:sp>
      <p:pic>
        <p:nvPicPr>
          <p:cNvPr id="21" name="Picture 20" descr="A diagram of different types of data&#10;&#10;Description automatically generated">
            <a:extLst>
              <a:ext uri="{FF2B5EF4-FFF2-40B4-BE49-F238E27FC236}">
                <a16:creationId xmlns:a16="http://schemas.microsoft.com/office/drawing/2014/main" id="{AB80443F-2838-3A6C-5707-0F4031A79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388" y="3553824"/>
            <a:ext cx="4006116" cy="2743200"/>
          </a:xfrm>
          <a:prstGeom prst="rect">
            <a:avLst/>
          </a:prstGeom>
        </p:spPr>
      </p:pic>
      <p:sp>
        <p:nvSpPr>
          <p:cNvPr id="30" name="Rectangle 29">
            <a:extLst>
              <a:ext uri="{FF2B5EF4-FFF2-40B4-BE49-F238E27FC236}">
                <a16:creationId xmlns:a16="http://schemas.microsoft.com/office/drawing/2014/main" id="{C4C176A3-BE81-E5C7-0A6E-68D882F0DEE9}"/>
              </a:ext>
            </a:extLst>
          </p:cNvPr>
          <p:cNvSpPr/>
          <p:nvPr/>
        </p:nvSpPr>
        <p:spPr>
          <a:xfrm>
            <a:off x="4139210" y="2162505"/>
            <a:ext cx="3870404" cy="420171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297081-D973-9D55-D605-11AB95FD0254}"/>
              </a:ext>
            </a:extLst>
          </p:cNvPr>
          <p:cNvSpPr/>
          <p:nvPr/>
        </p:nvSpPr>
        <p:spPr>
          <a:xfrm>
            <a:off x="8016156" y="1437692"/>
            <a:ext cx="4175844" cy="428572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5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 screen&#10;&#10;Description automatically generated">
            <a:extLst>
              <a:ext uri="{FF2B5EF4-FFF2-40B4-BE49-F238E27FC236}">
                <a16:creationId xmlns:a16="http://schemas.microsoft.com/office/drawing/2014/main" id="{C98641F5-D282-F748-263C-65558C849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043" y="1566616"/>
            <a:ext cx="4131459" cy="2743200"/>
          </a:xfrm>
          <a:prstGeom prst="rect">
            <a:avLst/>
          </a:prstGeom>
        </p:spPr>
      </p:pic>
      <p:pic>
        <p:nvPicPr>
          <p:cNvPr id="13" name="Picture 12" descr="A diagram of different types of objects&#10;&#10;Description automatically generated">
            <a:extLst>
              <a:ext uri="{FF2B5EF4-FFF2-40B4-BE49-F238E27FC236}">
                <a16:creationId xmlns:a16="http://schemas.microsoft.com/office/drawing/2014/main" id="{B2C0E1F2-72EF-234B-50F5-45F8969E8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20" y="1566616"/>
            <a:ext cx="4103425" cy="27432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2" y="225552"/>
            <a:ext cx="8863886"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3" y="230897"/>
            <a:ext cx="8575938"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Entire Lifetimes of WSR-88D MVs</a:t>
            </a:r>
          </a:p>
        </p:txBody>
      </p:sp>
      <p:sp>
        <p:nvSpPr>
          <p:cNvPr id="3" name="TextBox 2">
            <a:extLst>
              <a:ext uri="{FF2B5EF4-FFF2-40B4-BE49-F238E27FC236}">
                <a16:creationId xmlns:a16="http://schemas.microsoft.com/office/drawing/2014/main" id="{4A98F11F-009A-3C53-8F8A-4335332174FF}"/>
              </a:ext>
            </a:extLst>
          </p:cNvPr>
          <p:cNvSpPr txBox="1"/>
          <p:nvPr/>
        </p:nvSpPr>
        <p:spPr>
          <a:xfrm>
            <a:off x="287950" y="959854"/>
            <a:ext cx="8575937" cy="878895"/>
          </a:xfrm>
          <a:prstGeom prst="rect">
            <a:avLst/>
          </a:prstGeom>
          <a:noFill/>
        </p:spPr>
        <p:txBody>
          <a:bodyPr wrap="none" rtlCol="0">
            <a:spAutoFit/>
          </a:bodyPr>
          <a:lstStyle/>
          <a:p>
            <a:pPr indent="-457200">
              <a:lnSpc>
                <a:spcPct val="150000"/>
              </a:lnSpc>
            </a:pPr>
            <a:r>
              <a:rPr lang="en-US" i="1" dirty="0">
                <a:latin typeface="Times New Roman" panose="02020603050405020304" pitchFamily="18" charset="0"/>
                <a:cs typeface="Times New Roman" panose="02020603050405020304" pitchFamily="18" charset="0"/>
              </a:rPr>
              <a:t>1. </a:t>
            </a:r>
            <a:r>
              <a:rPr lang="en-US" sz="1800" i="1" dirty="0">
                <a:latin typeface="Times New Roman" panose="02020603050405020304" pitchFamily="18" charset="0"/>
                <a:cs typeface="Times New Roman" panose="02020603050405020304" pitchFamily="18" charset="0"/>
              </a:rPr>
              <a:t>How do radar-based characteristics differ between TOR, WD, and ND MVs in QLCSs? </a:t>
            </a:r>
          </a:p>
          <a:p>
            <a:pPr indent="-457200">
              <a:lnSpc>
                <a:spcPct val="150000"/>
              </a:lnSpc>
            </a:pPr>
            <a:r>
              <a:rPr lang="en-US" dirty="0">
                <a:latin typeface="Times New Roman" panose="02020603050405020304" pitchFamily="18" charset="0"/>
                <a:cs typeface="Times New Roman" panose="02020603050405020304" pitchFamily="18" charset="0"/>
              </a:rPr>
              <a:t>	</a:t>
            </a:r>
            <a:endParaRPr lang="en-US" dirty="0"/>
          </a:p>
        </p:txBody>
      </p:sp>
      <p:sp>
        <p:nvSpPr>
          <p:cNvPr id="15" name="TextBox 14">
            <a:extLst>
              <a:ext uri="{FF2B5EF4-FFF2-40B4-BE49-F238E27FC236}">
                <a16:creationId xmlns:a16="http://schemas.microsoft.com/office/drawing/2014/main" id="{1BFA5977-34FB-38A3-3BBC-5E7D880C611B}"/>
              </a:ext>
            </a:extLst>
          </p:cNvPr>
          <p:cNvSpPr txBox="1"/>
          <p:nvPr/>
        </p:nvSpPr>
        <p:spPr>
          <a:xfrm>
            <a:off x="58794" y="4268925"/>
            <a:ext cx="4103425" cy="463397"/>
          </a:xfrm>
          <a:prstGeom prst="rect">
            <a:avLst/>
          </a:prstGeom>
          <a:noFill/>
        </p:spPr>
        <p:txBody>
          <a:bodyPr wrap="square">
            <a:spAutoFit/>
          </a:bodyPr>
          <a:lstStyle/>
          <a:p>
            <a:pPr marL="740664" indent="-283464">
              <a:lnSpc>
                <a:spcPct val="150000"/>
              </a:lnSpc>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have stronger Vrots</a:t>
            </a:r>
            <a:endParaRPr lang="en-US" sz="1800" dirty="0">
              <a:effectLst/>
            </a:endParaRPr>
          </a:p>
        </p:txBody>
      </p:sp>
      <p:sp>
        <p:nvSpPr>
          <p:cNvPr id="16" name="TextBox 15">
            <a:extLst>
              <a:ext uri="{FF2B5EF4-FFF2-40B4-BE49-F238E27FC236}">
                <a16:creationId xmlns:a16="http://schemas.microsoft.com/office/drawing/2014/main" id="{77508C95-BD32-8E3E-1A20-E5D81E5A6D5B}"/>
              </a:ext>
            </a:extLst>
          </p:cNvPr>
          <p:cNvSpPr txBox="1"/>
          <p:nvPr/>
        </p:nvSpPr>
        <p:spPr>
          <a:xfrm>
            <a:off x="4250814" y="2215809"/>
            <a:ext cx="3690371" cy="873572"/>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generally have smaller diameters</a:t>
            </a:r>
          </a:p>
        </p:txBody>
      </p:sp>
      <p:sp>
        <p:nvSpPr>
          <p:cNvPr id="2" name="TextBox 1">
            <a:extLst>
              <a:ext uri="{FF2B5EF4-FFF2-40B4-BE49-F238E27FC236}">
                <a16:creationId xmlns:a16="http://schemas.microsoft.com/office/drawing/2014/main" id="{7654579A-05BA-9E76-0A09-FFA6118E8F53}"/>
              </a:ext>
            </a:extLst>
          </p:cNvPr>
          <p:cNvSpPr txBox="1"/>
          <p:nvPr/>
        </p:nvSpPr>
        <p:spPr>
          <a:xfrm>
            <a:off x="7772374" y="4259202"/>
            <a:ext cx="4461077" cy="1289071"/>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TOR MVs have longer lifetimes, but WD MVs also tend to be persistent</a:t>
            </a:r>
          </a:p>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endParaRPr lang="en-US" sz="1800" kern="1200" dirty="0">
              <a:solidFill>
                <a:srgbClr val="000000"/>
              </a:solidFill>
              <a:effectLst/>
              <a:latin typeface="Times New Roman" panose="02020603050405020304" pitchFamily="18" charset="0"/>
              <a:ea typeface="+mn-ea"/>
              <a:cs typeface="Times New Roman" panose="02020603050405020304" pitchFamily="18" charset="0"/>
            </a:endParaRPr>
          </a:p>
        </p:txBody>
      </p:sp>
      <p:sp>
        <p:nvSpPr>
          <p:cNvPr id="29" name="Rectangle 28">
            <a:extLst>
              <a:ext uri="{FF2B5EF4-FFF2-40B4-BE49-F238E27FC236}">
                <a16:creationId xmlns:a16="http://schemas.microsoft.com/office/drawing/2014/main" id="{8799F635-6D9C-0E98-C8C3-E6171261E25F}"/>
              </a:ext>
            </a:extLst>
          </p:cNvPr>
          <p:cNvSpPr/>
          <p:nvPr/>
        </p:nvSpPr>
        <p:spPr>
          <a:xfrm>
            <a:off x="262263" y="1399848"/>
            <a:ext cx="3870404" cy="428572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7E8997-0F2F-A242-7FBB-3F818A69FC05}"/>
              </a:ext>
            </a:extLst>
          </p:cNvPr>
          <p:cNvSpPr txBox="1"/>
          <p:nvPr/>
        </p:nvSpPr>
        <p:spPr>
          <a:xfrm>
            <a:off x="852423" y="5723420"/>
            <a:ext cx="2470286" cy="923330"/>
          </a:xfrm>
          <a:prstGeom prst="rect">
            <a:avLst/>
          </a:prstGeom>
          <a:noFill/>
        </p:spPr>
        <p:txBody>
          <a:bodyPr wrap="square" rtlCol="0">
            <a:spAutoFit/>
          </a:bodyPr>
          <a:lstStyle/>
          <a:p>
            <a:r>
              <a:rPr lang="en-US" dirty="0">
                <a:highlight>
                  <a:srgbClr val="FFFF00"/>
                </a:highlight>
                <a:latin typeface="Times New Roman" panose="02020603050405020304" pitchFamily="18" charset="0"/>
                <a:cs typeface="Times New Roman" panose="02020603050405020304" pitchFamily="18" charset="0"/>
              </a:rPr>
              <a:t>*Reminder: the MVs were analyzed using the lowest tilt of the radar</a:t>
            </a:r>
          </a:p>
        </p:txBody>
      </p:sp>
      <p:pic>
        <p:nvPicPr>
          <p:cNvPr id="21" name="Picture 20" descr="A diagram of different types of data&#10;&#10;Description automatically generated">
            <a:extLst>
              <a:ext uri="{FF2B5EF4-FFF2-40B4-BE49-F238E27FC236}">
                <a16:creationId xmlns:a16="http://schemas.microsoft.com/office/drawing/2014/main" id="{AB80443F-2838-3A6C-5707-0F4031A79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388" y="3553824"/>
            <a:ext cx="4006116" cy="2743200"/>
          </a:xfrm>
          <a:prstGeom prst="rect">
            <a:avLst/>
          </a:prstGeom>
        </p:spPr>
      </p:pic>
      <p:sp>
        <p:nvSpPr>
          <p:cNvPr id="30" name="Rectangle 29">
            <a:extLst>
              <a:ext uri="{FF2B5EF4-FFF2-40B4-BE49-F238E27FC236}">
                <a16:creationId xmlns:a16="http://schemas.microsoft.com/office/drawing/2014/main" id="{C4C176A3-BE81-E5C7-0A6E-68D882F0DEE9}"/>
              </a:ext>
            </a:extLst>
          </p:cNvPr>
          <p:cNvSpPr/>
          <p:nvPr/>
        </p:nvSpPr>
        <p:spPr>
          <a:xfrm>
            <a:off x="4139210" y="2162505"/>
            <a:ext cx="3870404" cy="420171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297081-D973-9D55-D605-11AB95FD0254}"/>
              </a:ext>
            </a:extLst>
          </p:cNvPr>
          <p:cNvSpPr/>
          <p:nvPr/>
        </p:nvSpPr>
        <p:spPr>
          <a:xfrm>
            <a:off x="8016156" y="1437692"/>
            <a:ext cx="4175844" cy="428572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1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art of different types of data&#10;&#10;Description automatically generated">
            <a:extLst>
              <a:ext uri="{FF2B5EF4-FFF2-40B4-BE49-F238E27FC236}">
                <a16:creationId xmlns:a16="http://schemas.microsoft.com/office/drawing/2014/main" id="{E3C541F7-AE70-EBA8-840E-7024E4ACC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06" y="2242867"/>
            <a:ext cx="5471233" cy="36576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11731083"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11543072"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WSR-88D vs. COW MVs Before Reports: Vrot</a:t>
            </a:r>
          </a:p>
        </p:txBody>
      </p:sp>
      <p:sp>
        <p:nvSpPr>
          <p:cNvPr id="2" name="TextBox 1">
            <a:extLst>
              <a:ext uri="{FF2B5EF4-FFF2-40B4-BE49-F238E27FC236}">
                <a16:creationId xmlns:a16="http://schemas.microsoft.com/office/drawing/2014/main" id="{7654579A-05BA-9E76-0A09-FFA6118E8F53}"/>
              </a:ext>
            </a:extLst>
          </p:cNvPr>
          <p:cNvSpPr txBox="1"/>
          <p:nvPr/>
        </p:nvSpPr>
        <p:spPr>
          <a:xfrm>
            <a:off x="313302" y="1193253"/>
            <a:ext cx="11142339" cy="646331"/>
          </a:xfrm>
          <a:prstGeom prst="rect">
            <a:avLst/>
          </a:prstGeom>
          <a:noFill/>
        </p:spPr>
        <p:txBody>
          <a:bodyPr wrap="square">
            <a:spAutoFit/>
          </a:bodyPr>
          <a:lstStyle/>
          <a:p>
            <a:pPr marL="457200" indent="-4572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Little differentiation between the median max Vrot values and the separation of boxes in the WSR-88D data</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Better distinction in the COW data, likely due to less beam filling</a:t>
            </a:r>
            <a:endParaRPr lang="en-US" sz="1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0C6A448-2F02-9827-5C1B-8E2E1F038B8F}"/>
              </a:ext>
            </a:extLst>
          </p:cNvPr>
          <p:cNvSpPr txBox="1"/>
          <p:nvPr/>
        </p:nvSpPr>
        <p:spPr>
          <a:xfrm>
            <a:off x="2693406" y="1873536"/>
            <a:ext cx="121003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WSR-88D</a:t>
            </a:r>
          </a:p>
        </p:txBody>
      </p:sp>
      <p:sp>
        <p:nvSpPr>
          <p:cNvPr id="14" name="TextBox 13">
            <a:extLst>
              <a:ext uri="{FF2B5EF4-FFF2-40B4-BE49-F238E27FC236}">
                <a16:creationId xmlns:a16="http://schemas.microsoft.com/office/drawing/2014/main" id="{5BBBC36A-E7EA-8511-EB21-4AA6F2C4AC93}"/>
              </a:ext>
            </a:extLst>
          </p:cNvPr>
          <p:cNvSpPr txBox="1"/>
          <p:nvPr/>
        </p:nvSpPr>
        <p:spPr>
          <a:xfrm>
            <a:off x="8514435" y="1876941"/>
            <a:ext cx="758284"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COW</a:t>
            </a:r>
          </a:p>
        </p:txBody>
      </p:sp>
      <p:sp>
        <p:nvSpPr>
          <p:cNvPr id="3" name="TextBox 2">
            <a:extLst>
              <a:ext uri="{FF2B5EF4-FFF2-40B4-BE49-F238E27FC236}">
                <a16:creationId xmlns:a16="http://schemas.microsoft.com/office/drawing/2014/main" id="{960876D7-0868-912B-E20C-C407F397219C}"/>
              </a:ext>
            </a:extLst>
          </p:cNvPr>
          <p:cNvSpPr txBox="1"/>
          <p:nvPr/>
        </p:nvSpPr>
        <p:spPr>
          <a:xfrm>
            <a:off x="3205300" y="5905860"/>
            <a:ext cx="6651676" cy="369332"/>
          </a:xfrm>
          <a:prstGeom prst="rect">
            <a:avLst/>
          </a:prstGeom>
          <a:noFill/>
        </p:spPr>
        <p:txBody>
          <a:bodyPr wrap="square" rtlCol="0">
            <a:spAutoFit/>
          </a:bodyPr>
          <a:lstStyle/>
          <a:p>
            <a:r>
              <a:rPr lang="en-US" dirty="0">
                <a:highlight>
                  <a:srgbClr val="FFFF00"/>
                </a:highlight>
                <a:latin typeface="Times New Roman" panose="02020603050405020304" pitchFamily="18" charset="0"/>
                <a:cs typeface="Times New Roman" panose="02020603050405020304" pitchFamily="18" charset="0"/>
              </a:rPr>
              <a:t>*Reminder: the MVs were analyzed using the lowest tilt of each radar</a:t>
            </a:r>
          </a:p>
        </p:txBody>
      </p:sp>
      <p:sp>
        <p:nvSpPr>
          <p:cNvPr id="25" name="Rectangle 24">
            <a:extLst>
              <a:ext uri="{FF2B5EF4-FFF2-40B4-BE49-F238E27FC236}">
                <a16:creationId xmlns:a16="http://schemas.microsoft.com/office/drawing/2014/main" id="{9BB3BCF3-B565-A250-CE66-F11441D54EA8}"/>
              </a:ext>
            </a:extLst>
          </p:cNvPr>
          <p:cNvSpPr/>
          <p:nvPr/>
        </p:nvSpPr>
        <p:spPr>
          <a:xfrm>
            <a:off x="1284542" y="4217158"/>
            <a:ext cx="4480067" cy="30668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diagram of different types of different types of different types of different types of different types of different types of different types of different types of different types of different types of different types of different types of&#10;&#10;Description automatically generated">
            <a:extLst>
              <a:ext uri="{FF2B5EF4-FFF2-40B4-BE49-F238E27FC236}">
                <a16:creationId xmlns:a16="http://schemas.microsoft.com/office/drawing/2014/main" id="{77AD3BFE-8E40-412E-BC51-3AA24ACB3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961" y="2242867"/>
            <a:ext cx="5471233" cy="3657600"/>
          </a:xfrm>
          <a:prstGeom prst="rect">
            <a:avLst/>
          </a:prstGeom>
        </p:spPr>
      </p:pic>
    </p:spTree>
    <p:extLst>
      <p:ext uri="{BB962C8B-B14F-4D97-AF65-F5344CB8AC3E}">
        <p14:creationId xmlns:p14="http://schemas.microsoft.com/office/powerpoint/2010/main" val="40551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agram of different types of measurements&#10;&#10;Description automatically generated">
            <a:extLst>
              <a:ext uri="{FF2B5EF4-FFF2-40B4-BE49-F238E27FC236}">
                <a16:creationId xmlns:a16="http://schemas.microsoft.com/office/drawing/2014/main" id="{92C7F3C6-AA88-B067-1561-BDA081B6A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26" y="2184265"/>
            <a:ext cx="5545690" cy="3657600"/>
          </a:xfrm>
          <a:prstGeom prst="rect">
            <a:avLst/>
          </a:prstGeom>
        </p:spPr>
      </p:pic>
      <p:pic>
        <p:nvPicPr>
          <p:cNvPr id="6" name="Picture 5" descr="A diagram of different types of weather forecasting&#10;&#10;Description automatically generated">
            <a:extLst>
              <a:ext uri="{FF2B5EF4-FFF2-40B4-BE49-F238E27FC236}">
                <a16:creationId xmlns:a16="http://schemas.microsoft.com/office/drawing/2014/main" id="{C00508BD-C5F2-9227-8E88-E8E357A42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838" y="2184265"/>
            <a:ext cx="5471233" cy="36576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11731083" cy="7078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12329108"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WSR-88D vs. COW MVs Before Reports: Diameter</a:t>
            </a:r>
          </a:p>
        </p:txBody>
      </p:sp>
      <p:sp>
        <p:nvSpPr>
          <p:cNvPr id="2" name="TextBox 1">
            <a:extLst>
              <a:ext uri="{FF2B5EF4-FFF2-40B4-BE49-F238E27FC236}">
                <a16:creationId xmlns:a16="http://schemas.microsoft.com/office/drawing/2014/main" id="{7654579A-05BA-9E76-0A09-FFA6118E8F53}"/>
              </a:ext>
            </a:extLst>
          </p:cNvPr>
          <p:cNvSpPr txBox="1"/>
          <p:nvPr/>
        </p:nvSpPr>
        <p:spPr>
          <a:xfrm>
            <a:off x="-70705" y="964912"/>
            <a:ext cx="11142339" cy="873572"/>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Over the whole period prior to a report/tornado warning, large overlap in MV diameters in the WSR-88D data</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Greater differentiation seen when using the higher resolution COW radar data</a:t>
            </a: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8C21973-C27B-39C1-E764-12DAA67C1A5B}"/>
              </a:ext>
            </a:extLst>
          </p:cNvPr>
          <p:cNvSpPr txBox="1"/>
          <p:nvPr/>
        </p:nvSpPr>
        <p:spPr>
          <a:xfrm>
            <a:off x="2696054" y="1846572"/>
            <a:ext cx="121003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WSR-88D</a:t>
            </a:r>
          </a:p>
        </p:txBody>
      </p:sp>
      <p:sp>
        <p:nvSpPr>
          <p:cNvPr id="14" name="TextBox 13">
            <a:extLst>
              <a:ext uri="{FF2B5EF4-FFF2-40B4-BE49-F238E27FC236}">
                <a16:creationId xmlns:a16="http://schemas.microsoft.com/office/drawing/2014/main" id="{468F9C62-D4A6-60D1-49F7-41C512392A4F}"/>
              </a:ext>
            </a:extLst>
          </p:cNvPr>
          <p:cNvSpPr txBox="1"/>
          <p:nvPr/>
        </p:nvSpPr>
        <p:spPr>
          <a:xfrm>
            <a:off x="8466640" y="1846572"/>
            <a:ext cx="83762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COW</a:t>
            </a:r>
          </a:p>
        </p:txBody>
      </p:sp>
      <p:cxnSp>
        <p:nvCxnSpPr>
          <p:cNvPr id="11" name="Straight Connector 10">
            <a:extLst>
              <a:ext uri="{FF2B5EF4-FFF2-40B4-BE49-F238E27FC236}">
                <a16:creationId xmlns:a16="http://schemas.microsoft.com/office/drawing/2014/main" id="{EF8D81CA-9C7A-6CC9-CD99-F40E8F9AD4AE}"/>
              </a:ext>
            </a:extLst>
          </p:cNvPr>
          <p:cNvCxnSpPr>
            <a:cxnSpLocks/>
          </p:cNvCxnSpPr>
          <p:nvPr/>
        </p:nvCxnSpPr>
        <p:spPr>
          <a:xfrm>
            <a:off x="871756" y="3889645"/>
            <a:ext cx="5224243" cy="581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405FB9-5410-E65E-BB83-E08705E71D91}"/>
              </a:ext>
            </a:extLst>
          </p:cNvPr>
          <p:cNvCxnSpPr>
            <a:cxnSpLocks/>
          </p:cNvCxnSpPr>
          <p:nvPr/>
        </p:nvCxnSpPr>
        <p:spPr>
          <a:xfrm>
            <a:off x="6450667" y="4236782"/>
            <a:ext cx="5224243" cy="581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01D3B0-8DFD-B50D-28CC-1B2A265AD44C}"/>
              </a:ext>
            </a:extLst>
          </p:cNvPr>
          <p:cNvSpPr txBox="1"/>
          <p:nvPr/>
        </p:nvSpPr>
        <p:spPr>
          <a:xfrm>
            <a:off x="3026728" y="5841865"/>
            <a:ext cx="6651676" cy="369332"/>
          </a:xfrm>
          <a:prstGeom prst="rect">
            <a:avLst/>
          </a:prstGeom>
          <a:noFill/>
        </p:spPr>
        <p:txBody>
          <a:bodyPr wrap="square" rtlCol="0">
            <a:spAutoFit/>
          </a:bodyPr>
          <a:lstStyle/>
          <a:p>
            <a:r>
              <a:rPr lang="en-US" dirty="0">
                <a:highlight>
                  <a:srgbClr val="FFFF00"/>
                </a:highlight>
                <a:latin typeface="Times New Roman" panose="02020603050405020304" pitchFamily="18" charset="0"/>
                <a:cs typeface="Times New Roman" panose="02020603050405020304" pitchFamily="18" charset="0"/>
              </a:rPr>
              <a:t>*Reminder: the MVs were analyzed using the lowest tilt of each radar</a:t>
            </a:r>
          </a:p>
        </p:txBody>
      </p:sp>
    </p:spTree>
    <p:extLst>
      <p:ext uri="{BB962C8B-B14F-4D97-AF65-F5344CB8AC3E}">
        <p14:creationId xmlns:p14="http://schemas.microsoft.com/office/powerpoint/2010/main" val="18279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9925049" cy="7078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1" y="230897"/>
            <a:ext cx="9737039" cy="677108"/>
          </a:xfrm>
          <a:prstGeom prst="rect">
            <a:avLst/>
          </a:prstGeom>
          <a:noFill/>
        </p:spPr>
        <p:txBody>
          <a:bodyPr wrap="square" rtlCol="0">
            <a:spAutoFit/>
          </a:bodyPr>
          <a:lstStyle/>
          <a:p>
            <a:r>
              <a:rPr lang="en-US" sz="3800" b="1" dirty="0">
                <a:latin typeface="Times New Roman" panose="02020603050405020304" pitchFamily="18" charset="0"/>
                <a:cs typeface="Times New Roman" panose="02020603050405020304" pitchFamily="18" charset="0"/>
              </a:rPr>
              <a:t>Pretornadic and </a:t>
            </a:r>
            <a:r>
              <a:rPr lang="en-US" sz="3800" b="1" dirty="0" err="1">
                <a:latin typeface="Times New Roman" panose="02020603050405020304" pitchFamily="18" charset="0"/>
                <a:cs typeface="Times New Roman" panose="02020603050405020304" pitchFamily="18" charset="0"/>
              </a:rPr>
              <a:t>Predamaging</a:t>
            </a:r>
            <a:r>
              <a:rPr lang="en-US" sz="3800" b="1" dirty="0">
                <a:latin typeface="Times New Roman" panose="02020603050405020304" pitchFamily="18" charset="0"/>
                <a:cs typeface="Times New Roman" panose="02020603050405020304" pitchFamily="18" charset="0"/>
              </a:rPr>
              <a:t> MV Diameters</a:t>
            </a:r>
          </a:p>
        </p:txBody>
      </p:sp>
      <p:sp>
        <p:nvSpPr>
          <p:cNvPr id="2" name="TextBox 1">
            <a:extLst>
              <a:ext uri="{FF2B5EF4-FFF2-40B4-BE49-F238E27FC236}">
                <a16:creationId xmlns:a16="http://schemas.microsoft.com/office/drawing/2014/main" id="{7654579A-05BA-9E76-0A09-FFA6118E8F53}"/>
              </a:ext>
            </a:extLst>
          </p:cNvPr>
          <p:cNvSpPr txBox="1"/>
          <p:nvPr/>
        </p:nvSpPr>
        <p:spPr>
          <a:xfrm>
            <a:off x="-66471" y="1088797"/>
            <a:ext cx="11142339" cy="458074"/>
          </a:xfrm>
          <a:prstGeom prst="rect">
            <a:avLst/>
          </a:prstGeom>
          <a:noFill/>
        </p:spPr>
        <p:txBody>
          <a:bodyPr wrap="square">
            <a:spAutoFit/>
          </a:bodyPr>
          <a:lstStyle/>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sz="1800" kern="1200" dirty="0">
                <a:solidFill>
                  <a:srgbClr val="000000"/>
                </a:solidFill>
                <a:effectLst/>
                <a:latin typeface="Times New Roman" panose="02020603050405020304" pitchFamily="18" charset="0"/>
                <a:ea typeface="+mn-ea"/>
                <a:cs typeface="Times New Roman" panose="02020603050405020304" pitchFamily="18" charset="0"/>
              </a:rPr>
              <a:t>Some distinction in MV diameters between </a:t>
            </a:r>
            <a:r>
              <a:rPr lang="en-US" dirty="0">
                <a:solidFill>
                  <a:srgbClr val="000000"/>
                </a:solidFill>
                <a:latin typeface="Times New Roman" panose="02020603050405020304" pitchFamily="18" charset="0"/>
                <a:cs typeface="Times New Roman" panose="02020603050405020304" pitchFamily="18" charset="0"/>
              </a:rPr>
              <a:t>TOR and WD MVs in</a:t>
            </a:r>
            <a:r>
              <a:rPr lang="en-US" sz="1800" kern="1200" dirty="0">
                <a:solidFill>
                  <a:srgbClr val="000000"/>
                </a:solidFill>
                <a:effectLst/>
                <a:latin typeface="Times New Roman" panose="02020603050405020304" pitchFamily="18" charset="0"/>
                <a:ea typeface="+mn-ea"/>
                <a:cs typeface="Times New Roman" panose="02020603050405020304" pitchFamily="18" charset="0"/>
              </a:rPr>
              <a:t> the few scans prior to damage</a:t>
            </a:r>
          </a:p>
        </p:txBody>
      </p:sp>
      <p:grpSp>
        <p:nvGrpSpPr>
          <p:cNvPr id="24" name="Group 23">
            <a:extLst>
              <a:ext uri="{FF2B5EF4-FFF2-40B4-BE49-F238E27FC236}">
                <a16:creationId xmlns:a16="http://schemas.microsoft.com/office/drawing/2014/main" id="{EA66ED6F-5741-B050-2679-BB8237EEEC21}"/>
              </a:ext>
            </a:extLst>
          </p:cNvPr>
          <p:cNvGrpSpPr/>
          <p:nvPr/>
        </p:nvGrpSpPr>
        <p:grpSpPr>
          <a:xfrm>
            <a:off x="459385" y="1917988"/>
            <a:ext cx="11273230" cy="3947943"/>
            <a:chOff x="569125" y="2235488"/>
            <a:chExt cx="11273230" cy="3947943"/>
          </a:xfrm>
        </p:grpSpPr>
        <p:pic>
          <p:nvPicPr>
            <p:cNvPr id="6" name="Picture 5" descr="A diagram of different colored rectangular shapes&#10;&#10;Description automatically generated">
              <a:extLst>
                <a:ext uri="{FF2B5EF4-FFF2-40B4-BE49-F238E27FC236}">
                  <a16:creationId xmlns:a16="http://schemas.microsoft.com/office/drawing/2014/main" id="{EB8869C1-7E27-7222-E78A-1F0220EA4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25" y="2235488"/>
              <a:ext cx="5526875" cy="3657600"/>
            </a:xfrm>
            <a:prstGeom prst="rect">
              <a:avLst/>
            </a:prstGeom>
          </p:spPr>
        </p:pic>
        <p:pic>
          <p:nvPicPr>
            <p:cNvPr id="12" name="Picture 11" descr="A diagram of different colored squares&#10;&#10;Description automatically generated">
              <a:extLst>
                <a:ext uri="{FF2B5EF4-FFF2-40B4-BE49-F238E27FC236}">
                  <a16:creationId xmlns:a16="http://schemas.microsoft.com/office/drawing/2014/main" id="{0015D8B6-4B12-A305-4AB5-8F75E780A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480" y="2235488"/>
              <a:ext cx="5526875" cy="3657600"/>
            </a:xfrm>
            <a:prstGeom prst="rect">
              <a:avLst/>
            </a:prstGeom>
          </p:spPr>
        </p:pic>
        <p:grpSp>
          <p:nvGrpSpPr>
            <p:cNvPr id="20" name="Group 19">
              <a:extLst>
                <a:ext uri="{FF2B5EF4-FFF2-40B4-BE49-F238E27FC236}">
                  <a16:creationId xmlns:a16="http://schemas.microsoft.com/office/drawing/2014/main" id="{A83C03F2-03E4-B851-15D9-3F342A97C3B0}"/>
                </a:ext>
              </a:extLst>
            </p:cNvPr>
            <p:cNvGrpSpPr/>
            <p:nvPr/>
          </p:nvGrpSpPr>
          <p:grpSpPr>
            <a:xfrm>
              <a:off x="759254" y="5857256"/>
              <a:ext cx="5139709" cy="323165"/>
              <a:chOff x="759254" y="5857256"/>
              <a:chExt cx="5139709" cy="323165"/>
            </a:xfrm>
          </p:grpSpPr>
          <p:cxnSp>
            <p:nvCxnSpPr>
              <p:cNvPr id="13" name="Straight Arrow Connector 12">
                <a:extLst>
                  <a:ext uri="{FF2B5EF4-FFF2-40B4-BE49-F238E27FC236}">
                    <a16:creationId xmlns:a16="http://schemas.microsoft.com/office/drawing/2014/main" id="{2869A8C1-43AD-B52F-D382-38E5363E1C77}"/>
                  </a:ext>
                </a:extLst>
              </p:cNvPr>
              <p:cNvCxnSpPr>
                <a:cxnSpLocks/>
              </p:cNvCxnSpPr>
              <p:nvPr/>
            </p:nvCxnSpPr>
            <p:spPr>
              <a:xfrm>
                <a:off x="867872" y="6180421"/>
                <a:ext cx="5031091"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AE8E57E-105A-D2CE-99E7-1921C1B18F6A}"/>
                  </a:ext>
                </a:extLst>
              </p:cNvPr>
              <p:cNvSpPr txBox="1"/>
              <p:nvPr/>
            </p:nvSpPr>
            <p:spPr>
              <a:xfrm>
                <a:off x="759254" y="5857256"/>
                <a:ext cx="2208313" cy="323165"/>
              </a:xfrm>
              <a:prstGeom prst="rect">
                <a:avLst/>
              </a:prstGeom>
              <a:noFill/>
            </p:spPr>
            <p:txBody>
              <a:bodyPr wrap="square" rtlCol="0">
                <a:spAutoFit/>
              </a:bodyPr>
              <a:lstStyle/>
              <a:p>
                <a:pPr algn="ctr"/>
                <a:r>
                  <a:rPr lang="en-US" sz="1500" b="1" dirty="0">
                    <a:solidFill>
                      <a:srgbClr val="002060"/>
                    </a:solidFill>
                    <a:latin typeface="Times New Roman" panose="02020603050405020304" pitchFamily="18" charset="0"/>
                    <a:cs typeface="Times New Roman" panose="02020603050405020304" pitchFamily="18" charset="0"/>
                  </a:rPr>
                  <a:t>Closer to tornadogenesis</a:t>
                </a:r>
              </a:p>
            </p:txBody>
          </p:sp>
        </p:grpSp>
        <p:grpSp>
          <p:nvGrpSpPr>
            <p:cNvPr id="21" name="Group 20">
              <a:extLst>
                <a:ext uri="{FF2B5EF4-FFF2-40B4-BE49-F238E27FC236}">
                  <a16:creationId xmlns:a16="http://schemas.microsoft.com/office/drawing/2014/main" id="{ADA681FD-0B4B-2474-CB01-27CD06FB6AD8}"/>
                </a:ext>
              </a:extLst>
            </p:cNvPr>
            <p:cNvGrpSpPr/>
            <p:nvPr/>
          </p:nvGrpSpPr>
          <p:grpSpPr>
            <a:xfrm>
              <a:off x="6483167" y="5860266"/>
              <a:ext cx="5139708" cy="323165"/>
              <a:chOff x="759255" y="5857256"/>
              <a:chExt cx="5139708" cy="323165"/>
            </a:xfrm>
          </p:grpSpPr>
          <p:cxnSp>
            <p:nvCxnSpPr>
              <p:cNvPr id="22" name="Straight Arrow Connector 21">
                <a:extLst>
                  <a:ext uri="{FF2B5EF4-FFF2-40B4-BE49-F238E27FC236}">
                    <a16:creationId xmlns:a16="http://schemas.microsoft.com/office/drawing/2014/main" id="{FE720C73-6C4C-B4C2-C52C-C2FE1384EC42}"/>
                  </a:ext>
                </a:extLst>
              </p:cNvPr>
              <p:cNvCxnSpPr>
                <a:cxnSpLocks/>
              </p:cNvCxnSpPr>
              <p:nvPr/>
            </p:nvCxnSpPr>
            <p:spPr>
              <a:xfrm>
                <a:off x="867872" y="6180421"/>
                <a:ext cx="5031091"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B395389-0DA5-1C64-4DFB-837A9DE24084}"/>
                  </a:ext>
                </a:extLst>
              </p:cNvPr>
              <p:cNvSpPr txBox="1"/>
              <p:nvPr/>
            </p:nvSpPr>
            <p:spPr>
              <a:xfrm>
                <a:off x="759255" y="5857256"/>
                <a:ext cx="2101538" cy="323165"/>
              </a:xfrm>
              <a:prstGeom prst="rect">
                <a:avLst/>
              </a:prstGeom>
              <a:noFill/>
            </p:spPr>
            <p:txBody>
              <a:bodyPr wrap="square" rtlCol="0">
                <a:spAutoFit/>
              </a:bodyPr>
              <a:lstStyle/>
              <a:p>
                <a:pPr algn="ctr"/>
                <a:r>
                  <a:rPr lang="en-US" sz="1500" b="1" dirty="0">
                    <a:solidFill>
                      <a:srgbClr val="002060"/>
                    </a:solidFill>
                    <a:latin typeface="Times New Roman" panose="02020603050405020304" pitchFamily="18" charset="0"/>
                    <a:cs typeface="Times New Roman" panose="02020603050405020304" pitchFamily="18" charset="0"/>
                  </a:rPr>
                  <a:t>Closer to wind damage</a:t>
                </a:r>
              </a:p>
            </p:txBody>
          </p:sp>
        </p:grpSp>
      </p:grpSp>
    </p:spTree>
    <p:extLst>
      <p:ext uri="{BB962C8B-B14F-4D97-AF65-F5344CB8AC3E}">
        <p14:creationId xmlns:p14="http://schemas.microsoft.com/office/powerpoint/2010/main" val="1532645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 screen&#10;&#10;Description automatically generated">
            <a:extLst>
              <a:ext uri="{FF2B5EF4-FFF2-40B4-BE49-F238E27FC236}">
                <a16:creationId xmlns:a16="http://schemas.microsoft.com/office/drawing/2014/main" id="{A15DD749-B77B-CA3B-A816-6B6F9E707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314" y="2288936"/>
            <a:ext cx="5501652" cy="3657600"/>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1BA5A1A0-856C-66F9-8452-72DBC8D33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48" y="2295261"/>
            <a:ext cx="5501652" cy="3657600"/>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11731083"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11543072"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WSR-88D vs. COW MVs Before Reports: Time</a:t>
            </a:r>
          </a:p>
        </p:txBody>
      </p:sp>
      <p:sp>
        <p:nvSpPr>
          <p:cNvPr id="2" name="TextBox 1">
            <a:extLst>
              <a:ext uri="{FF2B5EF4-FFF2-40B4-BE49-F238E27FC236}">
                <a16:creationId xmlns:a16="http://schemas.microsoft.com/office/drawing/2014/main" id="{7654579A-05BA-9E76-0A09-FFA6118E8F53}"/>
              </a:ext>
            </a:extLst>
          </p:cNvPr>
          <p:cNvSpPr txBox="1"/>
          <p:nvPr/>
        </p:nvSpPr>
        <p:spPr>
          <a:xfrm>
            <a:off x="460917" y="1321714"/>
            <a:ext cx="11142339" cy="646331"/>
          </a:xfrm>
          <a:prstGeom prst="rect">
            <a:avLst/>
          </a:prstGeom>
          <a:noFill/>
        </p:spPr>
        <p:txBody>
          <a:bodyPr wrap="square">
            <a:spAutoFit/>
          </a:bodyPr>
          <a:lstStyle/>
          <a:p>
            <a:pPr marL="457200" indent="-457200">
              <a:buFont typeface="Arial" panose="020B0604020202020204" pitchFamily="34" charset="0"/>
              <a:buChar char="•"/>
            </a:pPr>
            <a:r>
              <a:rPr lang="en-US">
                <a:solidFill>
                  <a:srgbClr val="000000"/>
                </a:solidFill>
                <a:latin typeface="Times New Roman" panose="02020603050405020304" pitchFamily="18" charset="0"/>
                <a:cs typeface="Times New Roman" panose="02020603050405020304" pitchFamily="18" charset="0"/>
              </a:rPr>
              <a:t>O</a:t>
            </a:r>
            <a:r>
              <a:rPr lang="en-US" sz="1800" kern="1200">
                <a:solidFill>
                  <a:srgbClr val="000000"/>
                </a:solidFill>
                <a:effectLst/>
                <a:latin typeface="Times New Roman" panose="02020603050405020304" pitchFamily="18" charset="0"/>
                <a:ea typeface="+mn-ea"/>
                <a:cs typeface="Times New Roman" panose="02020603050405020304" pitchFamily="18" charset="0"/>
              </a:rPr>
              <a:t>ften ≤  10 minutes between the time a MV forms and when it produces damage or a warning is issued</a:t>
            </a:r>
            <a:endParaRPr lang="en-US" sz="1800" dirty="0">
              <a:effectLst/>
            </a:endParaRPr>
          </a:p>
          <a:p>
            <a:pPr marL="457200" indent="-457200">
              <a:buFont typeface="Arial" panose="020B0604020202020204" pitchFamily="34" charset="0"/>
              <a:buChar char="•"/>
            </a:pPr>
            <a:endParaRPr lang="en-US" sz="1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FA80B79-77D4-E2D0-227E-E423EF92530F}"/>
              </a:ext>
            </a:extLst>
          </p:cNvPr>
          <p:cNvSpPr txBox="1"/>
          <p:nvPr/>
        </p:nvSpPr>
        <p:spPr>
          <a:xfrm>
            <a:off x="2740157" y="1967891"/>
            <a:ext cx="121003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WSR-88D</a:t>
            </a:r>
          </a:p>
        </p:txBody>
      </p:sp>
      <p:sp>
        <p:nvSpPr>
          <p:cNvPr id="14" name="TextBox 13">
            <a:extLst>
              <a:ext uri="{FF2B5EF4-FFF2-40B4-BE49-F238E27FC236}">
                <a16:creationId xmlns:a16="http://schemas.microsoft.com/office/drawing/2014/main" id="{535C7820-F764-DB13-06DA-842E7D3282F7}"/>
              </a:ext>
            </a:extLst>
          </p:cNvPr>
          <p:cNvSpPr txBox="1"/>
          <p:nvPr/>
        </p:nvSpPr>
        <p:spPr>
          <a:xfrm>
            <a:off x="8481326" y="1967891"/>
            <a:ext cx="83762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COW</a:t>
            </a:r>
          </a:p>
        </p:txBody>
      </p:sp>
      <p:cxnSp>
        <p:nvCxnSpPr>
          <p:cNvPr id="3" name="Straight Connector 2">
            <a:extLst>
              <a:ext uri="{FF2B5EF4-FFF2-40B4-BE49-F238E27FC236}">
                <a16:creationId xmlns:a16="http://schemas.microsoft.com/office/drawing/2014/main" id="{43C27F21-7E01-A886-549D-F7C9C4B2B200}"/>
              </a:ext>
            </a:extLst>
          </p:cNvPr>
          <p:cNvCxnSpPr>
            <a:cxnSpLocks/>
          </p:cNvCxnSpPr>
          <p:nvPr/>
        </p:nvCxnSpPr>
        <p:spPr>
          <a:xfrm>
            <a:off x="1037425" y="4626998"/>
            <a:ext cx="5111889"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FE7450-4D12-678E-4A54-05244DA526AB}"/>
              </a:ext>
            </a:extLst>
          </p:cNvPr>
          <p:cNvCxnSpPr>
            <a:cxnSpLocks/>
          </p:cNvCxnSpPr>
          <p:nvPr/>
        </p:nvCxnSpPr>
        <p:spPr>
          <a:xfrm>
            <a:off x="6576345" y="4332228"/>
            <a:ext cx="507462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87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A screenshot of a cell phone&#10;&#10;Description automatically generated with low confidence">
            <a:extLst>
              <a:ext uri="{FF2B5EF4-FFF2-40B4-BE49-F238E27FC236}">
                <a16:creationId xmlns:a16="http://schemas.microsoft.com/office/drawing/2014/main" id="{101EE80F-050B-B95A-6D0B-C2DC04B5E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46" y="1252330"/>
            <a:ext cx="5718119" cy="2453281"/>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2" y="225552"/>
            <a:ext cx="1055369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1027587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What is the Low-Level Structure of MVs?</a:t>
            </a:r>
          </a:p>
        </p:txBody>
      </p:sp>
      <p:sp>
        <p:nvSpPr>
          <p:cNvPr id="32" name="TextBox 31">
            <a:extLst>
              <a:ext uri="{FF2B5EF4-FFF2-40B4-BE49-F238E27FC236}">
                <a16:creationId xmlns:a16="http://schemas.microsoft.com/office/drawing/2014/main" id="{165D6DD7-0E63-B32C-7B83-6D0FE9D394FC}"/>
              </a:ext>
            </a:extLst>
          </p:cNvPr>
          <p:cNvSpPr txBox="1"/>
          <p:nvPr/>
        </p:nvSpPr>
        <p:spPr>
          <a:xfrm>
            <a:off x="3874813" y="1569909"/>
            <a:ext cx="1441196"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979 m ARL</a:t>
            </a:r>
          </a:p>
        </p:txBody>
      </p:sp>
      <p:sp>
        <p:nvSpPr>
          <p:cNvPr id="41" name="TextBox 40">
            <a:extLst>
              <a:ext uri="{FF2B5EF4-FFF2-40B4-BE49-F238E27FC236}">
                <a16:creationId xmlns:a16="http://schemas.microsoft.com/office/drawing/2014/main" id="{49BA1966-D8EE-7B9B-B24D-CAA7B1B2C9EF}"/>
              </a:ext>
            </a:extLst>
          </p:cNvPr>
          <p:cNvSpPr txBox="1"/>
          <p:nvPr/>
        </p:nvSpPr>
        <p:spPr>
          <a:xfrm>
            <a:off x="419200" y="6417180"/>
            <a:ext cx="2517739"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MV formed at 2225 UTC</a:t>
            </a:r>
          </a:p>
        </p:txBody>
      </p:sp>
      <p:cxnSp>
        <p:nvCxnSpPr>
          <p:cNvPr id="43" name="Straight Arrow Connector 42">
            <a:extLst>
              <a:ext uri="{FF2B5EF4-FFF2-40B4-BE49-F238E27FC236}">
                <a16:creationId xmlns:a16="http://schemas.microsoft.com/office/drawing/2014/main" id="{C82EFEFF-E506-1B34-ED63-32FE941B96F3}"/>
              </a:ext>
            </a:extLst>
          </p:cNvPr>
          <p:cNvCxnSpPr>
            <a:cxnSpLocks/>
          </p:cNvCxnSpPr>
          <p:nvPr/>
        </p:nvCxnSpPr>
        <p:spPr>
          <a:xfrm>
            <a:off x="2936939" y="6629727"/>
            <a:ext cx="26913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F4ED568-1533-3247-9091-777F03973267}"/>
              </a:ext>
            </a:extLst>
          </p:cNvPr>
          <p:cNvSpPr txBox="1"/>
          <p:nvPr/>
        </p:nvSpPr>
        <p:spPr>
          <a:xfrm>
            <a:off x="3175603" y="6413178"/>
            <a:ext cx="3083973"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Produced tornado at 2232 UTC</a:t>
            </a:r>
          </a:p>
        </p:txBody>
      </p:sp>
      <p:sp>
        <p:nvSpPr>
          <p:cNvPr id="48" name="TextBox 47">
            <a:extLst>
              <a:ext uri="{FF2B5EF4-FFF2-40B4-BE49-F238E27FC236}">
                <a16:creationId xmlns:a16="http://schemas.microsoft.com/office/drawing/2014/main" id="{2231E4AA-5117-A975-DBE2-18F355AEE0A3}"/>
              </a:ext>
            </a:extLst>
          </p:cNvPr>
          <p:cNvSpPr txBox="1"/>
          <p:nvPr/>
        </p:nvSpPr>
        <p:spPr>
          <a:xfrm>
            <a:off x="6461745" y="6397579"/>
            <a:ext cx="2925299"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Tornado warned at 2317 UTC</a:t>
            </a:r>
          </a:p>
        </p:txBody>
      </p:sp>
      <p:cxnSp>
        <p:nvCxnSpPr>
          <p:cNvPr id="50" name="Straight Arrow Connector 49">
            <a:extLst>
              <a:ext uri="{FF2B5EF4-FFF2-40B4-BE49-F238E27FC236}">
                <a16:creationId xmlns:a16="http://schemas.microsoft.com/office/drawing/2014/main" id="{D22AD855-4B04-859D-6051-BD9FB20BB78D}"/>
              </a:ext>
            </a:extLst>
          </p:cNvPr>
          <p:cNvCxnSpPr>
            <a:cxnSpLocks/>
          </p:cNvCxnSpPr>
          <p:nvPr/>
        </p:nvCxnSpPr>
        <p:spPr>
          <a:xfrm>
            <a:off x="6225703" y="6619353"/>
            <a:ext cx="26913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E267EF9-E6B2-69F0-A974-CCA494AF82AF}"/>
              </a:ext>
            </a:extLst>
          </p:cNvPr>
          <p:cNvCxnSpPr>
            <a:cxnSpLocks/>
          </p:cNvCxnSpPr>
          <p:nvPr/>
        </p:nvCxnSpPr>
        <p:spPr>
          <a:xfrm>
            <a:off x="9387044" y="6611118"/>
            <a:ext cx="26913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214148D-D2B6-F6DC-655A-F6832A1C1353}"/>
              </a:ext>
            </a:extLst>
          </p:cNvPr>
          <p:cNvSpPr txBox="1"/>
          <p:nvPr/>
        </p:nvSpPr>
        <p:spPr>
          <a:xfrm>
            <a:off x="9644592" y="6401435"/>
            <a:ext cx="2472167"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Dissipated at 2343 UTC</a:t>
            </a:r>
          </a:p>
        </p:txBody>
      </p:sp>
      <p:grpSp>
        <p:nvGrpSpPr>
          <p:cNvPr id="61" name="Group 60">
            <a:extLst>
              <a:ext uri="{FF2B5EF4-FFF2-40B4-BE49-F238E27FC236}">
                <a16:creationId xmlns:a16="http://schemas.microsoft.com/office/drawing/2014/main" id="{2B6391C4-FC2B-96CB-19CD-E3B174263A76}"/>
              </a:ext>
            </a:extLst>
          </p:cNvPr>
          <p:cNvGrpSpPr/>
          <p:nvPr/>
        </p:nvGrpSpPr>
        <p:grpSpPr>
          <a:xfrm rot="20522869">
            <a:off x="10335949" y="4859035"/>
            <a:ext cx="677248" cy="690113"/>
            <a:chOff x="3929976" y="2491997"/>
            <a:chExt cx="677248" cy="690113"/>
          </a:xfrm>
        </p:grpSpPr>
        <p:sp>
          <p:nvSpPr>
            <p:cNvPr id="26" name="Oval 25">
              <a:extLst>
                <a:ext uri="{FF2B5EF4-FFF2-40B4-BE49-F238E27FC236}">
                  <a16:creationId xmlns:a16="http://schemas.microsoft.com/office/drawing/2014/main" id="{6DC95351-41FC-CE35-DAE1-257A33ACF3E6}"/>
                </a:ext>
              </a:extLst>
            </p:cNvPr>
            <p:cNvSpPr/>
            <p:nvPr/>
          </p:nvSpPr>
          <p:spPr>
            <a:xfrm>
              <a:off x="3929976" y="2491997"/>
              <a:ext cx="677248" cy="69011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3E1E1C4-6756-2A07-306E-7E9AC528A3C2}"/>
                </a:ext>
              </a:extLst>
            </p:cNvPr>
            <p:cNvSpPr/>
            <p:nvPr/>
          </p:nvSpPr>
          <p:spPr>
            <a:xfrm rot="8858693">
              <a:off x="4104458" y="2616365"/>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97E517D9-241F-2116-0C19-CD940FE250D2}"/>
                </a:ext>
              </a:extLst>
            </p:cNvPr>
            <p:cNvSpPr/>
            <p:nvPr/>
          </p:nvSpPr>
          <p:spPr>
            <a:xfrm rot="19437487">
              <a:off x="4260493" y="2847642"/>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Left Brace 51">
            <a:extLst>
              <a:ext uri="{FF2B5EF4-FFF2-40B4-BE49-F238E27FC236}">
                <a16:creationId xmlns:a16="http://schemas.microsoft.com/office/drawing/2014/main" id="{9324D7AB-DC40-B516-5579-6168B6BFD402}"/>
              </a:ext>
            </a:extLst>
          </p:cNvPr>
          <p:cNvSpPr/>
          <p:nvPr/>
        </p:nvSpPr>
        <p:spPr>
          <a:xfrm>
            <a:off x="532647" y="1116754"/>
            <a:ext cx="256851" cy="2550696"/>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1187D625-C335-D615-8C84-936A2AC838D7}"/>
              </a:ext>
            </a:extLst>
          </p:cNvPr>
          <p:cNvSpPr txBox="1"/>
          <p:nvPr/>
        </p:nvSpPr>
        <p:spPr>
          <a:xfrm rot="16200000">
            <a:off x="-302615" y="1937513"/>
            <a:ext cx="1367849"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WSR-88D</a:t>
            </a:r>
          </a:p>
        </p:txBody>
      </p:sp>
      <p:grpSp>
        <p:nvGrpSpPr>
          <p:cNvPr id="2" name="Group 1">
            <a:extLst>
              <a:ext uri="{FF2B5EF4-FFF2-40B4-BE49-F238E27FC236}">
                <a16:creationId xmlns:a16="http://schemas.microsoft.com/office/drawing/2014/main" id="{94529D9F-9295-1AF7-7050-EE53C51F0828}"/>
              </a:ext>
            </a:extLst>
          </p:cNvPr>
          <p:cNvGrpSpPr/>
          <p:nvPr/>
        </p:nvGrpSpPr>
        <p:grpSpPr>
          <a:xfrm>
            <a:off x="6531118" y="1296898"/>
            <a:ext cx="5711852" cy="2450592"/>
            <a:chOff x="6512086" y="1292601"/>
            <a:chExt cx="5711852" cy="2450592"/>
          </a:xfrm>
        </p:grpSpPr>
        <p:pic>
          <p:nvPicPr>
            <p:cNvPr id="76" name="Picture 75" descr="A screenshot of a cell phone&#10;&#10;Description automatically generated with low confidence">
              <a:extLst>
                <a:ext uri="{FF2B5EF4-FFF2-40B4-BE49-F238E27FC236}">
                  <a16:creationId xmlns:a16="http://schemas.microsoft.com/office/drawing/2014/main" id="{FB2222C4-5259-173E-309E-6E648E0CB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086" y="1292601"/>
              <a:ext cx="5711852" cy="2450592"/>
            </a:xfrm>
            <a:prstGeom prst="rect">
              <a:avLst/>
            </a:prstGeom>
          </p:spPr>
        </p:pic>
        <p:pic>
          <p:nvPicPr>
            <p:cNvPr id="14" name="Picture 13">
              <a:extLst>
                <a:ext uri="{FF2B5EF4-FFF2-40B4-BE49-F238E27FC236}">
                  <a16:creationId xmlns:a16="http://schemas.microsoft.com/office/drawing/2014/main" id="{1C01A464-F7DD-B6AA-85D6-AFFE5CBB631B}"/>
                </a:ext>
              </a:extLst>
            </p:cNvPr>
            <p:cNvPicPr>
              <a:picLocks noChangeAspect="1"/>
            </p:cNvPicPr>
            <p:nvPr/>
          </p:nvPicPr>
          <p:blipFill>
            <a:blip r:embed="rId6"/>
            <a:stretch>
              <a:fillRect/>
            </a:stretch>
          </p:blipFill>
          <p:spPr>
            <a:xfrm>
              <a:off x="11414908" y="1502482"/>
              <a:ext cx="245919" cy="327392"/>
            </a:xfrm>
            <a:prstGeom prst="rect">
              <a:avLst/>
            </a:prstGeom>
          </p:spPr>
        </p:pic>
        <p:sp>
          <p:nvSpPr>
            <p:cNvPr id="35" name="TextBox 34">
              <a:extLst>
                <a:ext uri="{FF2B5EF4-FFF2-40B4-BE49-F238E27FC236}">
                  <a16:creationId xmlns:a16="http://schemas.microsoft.com/office/drawing/2014/main" id="{596F4A78-DE68-6EA9-7A3F-F3BA0A44C3AA}"/>
                </a:ext>
              </a:extLst>
            </p:cNvPr>
            <p:cNvSpPr txBox="1"/>
            <p:nvPr/>
          </p:nvSpPr>
          <p:spPr>
            <a:xfrm>
              <a:off x="9592932" y="1629819"/>
              <a:ext cx="1582784"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1988 m ARL</a:t>
              </a:r>
            </a:p>
          </p:txBody>
        </p:sp>
      </p:grpSp>
      <p:grpSp>
        <p:nvGrpSpPr>
          <p:cNvPr id="3" name="Group 2">
            <a:extLst>
              <a:ext uri="{FF2B5EF4-FFF2-40B4-BE49-F238E27FC236}">
                <a16:creationId xmlns:a16="http://schemas.microsoft.com/office/drawing/2014/main" id="{A7743318-B4AD-EC52-3AE1-4AA9D88600AF}"/>
              </a:ext>
            </a:extLst>
          </p:cNvPr>
          <p:cNvGrpSpPr/>
          <p:nvPr/>
        </p:nvGrpSpPr>
        <p:grpSpPr>
          <a:xfrm>
            <a:off x="208155" y="3781101"/>
            <a:ext cx="6236648" cy="2598765"/>
            <a:chOff x="208155" y="3781101"/>
            <a:chExt cx="6236648" cy="2598765"/>
          </a:xfrm>
        </p:grpSpPr>
        <p:pic>
          <p:nvPicPr>
            <p:cNvPr id="55" name="Picture 54" descr="A screenshot of a cell phone&#10;&#10;Description automatically generated with low confidence">
              <a:extLst>
                <a:ext uri="{FF2B5EF4-FFF2-40B4-BE49-F238E27FC236}">
                  <a16:creationId xmlns:a16="http://schemas.microsoft.com/office/drawing/2014/main" id="{64B2C27B-15CA-2A5C-9C32-40CCF54A1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399" y="3781101"/>
              <a:ext cx="5654404" cy="2598765"/>
            </a:xfrm>
            <a:prstGeom prst="rect">
              <a:avLst/>
            </a:prstGeom>
          </p:spPr>
        </p:pic>
        <p:grpSp>
          <p:nvGrpSpPr>
            <p:cNvPr id="60" name="Group 59">
              <a:extLst>
                <a:ext uri="{FF2B5EF4-FFF2-40B4-BE49-F238E27FC236}">
                  <a16:creationId xmlns:a16="http://schemas.microsoft.com/office/drawing/2014/main" id="{6D5CA3EB-702F-8CC1-86C3-9418715CBF4E}"/>
                </a:ext>
              </a:extLst>
            </p:cNvPr>
            <p:cNvGrpSpPr/>
            <p:nvPr/>
          </p:nvGrpSpPr>
          <p:grpSpPr>
            <a:xfrm>
              <a:off x="208155" y="3825655"/>
              <a:ext cx="5773268" cy="2422882"/>
              <a:chOff x="208155" y="3825655"/>
              <a:chExt cx="5773268" cy="2422882"/>
            </a:xfrm>
          </p:grpSpPr>
          <p:grpSp>
            <p:nvGrpSpPr>
              <p:cNvPr id="56" name="Group 55">
                <a:extLst>
                  <a:ext uri="{FF2B5EF4-FFF2-40B4-BE49-F238E27FC236}">
                    <a16:creationId xmlns:a16="http://schemas.microsoft.com/office/drawing/2014/main" id="{134D2B27-85FC-9852-4D67-403B0AD12318}"/>
                  </a:ext>
                </a:extLst>
              </p:cNvPr>
              <p:cNvGrpSpPr/>
              <p:nvPr/>
            </p:nvGrpSpPr>
            <p:grpSpPr>
              <a:xfrm>
                <a:off x="537496" y="3825655"/>
                <a:ext cx="5443927" cy="2422882"/>
                <a:chOff x="537496" y="3825655"/>
                <a:chExt cx="5443927" cy="2422882"/>
              </a:xfrm>
            </p:grpSpPr>
            <p:grpSp>
              <p:nvGrpSpPr>
                <p:cNvPr id="37" name="Group 36">
                  <a:extLst>
                    <a:ext uri="{FF2B5EF4-FFF2-40B4-BE49-F238E27FC236}">
                      <a16:creationId xmlns:a16="http://schemas.microsoft.com/office/drawing/2014/main" id="{A1E8581B-761E-9779-225B-EE9157D82BEA}"/>
                    </a:ext>
                  </a:extLst>
                </p:cNvPr>
                <p:cNvGrpSpPr/>
                <p:nvPr/>
              </p:nvGrpSpPr>
              <p:grpSpPr>
                <a:xfrm>
                  <a:off x="3857636" y="4043175"/>
                  <a:ext cx="2123787" cy="1558997"/>
                  <a:chOff x="3857636" y="4043175"/>
                  <a:chExt cx="2123787" cy="1558997"/>
                </a:xfrm>
              </p:grpSpPr>
              <p:grpSp>
                <p:nvGrpSpPr>
                  <p:cNvPr id="31" name="Group 30">
                    <a:extLst>
                      <a:ext uri="{FF2B5EF4-FFF2-40B4-BE49-F238E27FC236}">
                        <a16:creationId xmlns:a16="http://schemas.microsoft.com/office/drawing/2014/main" id="{D3853497-CFA1-7874-9F4F-84B2967FAE3B}"/>
                      </a:ext>
                    </a:extLst>
                  </p:cNvPr>
                  <p:cNvGrpSpPr/>
                  <p:nvPr/>
                </p:nvGrpSpPr>
                <p:grpSpPr>
                  <a:xfrm>
                    <a:off x="5363437" y="4043175"/>
                    <a:ext cx="617986" cy="1558997"/>
                    <a:chOff x="5404118" y="4028934"/>
                    <a:chExt cx="627149" cy="1558997"/>
                  </a:xfrm>
                </p:grpSpPr>
                <p:pic>
                  <p:nvPicPr>
                    <p:cNvPr id="18" name="Picture 17">
                      <a:extLst>
                        <a:ext uri="{FF2B5EF4-FFF2-40B4-BE49-F238E27FC236}">
                          <a16:creationId xmlns:a16="http://schemas.microsoft.com/office/drawing/2014/main" id="{C935FD46-D910-3579-6EA0-78937672F151}"/>
                        </a:ext>
                      </a:extLst>
                    </p:cNvPr>
                    <p:cNvPicPr>
                      <a:picLocks noChangeAspect="1"/>
                    </p:cNvPicPr>
                    <p:nvPr/>
                  </p:nvPicPr>
                  <p:blipFill>
                    <a:blip r:embed="rId6"/>
                    <a:stretch>
                      <a:fillRect/>
                    </a:stretch>
                  </p:blipFill>
                  <p:spPr>
                    <a:xfrm>
                      <a:off x="5717693" y="4028934"/>
                      <a:ext cx="238139" cy="336110"/>
                    </a:xfrm>
                    <a:prstGeom prst="rect">
                      <a:avLst/>
                    </a:prstGeom>
                  </p:spPr>
                </p:pic>
                <p:sp>
                  <p:nvSpPr>
                    <p:cNvPr id="29" name="TextBox 28">
                      <a:extLst>
                        <a:ext uri="{FF2B5EF4-FFF2-40B4-BE49-F238E27FC236}">
                          <a16:creationId xmlns:a16="http://schemas.microsoft.com/office/drawing/2014/main" id="{83A408B9-172D-D1A8-C114-F02CC4740A69}"/>
                        </a:ext>
                      </a:extLst>
                    </p:cNvPr>
                    <p:cNvSpPr txBox="1"/>
                    <p:nvPr/>
                  </p:nvSpPr>
                  <p:spPr>
                    <a:xfrm>
                      <a:off x="5404118" y="5033933"/>
                      <a:ext cx="627149"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a:t>
                      </a:r>
                    </a:p>
                  </p:txBody>
                </p:sp>
              </p:grpSp>
              <p:sp>
                <p:nvSpPr>
                  <p:cNvPr id="34" name="TextBox 33">
                    <a:extLst>
                      <a:ext uri="{FF2B5EF4-FFF2-40B4-BE49-F238E27FC236}">
                        <a16:creationId xmlns:a16="http://schemas.microsoft.com/office/drawing/2014/main" id="{ADB1FD06-A1EE-B753-46C7-5E2B54880D65}"/>
                      </a:ext>
                    </a:extLst>
                  </p:cNvPr>
                  <p:cNvSpPr txBox="1"/>
                  <p:nvPr/>
                </p:nvSpPr>
                <p:spPr>
                  <a:xfrm>
                    <a:off x="3857636" y="4140200"/>
                    <a:ext cx="1432838"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285 m ARL</a:t>
                    </a:r>
                  </a:p>
                </p:txBody>
              </p:sp>
            </p:grpSp>
            <p:sp>
              <p:nvSpPr>
                <p:cNvPr id="54" name="Left Brace 53">
                  <a:extLst>
                    <a:ext uri="{FF2B5EF4-FFF2-40B4-BE49-F238E27FC236}">
                      <a16:creationId xmlns:a16="http://schemas.microsoft.com/office/drawing/2014/main" id="{9DBB9C75-0A10-A829-BDC2-5A0E6F234E6A}"/>
                    </a:ext>
                  </a:extLst>
                </p:cNvPr>
                <p:cNvSpPr/>
                <p:nvPr/>
              </p:nvSpPr>
              <p:spPr>
                <a:xfrm>
                  <a:off x="537496" y="3825655"/>
                  <a:ext cx="268478" cy="2422882"/>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TextBox 58">
                <a:extLst>
                  <a:ext uri="{FF2B5EF4-FFF2-40B4-BE49-F238E27FC236}">
                    <a16:creationId xmlns:a16="http://schemas.microsoft.com/office/drawing/2014/main" id="{35747FD0-D4CD-9DB1-F2EA-8BFBB4E97650}"/>
                  </a:ext>
                </a:extLst>
              </p:cNvPr>
              <p:cNvSpPr txBox="1"/>
              <p:nvPr/>
            </p:nvSpPr>
            <p:spPr>
              <a:xfrm rot="16200000">
                <a:off x="4754" y="4851879"/>
                <a:ext cx="776134"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COW</a:t>
                </a:r>
              </a:p>
            </p:txBody>
          </p:sp>
        </p:grpSp>
      </p:grpSp>
      <p:grpSp>
        <p:nvGrpSpPr>
          <p:cNvPr id="47" name="Group 46">
            <a:extLst>
              <a:ext uri="{FF2B5EF4-FFF2-40B4-BE49-F238E27FC236}">
                <a16:creationId xmlns:a16="http://schemas.microsoft.com/office/drawing/2014/main" id="{EB99C764-AA88-5DB3-2BF4-D8438ABBC47E}"/>
              </a:ext>
            </a:extLst>
          </p:cNvPr>
          <p:cNvGrpSpPr/>
          <p:nvPr/>
        </p:nvGrpSpPr>
        <p:grpSpPr>
          <a:xfrm rot="20574794">
            <a:off x="10376624" y="2203731"/>
            <a:ext cx="677248" cy="690113"/>
            <a:chOff x="8560246" y="2319826"/>
            <a:chExt cx="677248" cy="690113"/>
          </a:xfrm>
        </p:grpSpPr>
        <p:sp>
          <p:nvSpPr>
            <p:cNvPr id="39" name="Oval 38">
              <a:extLst>
                <a:ext uri="{FF2B5EF4-FFF2-40B4-BE49-F238E27FC236}">
                  <a16:creationId xmlns:a16="http://schemas.microsoft.com/office/drawing/2014/main" id="{B926ABE4-EDE6-77F5-0AE2-E19BF0C0667A}"/>
                </a:ext>
              </a:extLst>
            </p:cNvPr>
            <p:cNvSpPr/>
            <p:nvPr/>
          </p:nvSpPr>
          <p:spPr>
            <a:xfrm>
              <a:off x="8560246" y="2319826"/>
              <a:ext cx="677248" cy="69011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56316489-8CDD-20C2-2D7B-B09A0EDA0A7B}"/>
                </a:ext>
              </a:extLst>
            </p:cNvPr>
            <p:cNvSpPr/>
            <p:nvPr/>
          </p:nvSpPr>
          <p:spPr>
            <a:xfrm rot="19437487">
              <a:off x="8891229" y="2747921"/>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A30BFC8B-745E-A5F3-DEC5-AF386B81179C}"/>
                </a:ext>
              </a:extLst>
            </p:cNvPr>
            <p:cNvSpPr/>
            <p:nvPr/>
          </p:nvSpPr>
          <p:spPr>
            <a:xfrm rot="8858693">
              <a:off x="8674101" y="2456647"/>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2730936A-34E4-1221-76D1-341ABA012126}"/>
              </a:ext>
            </a:extLst>
          </p:cNvPr>
          <p:cNvGrpSpPr/>
          <p:nvPr/>
        </p:nvGrpSpPr>
        <p:grpSpPr>
          <a:xfrm rot="20485626">
            <a:off x="4638761" y="2166827"/>
            <a:ext cx="677248" cy="690113"/>
            <a:chOff x="8788623" y="4394172"/>
            <a:chExt cx="677248" cy="690113"/>
          </a:xfrm>
        </p:grpSpPr>
        <p:sp>
          <p:nvSpPr>
            <p:cNvPr id="40" name="Oval 39">
              <a:extLst>
                <a:ext uri="{FF2B5EF4-FFF2-40B4-BE49-F238E27FC236}">
                  <a16:creationId xmlns:a16="http://schemas.microsoft.com/office/drawing/2014/main" id="{3C7D9C89-B19C-C1E8-3BAB-9D532E72C7C8}"/>
                </a:ext>
              </a:extLst>
            </p:cNvPr>
            <p:cNvSpPr/>
            <p:nvPr/>
          </p:nvSpPr>
          <p:spPr>
            <a:xfrm>
              <a:off x="8788623" y="4394172"/>
              <a:ext cx="677248" cy="69011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D8E7A30-ED62-E614-8D0E-68CF891D2FDD}"/>
                </a:ext>
              </a:extLst>
            </p:cNvPr>
            <p:cNvSpPr/>
            <p:nvPr/>
          </p:nvSpPr>
          <p:spPr>
            <a:xfrm rot="19437487">
              <a:off x="9093896" y="4759295"/>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8241BD6C-8DD9-2464-5302-66580AF534CD}"/>
                </a:ext>
              </a:extLst>
            </p:cNvPr>
            <p:cNvSpPr/>
            <p:nvPr/>
          </p:nvSpPr>
          <p:spPr>
            <a:xfrm rot="8858693">
              <a:off x="8929914" y="4584918"/>
              <a:ext cx="229429" cy="9703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a:extLst>
              <a:ext uri="{FF2B5EF4-FFF2-40B4-BE49-F238E27FC236}">
                <a16:creationId xmlns:a16="http://schemas.microsoft.com/office/drawing/2014/main" id="{949FFEB6-15A1-CC27-2A52-C271BD277E98}"/>
              </a:ext>
            </a:extLst>
          </p:cNvPr>
          <p:cNvPicPr>
            <a:picLocks noChangeAspect="1"/>
          </p:cNvPicPr>
          <p:nvPr/>
        </p:nvPicPr>
        <p:blipFill>
          <a:blip r:embed="rId6"/>
          <a:stretch>
            <a:fillRect/>
          </a:stretch>
        </p:blipFill>
        <p:spPr>
          <a:xfrm>
            <a:off x="5696788" y="1486100"/>
            <a:ext cx="245919" cy="327392"/>
          </a:xfrm>
          <a:prstGeom prst="rect">
            <a:avLst/>
          </a:prstGeom>
        </p:spPr>
      </p:pic>
      <p:grpSp>
        <p:nvGrpSpPr>
          <p:cNvPr id="6" name="Group 5">
            <a:extLst>
              <a:ext uri="{FF2B5EF4-FFF2-40B4-BE49-F238E27FC236}">
                <a16:creationId xmlns:a16="http://schemas.microsoft.com/office/drawing/2014/main" id="{CC58193A-65E1-C29C-F74C-E9C5DA8E710D}"/>
              </a:ext>
            </a:extLst>
          </p:cNvPr>
          <p:cNvGrpSpPr/>
          <p:nvPr/>
        </p:nvGrpSpPr>
        <p:grpSpPr>
          <a:xfrm>
            <a:off x="6508965" y="3821298"/>
            <a:ext cx="5654404" cy="2574716"/>
            <a:chOff x="6508965" y="3821298"/>
            <a:chExt cx="5654404" cy="2574716"/>
          </a:xfrm>
        </p:grpSpPr>
        <p:pic>
          <p:nvPicPr>
            <p:cNvPr id="78" name="Picture 77" descr="A picture containing map, colorfulness, screenshot, art&#10;&#10;Description automatically generated">
              <a:extLst>
                <a:ext uri="{FF2B5EF4-FFF2-40B4-BE49-F238E27FC236}">
                  <a16:creationId xmlns:a16="http://schemas.microsoft.com/office/drawing/2014/main" id="{B9B33CF6-343B-C661-D115-ACF7F02135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965" y="3821298"/>
              <a:ext cx="5654404" cy="2574716"/>
            </a:xfrm>
            <a:prstGeom prst="rect">
              <a:avLst/>
            </a:prstGeom>
          </p:spPr>
        </p:pic>
        <p:pic>
          <p:nvPicPr>
            <p:cNvPr id="81" name="Picture 80">
              <a:extLst>
                <a:ext uri="{FF2B5EF4-FFF2-40B4-BE49-F238E27FC236}">
                  <a16:creationId xmlns:a16="http://schemas.microsoft.com/office/drawing/2014/main" id="{D8C49AFB-9F23-3E27-0B1C-C39ADCC4E1EE}"/>
                </a:ext>
              </a:extLst>
            </p:cNvPr>
            <p:cNvPicPr>
              <a:picLocks noChangeAspect="1"/>
            </p:cNvPicPr>
            <p:nvPr/>
          </p:nvPicPr>
          <p:blipFill>
            <a:blip r:embed="rId6"/>
            <a:stretch>
              <a:fillRect/>
            </a:stretch>
          </p:blipFill>
          <p:spPr>
            <a:xfrm>
              <a:off x="11377182" y="4047534"/>
              <a:ext cx="245919" cy="327392"/>
            </a:xfrm>
            <a:prstGeom prst="rect">
              <a:avLst/>
            </a:prstGeom>
          </p:spPr>
        </p:pic>
        <p:sp>
          <p:nvSpPr>
            <p:cNvPr id="83" name="TextBox 82">
              <a:extLst>
                <a:ext uri="{FF2B5EF4-FFF2-40B4-BE49-F238E27FC236}">
                  <a16:creationId xmlns:a16="http://schemas.microsoft.com/office/drawing/2014/main" id="{464CD97A-9816-6C94-1FE8-2AB939BEB99A}"/>
                </a:ext>
              </a:extLst>
            </p:cNvPr>
            <p:cNvSpPr txBox="1"/>
            <p:nvPr/>
          </p:nvSpPr>
          <p:spPr>
            <a:xfrm>
              <a:off x="9592932" y="4142155"/>
              <a:ext cx="1582784"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2069 m ARL</a:t>
              </a:r>
            </a:p>
          </p:txBody>
        </p:sp>
      </p:grpSp>
      <p:sp>
        <p:nvSpPr>
          <p:cNvPr id="11" name="TextBox 10">
            <a:extLst>
              <a:ext uri="{FF2B5EF4-FFF2-40B4-BE49-F238E27FC236}">
                <a16:creationId xmlns:a16="http://schemas.microsoft.com/office/drawing/2014/main" id="{B7FC7EAE-6BFA-6E61-A453-550D769F8CA5}"/>
              </a:ext>
            </a:extLst>
          </p:cNvPr>
          <p:cNvSpPr txBox="1"/>
          <p:nvPr/>
        </p:nvSpPr>
        <p:spPr>
          <a:xfrm>
            <a:off x="2487140" y="2949348"/>
            <a:ext cx="7477125" cy="1292662"/>
          </a:xfrm>
          <a:prstGeom prst="rect">
            <a:avLst/>
          </a:prstGeom>
          <a:noFill/>
          <a:ln w="76200">
            <a:solidFill>
              <a:srgbClr val="FF0000"/>
            </a:solidFill>
          </a:ln>
        </p:spPr>
        <p:txBody>
          <a:bodyPr wrap="square" rtlCol="0">
            <a:spAutoFit/>
          </a:bodyPr>
          <a:lstStyle/>
          <a:p>
            <a:pPr algn="ct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Low-level vertical variation in MV structure may not be captured by the WSR-88Ds</a:t>
            </a:r>
          </a:p>
          <a:p>
            <a:endParaRPr lang="en-US" dirty="0"/>
          </a:p>
        </p:txBody>
      </p:sp>
    </p:spTree>
    <p:extLst>
      <p:ext uri="{BB962C8B-B14F-4D97-AF65-F5344CB8AC3E}">
        <p14:creationId xmlns:p14="http://schemas.microsoft.com/office/powerpoint/2010/main" val="248683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00664D-BB1D-ADC2-5112-1BD9D78A9CA8}"/>
              </a:ext>
            </a:extLst>
          </p:cNvPr>
          <p:cNvGrpSpPr/>
          <p:nvPr/>
        </p:nvGrpSpPr>
        <p:grpSpPr>
          <a:xfrm>
            <a:off x="5326887" y="1082311"/>
            <a:ext cx="6857716" cy="5373617"/>
            <a:chOff x="4846400" y="704309"/>
            <a:chExt cx="7338203" cy="5751619"/>
          </a:xfrm>
        </p:grpSpPr>
        <p:pic>
          <p:nvPicPr>
            <p:cNvPr id="18" name="Picture 17" descr="A picture containing text, screenshot, colorfulness, line&#10;&#10;Description automatically generated">
              <a:extLst>
                <a:ext uri="{FF2B5EF4-FFF2-40B4-BE49-F238E27FC236}">
                  <a16:creationId xmlns:a16="http://schemas.microsoft.com/office/drawing/2014/main" id="{10FAEC20-816C-B9BB-82DF-23494354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400" y="704309"/>
              <a:ext cx="7338203" cy="5560973"/>
            </a:xfrm>
            <a:prstGeom prst="rect">
              <a:avLst/>
            </a:prstGeom>
          </p:spPr>
        </p:pic>
        <p:sp>
          <p:nvSpPr>
            <p:cNvPr id="3" name="Oval 2">
              <a:extLst>
                <a:ext uri="{FF2B5EF4-FFF2-40B4-BE49-F238E27FC236}">
                  <a16:creationId xmlns:a16="http://schemas.microsoft.com/office/drawing/2014/main" id="{97C54682-A267-B04F-6DE5-B7BE2DFD89C7}"/>
                </a:ext>
              </a:extLst>
            </p:cNvPr>
            <p:cNvSpPr/>
            <p:nvPr/>
          </p:nvSpPr>
          <p:spPr>
            <a:xfrm>
              <a:off x="9376276" y="1166364"/>
              <a:ext cx="442146" cy="5289564"/>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8C1F84-5D2B-8E1B-BC8A-BBE60E8D7960}"/>
                </a:ext>
              </a:extLst>
            </p:cNvPr>
            <p:cNvCxnSpPr>
              <a:cxnSpLocks/>
            </p:cNvCxnSpPr>
            <p:nvPr/>
          </p:nvCxnSpPr>
          <p:spPr>
            <a:xfrm>
              <a:off x="5952793" y="4126433"/>
              <a:ext cx="3392845" cy="793024"/>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905106C9-8CC1-FCBB-5D86-EF606C04D284}"/>
                </a:ext>
              </a:extLst>
            </p:cNvPr>
            <p:cNvCxnSpPr>
              <a:cxnSpLocks/>
            </p:cNvCxnSpPr>
            <p:nvPr/>
          </p:nvCxnSpPr>
          <p:spPr>
            <a:xfrm flipV="1">
              <a:off x="5952793" y="4978757"/>
              <a:ext cx="3392845" cy="1076428"/>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Picture 20" descr="A screenshot of a video game&#10;&#10;Description automatically generated with low confidence">
              <a:extLst>
                <a:ext uri="{FF2B5EF4-FFF2-40B4-BE49-F238E27FC236}">
                  <a16:creationId xmlns:a16="http://schemas.microsoft.com/office/drawing/2014/main" id="{87D90327-7E48-8971-2328-F13FB43FFDFF}"/>
                </a:ext>
              </a:extLst>
            </p:cNvPr>
            <p:cNvPicPr>
              <a:picLocks noChangeAspect="1"/>
            </p:cNvPicPr>
            <p:nvPr/>
          </p:nvPicPr>
          <p:blipFill rotWithShape="1">
            <a:blip r:embed="rId4">
              <a:extLst>
                <a:ext uri="{28A0092B-C50C-407E-A947-70E740481C1C}">
                  <a14:useLocalDpi xmlns:a14="http://schemas.microsoft.com/office/drawing/2010/main" val="0"/>
                </a:ext>
              </a:extLst>
            </a:blip>
            <a:srcRect l="52833"/>
            <a:stretch/>
          </p:blipFill>
          <p:spPr>
            <a:xfrm>
              <a:off x="5156505" y="3709862"/>
              <a:ext cx="2744998" cy="2654360"/>
            </a:xfrm>
            <a:prstGeom prst="rect">
              <a:avLst/>
            </a:prstGeom>
          </p:spPr>
        </p:pic>
        <p:sp>
          <p:nvSpPr>
            <p:cNvPr id="30" name="Arrow: Right 29">
              <a:extLst>
                <a:ext uri="{FF2B5EF4-FFF2-40B4-BE49-F238E27FC236}">
                  <a16:creationId xmlns:a16="http://schemas.microsoft.com/office/drawing/2014/main" id="{46AF453A-4746-2843-5CAE-40351BD21A5F}"/>
                </a:ext>
              </a:extLst>
            </p:cNvPr>
            <p:cNvSpPr/>
            <p:nvPr/>
          </p:nvSpPr>
          <p:spPr>
            <a:xfrm rot="18562736" flipV="1">
              <a:off x="6357278" y="5091497"/>
              <a:ext cx="279378" cy="124782"/>
            </a:xfrm>
            <a:prstGeom prst="rightArrow">
              <a:avLst>
                <a:gd name="adj1" fmla="val 50000"/>
                <a:gd name="adj2" fmla="val 6208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C13BC23-ADFA-45E9-3302-4F337B210A25}"/>
                </a:ext>
              </a:extLst>
            </p:cNvPr>
            <p:cNvSpPr/>
            <p:nvPr/>
          </p:nvSpPr>
          <p:spPr>
            <a:xfrm>
              <a:off x="5933637" y="4735094"/>
              <a:ext cx="754621" cy="655143"/>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B833E19-5AAC-5BD8-B126-50A8586CE883}"/>
                </a:ext>
              </a:extLst>
            </p:cNvPr>
            <p:cNvPicPr>
              <a:picLocks noChangeAspect="1"/>
            </p:cNvPicPr>
            <p:nvPr/>
          </p:nvPicPr>
          <p:blipFill>
            <a:blip r:embed="rId5"/>
            <a:stretch>
              <a:fillRect/>
            </a:stretch>
          </p:blipFill>
          <p:spPr>
            <a:xfrm>
              <a:off x="6917794" y="4005891"/>
              <a:ext cx="398290" cy="507680"/>
            </a:xfrm>
            <a:prstGeom prst="rect">
              <a:avLst/>
            </a:prstGeom>
          </p:spPr>
        </p:pic>
        <p:sp>
          <p:nvSpPr>
            <p:cNvPr id="29" name="Arrow: Right 28">
              <a:extLst>
                <a:ext uri="{FF2B5EF4-FFF2-40B4-BE49-F238E27FC236}">
                  <a16:creationId xmlns:a16="http://schemas.microsoft.com/office/drawing/2014/main" id="{340426DD-A58F-488C-879D-6343F497A425}"/>
                </a:ext>
              </a:extLst>
            </p:cNvPr>
            <p:cNvSpPr/>
            <p:nvPr/>
          </p:nvSpPr>
          <p:spPr>
            <a:xfrm rot="7738670" flipV="1">
              <a:off x="6036867" y="4901161"/>
              <a:ext cx="276703" cy="105425"/>
            </a:xfrm>
            <a:prstGeom prst="rightArrow">
              <a:avLst>
                <a:gd name="adj1" fmla="val 50000"/>
                <a:gd name="adj2" fmla="val 6208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9749971"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1" y="230897"/>
            <a:ext cx="952072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In-Situ Pod Data from PERiLS 2022 IOPs</a:t>
            </a:r>
          </a:p>
        </p:txBody>
      </p:sp>
      <p:sp>
        <p:nvSpPr>
          <p:cNvPr id="12" name="TextBox 11">
            <a:extLst>
              <a:ext uri="{FF2B5EF4-FFF2-40B4-BE49-F238E27FC236}">
                <a16:creationId xmlns:a16="http://schemas.microsoft.com/office/drawing/2014/main" id="{FFD1466A-1119-90EF-F3CF-F0B0516A73BC}"/>
              </a:ext>
            </a:extLst>
          </p:cNvPr>
          <p:cNvSpPr txBox="1"/>
          <p:nvPr/>
        </p:nvSpPr>
        <p:spPr>
          <a:xfrm>
            <a:off x="-195401" y="1099280"/>
            <a:ext cx="5398551" cy="5028556"/>
          </a:xfrm>
          <a:prstGeom prst="rect">
            <a:avLst/>
          </a:prstGeom>
          <a:noFill/>
        </p:spPr>
        <p:txBody>
          <a:bodyPr wrap="square">
            <a:spAutoFit/>
          </a:bodyPr>
          <a:lstStyle/>
          <a:p>
            <a:pPr marL="740664"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 MV was considered to have intercepted a Pod if its center came within 5 km of the Pod</a:t>
            </a:r>
          </a:p>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3 QLCS MVs intercepted 6 Pods when viewed from the lowest scan of the nearest WSR-88D</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None of the MVs were actively producing damage at the time of intercept</a:t>
            </a:r>
          </a:p>
          <a:p>
            <a:pPr marL="740664" indent="-283464" algn="l" rtl="0" eaLnBrk="1" latinLnBrk="0" hangingPunct="1">
              <a:lnSpc>
                <a:spcPct val="150000"/>
              </a:lnSpc>
              <a:spcBef>
                <a:spcPts val="0"/>
              </a:spcBef>
              <a:spcAft>
                <a:spcPts val="0"/>
              </a:spcAft>
              <a:buClrTx/>
              <a:buSzPts val="1800"/>
              <a:buFont typeface="Arial" panose="020B0604020202020204" pitchFamily="34" charset="0"/>
              <a:buChar char="•"/>
            </a:pPr>
            <a:r>
              <a:rPr lang="en-US" kern="1200" dirty="0">
                <a:solidFill>
                  <a:srgbClr val="000000"/>
                </a:solidFill>
                <a:effectLst/>
                <a:latin typeface="Times New Roman" panose="02020603050405020304" pitchFamily="18" charset="0"/>
                <a:ea typeface="+mn-ea"/>
                <a:cs typeface="Times New Roman" panose="02020603050405020304" pitchFamily="18" charset="0"/>
              </a:rPr>
              <a:t>Whe</a:t>
            </a:r>
            <a:r>
              <a:rPr lang="en-US" dirty="0">
                <a:solidFill>
                  <a:srgbClr val="000000"/>
                </a:solidFill>
                <a:latin typeface="Times New Roman" panose="02020603050405020304" pitchFamily="18" charset="0"/>
                <a:cs typeface="Times New Roman" panose="02020603050405020304" pitchFamily="18" charset="0"/>
              </a:rPr>
              <a:t>n a MV passes over the pods, there is usually:</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 pressure drop, 2.1 mb on average</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 shift in the wind direction</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An increase in wind speed, but limited to 13 m/s or less</a:t>
            </a:r>
          </a:p>
        </p:txBody>
      </p:sp>
      <p:sp>
        <p:nvSpPr>
          <p:cNvPr id="26" name="Arrow: Right 25">
            <a:extLst>
              <a:ext uri="{FF2B5EF4-FFF2-40B4-BE49-F238E27FC236}">
                <a16:creationId xmlns:a16="http://schemas.microsoft.com/office/drawing/2014/main" id="{17C16CC4-8E9E-BBE4-1DD3-A6461E342030}"/>
              </a:ext>
            </a:extLst>
          </p:cNvPr>
          <p:cNvSpPr/>
          <p:nvPr/>
        </p:nvSpPr>
        <p:spPr>
          <a:xfrm rot="19437487" flipV="1">
            <a:off x="9052054" y="2193404"/>
            <a:ext cx="563542" cy="49992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34E47DD-75B4-686F-7521-80AF1E572558}"/>
              </a:ext>
            </a:extLst>
          </p:cNvPr>
          <p:cNvSpPr/>
          <p:nvPr/>
        </p:nvSpPr>
        <p:spPr>
          <a:xfrm rot="19437487" flipV="1">
            <a:off x="9060049" y="5659948"/>
            <a:ext cx="563542" cy="49992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93D2FCB-9BC3-484B-E2C1-D46F1D8448D8}"/>
              </a:ext>
            </a:extLst>
          </p:cNvPr>
          <p:cNvGrpSpPr/>
          <p:nvPr/>
        </p:nvGrpSpPr>
        <p:grpSpPr>
          <a:xfrm>
            <a:off x="10223649" y="99152"/>
            <a:ext cx="1487279" cy="2019139"/>
            <a:chOff x="9053348" y="2544733"/>
            <a:chExt cx="3590829" cy="4771100"/>
          </a:xfrm>
        </p:grpSpPr>
        <p:pic>
          <p:nvPicPr>
            <p:cNvPr id="6" name="Picture 5" descr="A picture containing tree, outdoor, yellow, hydrant&#10;&#10;Description automatically generated">
              <a:extLst>
                <a:ext uri="{FF2B5EF4-FFF2-40B4-BE49-F238E27FC236}">
                  <a16:creationId xmlns:a16="http://schemas.microsoft.com/office/drawing/2014/main" id="{BC3D6AB2-2C4E-A67E-831B-912C4CF0E08C}"/>
                </a:ext>
              </a:extLst>
            </p:cNvPr>
            <p:cNvPicPr>
              <a:picLocks noChangeAspect="1"/>
            </p:cNvPicPr>
            <p:nvPr/>
          </p:nvPicPr>
          <p:blipFill rotWithShape="1">
            <a:blip r:embed="rId7">
              <a:extLst>
                <a:ext uri="{28A0092B-C50C-407E-A947-70E740481C1C}">
                  <a14:useLocalDpi xmlns:a14="http://schemas.microsoft.com/office/drawing/2010/main" val="0"/>
                </a:ext>
              </a:extLst>
            </a:blip>
            <a:srcRect l="41507" t="37766" r="25247" b="28025"/>
            <a:stretch/>
          </p:blipFill>
          <p:spPr>
            <a:xfrm rot="5400000">
              <a:off x="8560061" y="3038022"/>
              <a:ext cx="4577404" cy="3590826"/>
            </a:xfrm>
            <a:prstGeom prst="rect">
              <a:avLst/>
            </a:prstGeom>
          </p:spPr>
        </p:pic>
        <p:sp>
          <p:nvSpPr>
            <p:cNvPr id="15" name="TextBox 14">
              <a:extLst>
                <a:ext uri="{FF2B5EF4-FFF2-40B4-BE49-F238E27FC236}">
                  <a16:creationId xmlns:a16="http://schemas.microsoft.com/office/drawing/2014/main" id="{44B1D650-1105-0ABA-7228-BEF4234107C6}"/>
                </a:ext>
              </a:extLst>
            </p:cNvPr>
            <p:cNvSpPr txBox="1"/>
            <p:nvPr/>
          </p:nvSpPr>
          <p:spPr>
            <a:xfrm>
              <a:off x="9053348" y="5996496"/>
              <a:ext cx="3590829" cy="1319337"/>
            </a:xfrm>
            <a:prstGeom prst="rect">
              <a:avLst/>
            </a:prstGeom>
            <a:noFill/>
          </p:spPr>
          <p:txBody>
            <a:bodyPr wrap="square" rtlCol="0">
              <a:spAutoFit/>
            </a:bodyPr>
            <a:lstStyle/>
            <a:p>
              <a:r>
                <a:rPr lang="en-US" sz="1200" i="1" dirty="0">
                  <a:solidFill>
                    <a:schemeClr val="bg1"/>
                  </a:solidFill>
                </a:rPr>
                <a:t>Picture courtesy of Ruth </a:t>
              </a:r>
              <a:r>
                <a:rPr lang="en-US" sz="1200" i="1" dirty="0" err="1">
                  <a:solidFill>
                    <a:schemeClr val="bg1"/>
                  </a:solidFill>
                </a:rPr>
                <a:t>Aikins</a:t>
              </a:r>
              <a:endParaRPr lang="en-US" sz="1200" i="1" dirty="0">
                <a:solidFill>
                  <a:schemeClr val="bg1"/>
                </a:solidFill>
              </a:endParaRPr>
            </a:p>
          </p:txBody>
        </p:sp>
      </p:grpSp>
    </p:spTree>
    <p:extLst>
      <p:ext uri="{BB962C8B-B14F-4D97-AF65-F5344CB8AC3E}">
        <p14:creationId xmlns:p14="http://schemas.microsoft.com/office/powerpoint/2010/main" val="25666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2" y="225552"/>
            <a:ext cx="7045958" cy="1257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7416748" cy="1261884"/>
          </a:xfrm>
          <a:prstGeom prst="rect">
            <a:avLst/>
          </a:prstGeom>
          <a:noFill/>
        </p:spPr>
        <p:txBody>
          <a:bodyPr wrap="square" rtlCol="0">
            <a:spAutoFit/>
          </a:bodyPr>
          <a:lstStyle/>
          <a:p>
            <a:r>
              <a:rPr lang="en-US" sz="3800" b="1" dirty="0">
                <a:latin typeface="Times New Roman" panose="02020603050405020304" pitchFamily="18" charset="0"/>
                <a:cs typeface="Times New Roman" panose="02020603050405020304" pitchFamily="18" charset="0"/>
              </a:rPr>
              <a:t>Difference between a Pod with a MV Intercept and One Without</a:t>
            </a:r>
          </a:p>
        </p:txBody>
      </p:sp>
      <p:sp>
        <p:nvSpPr>
          <p:cNvPr id="12" name="TextBox 11">
            <a:extLst>
              <a:ext uri="{FF2B5EF4-FFF2-40B4-BE49-F238E27FC236}">
                <a16:creationId xmlns:a16="http://schemas.microsoft.com/office/drawing/2014/main" id="{FFD1466A-1119-90EF-F3CF-F0B0516A73BC}"/>
              </a:ext>
            </a:extLst>
          </p:cNvPr>
          <p:cNvSpPr txBox="1"/>
          <p:nvPr/>
        </p:nvSpPr>
        <p:spPr>
          <a:xfrm>
            <a:off x="6926707" y="573966"/>
            <a:ext cx="5077281" cy="1200329"/>
          </a:xfrm>
          <a:prstGeom prst="rect">
            <a:avLst/>
          </a:prstGeom>
          <a:noFill/>
        </p:spPr>
        <p:txBody>
          <a:bodyPr wrap="square">
            <a:spAutoFit/>
          </a:bodyPr>
          <a:lstStyle/>
          <a:p>
            <a:pPr marL="740664" indent="-283464">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Pressure drop is associated with the MV</a:t>
            </a:r>
          </a:p>
          <a:p>
            <a:pPr marL="740664" indent="-283464">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Can’t conclude the increase in wind speed was caused by the MV, probably a combination of the MV and the QLCS</a:t>
            </a:r>
          </a:p>
        </p:txBody>
      </p:sp>
      <p:pic>
        <p:nvPicPr>
          <p:cNvPr id="20" name="Picture 19" descr="A screenshot of a computer screen&#10;&#10;Description automatically generated">
            <a:extLst>
              <a:ext uri="{FF2B5EF4-FFF2-40B4-BE49-F238E27FC236}">
                <a16:creationId xmlns:a16="http://schemas.microsoft.com/office/drawing/2014/main" id="{5C89F183-00A5-3ADD-FB1B-B08DA567E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86" y="1944051"/>
            <a:ext cx="9479280" cy="4080661"/>
          </a:xfrm>
          <a:prstGeom prst="rect">
            <a:avLst/>
          </a:prstGeom>
        </p:spPr>
      </p:pic>
      <p:sp>
        <p:nvSpPr>
          <p:cNvPr id="22" name="TextBox 21">
            <a:extLst>
              <a:ext uri="{FF2B5EF4-FFF2-40B4-BE49-F238E27FC236}">
                <a16:creationId xmlns:a16="http://schemas.microsoft.com/office/drawing/2014/main" id="{C86B4B5F-ABC2-3B29-B801-421553B77948}"/>
              </a:ext>
            </a:extLst>
          </p:cNvPr>
          <p:cNvSpPr txBox="1"/>
          <p:nvPr/>
        </p:nvSpPr>
        <p:spPr>
          <a:xfrm>
            <a:off x="773519" y="2390001"/>
            <a:ext cx="448428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MV intercept Pod had a greater wind speed</a:t>
            </a:r>
          </a:p>
        </p:txBody>
      </p:sp>
      <p:sp>
        <p:nvSpPr>
          <p:cNvPr id="23" name="TextBox 22">
            <a:extLst>
              <a:ext uri="{FF2B5EF4-FFF2-40B4-BE49-F238E27FC236}">
                <a16:creationId xmlns:a16="http://schemas.microsoft.com/office/drawing/2014/main" id="{9B4881B1-6505-401E-0BB6-27AE6184C249}"/>
              </a:ext>
            </a:extLst>
          </p:cNvPr>
          <p:cNvSpPr txBox="1"/>
          <p:nvPr/>
        </p:nvSpPr>
        <p:spPr>
          <a:xfrm>
            <a:off x="3522981" y="5379720"/>
            <a:ext cx="448428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MV intercept Pod had a lower pressure</a:t>
            </a:r>
          </a:p>
        </p:txBody>
      </p:sp>
      <p:sp>
        <p:nvSpPr>
          <p:cNvPr id="24" name="Arrow: Right 23">
            <a:extLst>
              <a:ext uri="{FF2B5EF4-FFF2-40B4-BE49-F238E27FC236}">
                <a16:creationId xmlns:a16="http://schemas.microsoft.com/office/drawing/2014/main" id="{267BECA6-6EEC-764F-06B4-D8D60A8E981D}"/>
              </a:ext>
            </a:extLst>
          </p:cNvPr>
          <p:cNvSpPr/>
          <p:nvPr/>
        </p:nvSpPr>
        <p:spPr>
          <a:xfrm rot="2868926" flipH="1" flipV="1">
            <a:off x="7843481" y="5496249"/>
            <a:ext cx="745219" cy="635451"/>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BD3A776-0E6F-F9AF-5036-1EA6798EA113}"/>
              </a:ext>
            </a:extLst>
          </p:cNvPr>
          <p:cNvSpPr/>
          <p:nvPr/>
        </p:nvSpPr>
        <p:spPr>
          <a:xfrm rot="2868926" flipH="1" flipV="1">
            <a:off x="7983182" y="2961378"/>
            <a:ext cx="745219" cy="635451"/>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3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11618107"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11430094" cy="723275"/>
          </a:xfrm>
          <a:prstGeom prst="rect">
            <a:avLst/>
          </a:prstGeom>
          <a:noFill/>
        </p:spPr>
        <p:txBody>
          <a:bodyPr wrap="square" rtlCol="0">
            <a:spAutoFit/>
          </a:bodyPr>
          <a:lstStyle/>
          <a:p>
            <a:r>
              <a:rPr lang="en-US" sz="4100" b="1" dirty="0">
                <a:latin typeface="Times New Roman" panose="02020603050405020304" pitchFamily="18" charset="0"/>
                <a:cs typeface="Times New Roman" panose="02020603050405020304" pitchFamily="18" charset="0"/>
              </a:rPr>
              <a:t>QLCS Tornadoes and the Trouble of Mesovortices</a:t>
            </a:r>
          </a:p>
        </p:txBody>
      </p:sp>
      <p:sp>
        <p:nvSpPr>
          <p:cNvPr id="3" name="TextBox 2">
            <a:extLst>
              <a:ext uri="{FF2B5EF4-FFF2-40B4-BE49-F238E27FC236}">
                <a16:creationId xmlns:a16="http://schemas.microsoft.com/office/drawing/2014/main" id="{B024AD5B-E651-F26B-9572-097BB01E67A1}"/>
              </a:ext>
            </a:extLst>
          </p:cNvPr>
          <p:cNvSpPr txBox="1"/>
          <p:nvPr/>
        </p:nvSpPr>
        <p:spPr>
          <a:xfrm>
            <a:off x="-86567" y="1108052"/>
            <a:ext cx="6005453" cy="6101927"/>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Now</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casting quasi-linear convective system (QLCS) tornadoes is challenging </a:t>
            </a:r>
            <a:r>
              <a:rPr kumimoji="0" lang="en-US" sz="1500" b="0"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mn-ea"/>
                <a:cs typeface="Times New Roman" panose="02020603050405020304" pitchFamily="18" charset="0"/>
              </a:rPr>
              <a:t>(Trapp et al. 1999)</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QLCS tornadoes typically form within mesovortices (MVs)</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Small-scale (&lt; 10 km), convectively produced centers of vertical vorticity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a:t>
            </a:r>
            <a:r>
              <a:rPr lang="en-US" sz="1500" dirty="0">
                <a:solidFill>
                  <a:schemeClr val="tx1">
                    <a:lumMod val="65000"/>
                    <a:lumOff val="35000"/>
                  </a:schemeClr>
                </a:solidFill>
                <a:effectLst/>
                <a:latin typeface="Times New Roman" panose="02020603050405020304" pitchFamily="18" charset="0"/>
                <a:ea typeface="Calibri" panose="020F0502020204030204" pitchFamily="34" charset="0"/>
              </a:rPr>
              <a:t>Weisman and Trapp 2003</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a:t>
            </a:r>
          </a:p>
          <a:p>
            <a:pPr marL="742950" lvl="1" indent="-285750">
              <a:lnSpc>
                <a:spcPct val="150000"/>
              </a:lnSpc>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Not all MVs are tornadic </a:t>
            </a:r>
            <a:r>
              <a:rPr lang="en-US" sz="1400" dirty="0">
                <a:solidFill>
                  <a:schemeClr val="tx1">
                    <a:lumMod val="65000"/>
                    <a:lumOff val="35000"/>
                  </a:schemeClr>
                </a:solidFill>
                <a:latin typeface="Times New Roman" panose="02020603050405020304" pitchFamily="18" charset="0"/>
                <a:cs typeface="Times New Roman" panose="02020603050405020304" pitchFamily="18" charset="0"/>
              </a:rPr>
              <a:t>(Trapp and Weisman 2003)</a:t>
            </a:r>
            <a:endParaRPr lang="en-US" sz="15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Focusing on MVs at</a:t>
            </a:r>
            <a:r>
              <a:rPr lang="en-US" b="1" dirty="0">
                <a:latin typeface="Times New Roman" panose="02020603050405020304" pitchFamily="18" charset="0"/>
                <a:cs typeface="Times New Roman" panose="02020603050405020304" pitchFamily="18" charset="0"/>
              </a:rPr>
              <a:t> low-levels</a:t>
            </a:r>
            <a:r>
              <a:rPr lang="en-US" dirty="0">
                <a:latin typeface="Times New Roman" panose="02020603050405020304" pitchFamily="18" charset="0"/>
                <a:cs typeface="Times New Roman" panose="02020603050405020304" pitchFamily="18" charset="0"/>
              </a:rPr>
              <a:t>, which have been found in observational and modeling studies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(Trapp and Weisman 2003; Atkins et al. 2005; Atkins and St. Laurent 2009a; Davis and Parker 2014)</a:t>
            </a:r>
          </a:p>
          <a:p>
            <a:pPr marL="1200150" lvl="2" indent="-285750">
              <a:lnSpc>
                <a:spcPct val="20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lnSpc>
                <a:spcPct val="20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lnSpc>
                <a:spcPct val="20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228DF2D2-C0E7-15C9-A006-8D62AEFB62ED}"/>
              </a:ext>
            </a:extLst>
          </p:cNvPr>
          <p:cNvGrpSpPr/>
          <p:nvPr/>
        </p:nvGrpSpPr>
        <p:grpSpPr>
          <a:xfrm>
            <a:off x="7056455" y="978969"/>
            <a:ext cx="4561652" cy="5893551"/>
            <a:chOff x="6666441" y="964448"/>
            <a:chExt cx="4561652" cy="5893551"/>
          </a:xfrm>
        </p:grpSpPr>
        <p:grpSp>
          <p:nvGrpSpPr>
            <p:cNvPr id="15" name="Group 14">
              <a:extLst>
                <a:ext uri="{FF2B5EF4-FFF2-40B4-BE49-F238E27FC236}">
                  <a16:creationId xmlns:a16="http://schemas.microsoft.com/office/drawing/2014/main" id="{C192081B-FAE3-C18C-B136-FBC1E20328F5}"/>
                </a:ext>
              </a:extLst>
            </p:cNvPr>
            <p:cNvGrpSpPr/>
            <p:nvPr/>
          </p:nvGrpSpPr>
          <p:grpSpPr>
            <a:xfrm>
              <a:off x="6826662" y="1894892"/>
              <a:ext cx="4241213" cy="4963107"/>
              <a:chOff x="6623088" y="1116753"/>
              <a:chExt cx="4326713" cy="5131053"/>
            </a:xfrm>
          </p:grpSpPr>
          <p:pic>
            <p:nvPicPr>
              <p:cNvPr id="2" name="Picture 1" descr="Map&#10;&#10;Description automatically generated">
                <a:extLst>
                  <a:ext uri="{FF2B5EF4-FFF2-40B4-BE49-F238E27FC236}">
                    <a16:creationId xmlns:a16="http://schemas.microsoft.com/office/drawing/2014/main" id="{00652E10-72DC-81FA-70FB-B2E385F46033}"/>
                  </a:ext>
                </a:extLst>
              </p:cNvPr>
              <p:cNvPicPr>
                <a:picLocks noChangeAspect="1"/>
              </p:cNvPicPr>
              <p:nvPr/>
            </p:nvPicPr>
            <p:blipFill>
              <a:blip r:embed="rId4"/>
              <a:stretch>
                <a:fillRect/>
              </a:stretch>
            </p:blipFill>
            <p:spPr>
              <a:xfrm>
                <a:off x="6623088" y="1116753"/>
                <a:ext cx="4326713" cy="5131053"/>
              </a:xfrm>
              <a:prstGeom prst="rect">
                <a:avLst/>
              </a:prstGeom>
            </p:spPr>
          </p:pic>
          <p:pic>
            <p:nvPicPr>
              <p:cNvPr id="6" name="Picture 5">
                <a:extLst>
                  <a:ext uri="{FF2B5EF4-FFF2-40B4-BE49-F238E27FC236}">
                    <a16:creationId xmlns:a16="http://schemas.microsoft.com/office/drawing/2014/main" id="{A9D6C991-C3C4-113B-6902-AA49923BE591}"/>
                  </a:ext>
                </a:extLst>
              </p:cNvPr>
              <p:cNvPicPr>
                <a:picLocks noChangeAspect="1"/>
              </p:cNvPicPr>
              <p:nvPr/>
            </p:nvPicPr>
            <p:blipFill>
              <a:blip r:embed="rId5"/>
              <a:stretch>
                <a:fillRect/>
              </a:stretch>
            </p:blipFill>
            <p:spPr>
              <a:xfrm>
                <a:off x="10458914" y="5487515"/>
                <a:ext cx="401730" cy="542116"/>
              </a:xfrm>
              <a:prstGeom prst="rect">
                <a:avLst/>
              </a:prstGeom>
            </p:spPr>
          </p:pic>
          <p:sp>
            <p:nvSpPr>
              <p:cNvPr id="11" name="Oval 10">
                <a:extLst>
                  <a:ext uri="{FF2B5EF4-FFF2-40B4-BE49-F238E27FC236}">
                    <a16:creationId xmlns:a16="http://schemas.microsoft.com/office/drawing/2014/main" id="{C6BC8926-47BA-749D-9095-BC41BF8F6884}"/>
                  </a:ext>
                </a:extLst>
              </p:cNvPr>
              <p:cNvSpPr/>
              <p:nvPr/>
            </p:nvSpPr>
            <p:spPr>
              <a:xfrm>
                <a:off x="8049775" y="5273004"/>
                <a:ext cx="643626" cy="68512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03B329-7F7F-C3D1-8EBB-AB64820306D8}"/>
                  </a:ext>
                </a:extLst>
              </p:cNvPr>
              <p:cNvSpPr/>
              <p:nvPr/>
            </p:nvSpPr>
            <p:spPr>
              <a:xfrm>
                <a:off x="8049775" y="1924372"/>
                <a:ext cx="643626" cy="68512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6F6848-0B24-731E-49D0-78282D9F809B}"/>
                  </a:ext>
                </a:extLst>
              </p:cNvPr>
              <p:cNvSpPr/>
              <p:nvPr/>
            </p:nvSpPr>
            <p:spPr>
              <a:xfrm>
                <a:off x="8371588" y="3355351"/>
                <a:ext cx="643626" cy="685123"/>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077BF2B-E9FE-AC83-3BBE-36DA1A9CC609}"/>
                </a:ext>
              </a:extLst>
            </p:cNvPr>
            <p:cNvSpPr txBox="1"/>
            <p:nvPr/>
          </p:nvSpPr>
          <p:spPr>
            <a:xfrm>
              <a:off x="6666441" y="964448"/>
              <a:ext cx="4561652"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Base velocity image depicting 3 MVs (circled) using the 0.5° scan from WSR-88D KGWX at 2235 UTC 30 Mar 2022 during PERiLS IOP2. </a:t>
              </a:r>
            </a:p>
          </p:txBody>
        </p:sp>
      </p:grpSp>
    </p:spTree>
    <p:extLst>
      <p:ext uri="{BB962C8B-B14F-4D97-AF65-F5344CB8AC3E}">
        <p14:creationId xmlns:p14="http://schemas.microsoft.com/office/powerpoint/2010/main" val="240662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75EE-2F1B-9EA1-BE03-0DC404DAB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23E752-DD5D-8774-4FDA-DDF25B2957BE}"/>
              </a:ext>
            </a:extLst>
          </p:cNvPr>
          <p:cNvSpPr>
            <a:spLocks noGrp="1"/>
          </p:cNvSpPr>
          <p:nvPr>
            <p:ph idx="1"/>
          </p:nvPr>
        </p:nvSpPr>
        <p:spPr/>
        <p:txBody>
          <a:bodyPr/>
          <a:lstStyle/>
          <a:p>
            <a:endParaRPr lang="en-US"/>
          </a:p>
        </p:txBody>
      </p:sp>
      <p:grpSp>
        <p:nvGrpSpPr>
          <p:cNvPr id="5" name="Group 4">
            <a:extLst>
              <a:ext uri="{FF2B5EF4-FFF2-40B4-BE49-F238E27FC236}">
                <a16:creationId xmlns:a16="http://schemas.microsoft.com/office/drawing/2014/main" id="{8128CCDE-AFF2-FDD4-51D8-74DB63D26D7B}"/>
              </a:ext>
            </a:extLst>
          </p:cNvPr>
          <p:cNvGrpSpPr/>
          <p:nvPr/>
        </p:nvGrpSpPr>
        <p:grpSpPr>
          <a:xfrm>
            <a:off x="1255172" y="303341"/>
            <a:ext cx="9083885" cy="6176963"/>
            <a:chOff x="0" y="0"/>
            <a:chExt cx="5938520" cy="4936484"/>
          </a:xfrm>
        </p:grpSpPr>
        <p:pic>
          <p:nvPicPr>
            <p:cNvPr id="6" name="Picture 5" descr="A picture containing text, screenshot, colorfulness, line&#10;&#10;Description automatically generated">
              <a:extLst>
                <a:ext uri="{FF2B5EF4-FFF2-40B4-BE49-F238E27FC236}">
                  <a16:creationId xmlns:a16="http://schemas.microsoft.com/office/drawing/2014/main" id="{9E813FA2-CB48-1C9A-9334-90898288F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38520" cy="4791075"/>
            </a:xfrm>
            <a:prstGeom prst="rect">
              <a:avLst/>
            </a:prstGeom>
          </p:spPr>
        </p:pic>
        <p:sp>
          <p:nvSpPr>
            <p:cNvPr id="7" name="Oval 6">
              <a:extLst>
                <a:ext uri="{FF2B5EF4-FFF2-40B4-BE49-F238E27FC236}">
                  <a16:creationId xmlns:a16="http://schemas.microsoft.com/office/drawing/2014/main" id="{485852F0-C592-57BD-479C-4CF428702E54}"/>
                </a:ext>
              </a:extLst>
            </p:cNvPr>
            <p:cNvSpPr/>
            <p:nvPr/>
          </p:nvSpPr>
          <p:spPr>
            <a:xfrm>
              <a:off x="3407379" y="159296"/>
              <a:ext cx="322233" cy="477718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1156628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1" y="225552"/>
            <a:ext cx="1200398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1" y="230897"/>
            <a:ext cx="11672029" cy="692497"/>
          </a:xfrm>
          <a:prstGeom prst="rect">
            <a:avLst/>
          </a:prstGeom>
          <a:noFill/>
        </p:spPr>
        <p:txBody>
          <a:bodyPr wrap="square" rtlCol="0">
            <a:spAutoFit/>
          </a:bodyPr>
          <a:lstStyle/>
          <a:p>
            <a:r>
              <a:rPr lang="en-US" sz="3900" b="1">
                <a:latin typeface="Times New Roman" panose="02020603050405020304" pitchFamily="18" charset="0"/>
                <a:cs typeface="Times New Roman" panose="02020603050405020304" pitchFamily="18" charset="0"/>
              </a:rPr>
              <a:t>Time-Height Profiles of Vrot for a TOR and a ND MV</a:t>
            </a:r>
          </a:p>
        </p:txBody>
      </p:sp>
      <p:sp>
        <p:nvSpPr>
          <p:cNvPr id="2" name="TextBox 1">
            <a:extLst>
              <a:ext uri="{FF2B5EF4-FFF2-40B4-BE49-F238E27FC236}">
                <a16:creationId xmlns:a16="http://schemas.microsoft.com/office/drawing/2014/main" id="{7654579A-05BA-9E76-0A09-FFA6118E8F53}"/>
              </a:ext>
            </a:extLst>
          </p:cNvPr>
          <p:cNvSpPr txBox="1"/>
          <p:nvPr/>
        </p:nvSpPr>
        <p:spPr>
          <a:xfrm>
            <a:off x="306630" y="1084347"/>
            <a:ext cx="5739361" cy="923330"/>
          </a:xfrm>
          <a:prstGeom prst="rect">
            <a:avLst/>
          </a:prstGeom>
          <a:noFill/>
        </p:spPr>
        <p:txBody>
          <a:bodyPr wrap="square">
            <a:spAutoFit/>
          </a:bodyPr>
          <a:lstStyle/>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the time of tornadogenesis, low-level and “mid-level” circulations were present</a:t>
            </a:r>
          </a:p>
          <a:p>
            <a:pPr marL="914400" lvl="1"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MV had a greater vertical extent</a:t>
            </a:r>
          </a:p>
        </p:txBody>
      </p:sp>
      <p:pic>
        <p:nvPicPr>
          <p:cNvPr id="18" name="Picture 17" descr="A screenshot of a computer&#10;&#10;Description automatically generated with medium confidence">
            <a:extLst>
              <a:ext uri="{FF2B5EF4-FFF2-40B4-BE49-F238E27FC236}">
                <a16:creationId xmlns:a16="http://schemas.microsoft.com/office/drawing/2014/main" id="{D90D46DC-5611-CBEA-3403-184AAA984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34" y="2283021"/>
            <a:ext cx="5480085" cy="4114800"/>
          </a:xfrm>
          <a:prstGeom prst="rect">
            <a:avLst/>
          </a:prstGeom>
        </p:spPr>
      </p:pic>
      <p:pic>
        <p:nvPicPr>
          <p:cNvPr id="20" name="Picture 19" descr="A picture containing screenshot, purple, violet, magenta&#10;&#10;Description automatically generated">
            <a:extLst>
              <a:ext uri="{FF2B5EF4-FFF2-40B4-BE49-F238E27FC236}">
                <a16:creationId xmlns:a16="http://schemas.microsoft.com/office/drawing/2014/main" id="{9145348A-C716-B13A-2600-FD53B37BA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195" y="2283021"/>
            <a:ext cx="5480085" cy="4114800"/>
          </a:xfrm>
          <a:prstGeom prst="rect">
            <a:avLst/>
          </a:prstGeom>
        </p:spPr>
      </p:pic>
      <p:sp>
        <p:nvSpPr>
          <p:cNvPr id="21" name="TextBox 20">
            <a:extLst>
              <a:ext uri="{FF2B5EF4-FFF2-40B4-BE49-F238E27FC236}">
                <a16:creationId xmlns:a16="http://schemas.microsoft.com/office/drawing/2014/main" id="{7A6C5ACC-223F-5FA6-847C-666C7A3755A4}"/>
              </a:ext>
            </a:extLst>
          </p:cNvPr>
          <p:cNvSpPr txBox="1"/>
          <p:nvPr/>
        </p:nvSpPr>
        <p:spPr>
          <a:xfrm>
            <a:off x="1095469" y="2610586"/>
            <a:ext cx="3629934"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EF0 TOR at 0757Z, 25 min lifetime</a:t>
            </a:r>
          </a:p>
        </p:txBody>
      </p:sp>
      <p:sp>
        <p:nvSpPr>
          <p:cNvPr id="22" name="TextBox 21">
            <a:extLst>
              <a:ext uri="{FF2B5EF4-FFF2-40B4-BE49-F238E27FC236}">
                <a16:creationId xmlns:a16="http://schemas.microsoft.com/office/drawing/2014/main" id="{2E6536FF-B138-A4E6-54EC-F1A0F3D6C48B}"/>
              </a:ext>
            </a:extLst>
          </p:cNvPr>
          <p:cNvSpPr txBox="1"/>
          <p:nvPr/>
        </p:nvSpPr>
        <p:spPr>
          <a:xfrm>
            <a:off x="6575554" y="2654809"/>
            <a:ext cx="4183886"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ND but tornado warned, 37 min lifetime</a:t>
            </a:r>
          </a:p>
        </p:txBody>
      </p:sp>
      <p:sp>
        <p:nvSpPr>
          <p:cNvPr id="23" name="TextBox 22">
            <a:extLst>
              <a:ext uri="{FF2B5EF4-FFF2-40B4-BE49-F238E27FC236}">
                <a16:creationId xmlns:a16="http://schemas.microsoft.com/office/drawing/2014/main" id="{8DBADE22-DB9F-D4D9-D639-CE2062132184}"/>
              </a:ext>
            </a:extLst>
          </p:cNvPr>
          <p:cNvSpPr txBox="1"/>
          <p:nvPr/>
        </p:nvSpPr>
        <p:spPr>
          <a:xfrm>
            <a:off x="6045991" y="1095418"/>
            <a:ext cx="5739361" cy="923330"/>
          </a:xfrm>
          <a:prstGeom prst="rect">
            <a:avLst/>
          </a:prstGeom>
          <a:noFill/>
        </p:spPr>
        <p:txBody>
          <a:bodyPr wrap="square">
            <a:spAutoFit/>
          </a:bodyPr>
          <a:lstStyle/>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Exhibited a stronger max Vrot than the TOR MV</a:t>
            </a:r>
          </a:p>
          <a:p>
            <a:pPr marL="457200" indent="-4572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However, the low-level circulation was not co-located with a circulation aloft at its peak intensity</a:t>
            </a:r>
          </a:p>
        </p:txBody>
      </p:sp>
      <p:sp>
        <p:nvSpPr>
          <p:cNvPr id="25" name="Arrow: Right 24">
            <a:extLst>
              <a:ext uri="{FF2B5EF4-FFF2-40B4-BE49-F238E27FC236}">
                <a16:creationId xmlns:a16="http://schemas.microsoft.com/office/drawing/2014/main" id="{94FCBD4E-3F7A-8A7F-7583-A20497C31DF7}"/>
              </a:ext>
            </a:extLst>
          </p:cNvPr>
          <p:cNvSpPr/>
          <p:nvPr/>
        </p:nvSpPr>
        <p:spPr>
          <a:xfrm rot="8579602" flipV="1">
            <a:off x="4068165" y="5523692"/>
            <a:ext cx="563542" cy="4999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1876879-2143-170C-66ED-35BD432606C3}"/>
              </a:ext>
            </a:extLst>
          </p:cNvPr>
          <p:cNvSpPr/>
          <p:nvPr/>
        </p:nvSpPr>
        <p:spPr>
          <a:xfrm rot="8579602" flipV="1">
            <a:off x="4202458" y="4323364"/>
            <a:ext cx="563542" cy="4999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5542977-5457-B922-7A3B-BD2B25B65DFD}"/>
              </a:ext>
            </a:extLst>
          </p:cNvPr>
          <p:cNvSpPr/>
          <p:nvPr/>
        </p:nvSpPr>
        <p:spPr>
          <a:xfrm rot="8579602" flipV="1">
            <a:off x="9286667" y="5512621"/>
            <a:ext cx="563542" cy="4999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744A55-5E3F-ADCD-ADF3-418A5ECF263D}"/>
              </a:ext>
            </a:extLst>
          </p:cNvPr>
          <p:cNvSpPr txBox="1"/>
          <p:nvPr/>
        </p:nvSpPr>
        <p:spPr>
          <a:xfrm>
            <a:off x="3343238" y="6018341"/>
            <a:ext cx="1031908"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Tornado</a:t>
            </a:r>
          </a:p>
        </p:txBody>
      </p:sp>
    </p:spTree>
    <p:extLst>
      <p:ext uri="{BB962C8B-B14F-4D97-AF65-F5344CB8AC3E}">
        <p14:creationId xmlns:p14="http://schemas.microsoft.com/office/powerpoint/2010/main" val="44775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3" y="225552"/>
            <a:ext cx="3343272"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3" y="230897"/>
            <a:ext cx="3155262"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Conclusions</a:t>
            </a:r>
          </a:p>
        </p:txBody>
      </p:sp>
      <p:sp>
        <p:nvSpPr>
          <p:cNvPr id="3" name="TextBox 2">
            <a:extLst>
              <a:ext uri="{FF2B5EF4-FFF2-40B4-BE49-F238E27FC236}">
                <a16:creationId xmlns:a16="http://schemas.microsoft.com/office/drawing/2014/main" id="{65F2C80E-2A60-A9A2-6F6F-3E812E823CF1}"/>
              </a:ext>
            </a:extLst>
          </p:cNvPr>
          <p:cNvSpPr txBox="1"/>
          <p:nvPr/>
        </p:nvSpPr>
        <p:spPr>
          <a:xfrm>
            <a:off x="263085" y="1143341"/>
            <a:ext cx="7584389" cy="5413277"/>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tabLst>
                <a:tab pos="457200" algn="l"/>
              </a:tabLst>
            </a:pPr>
            <a:r>
              <a:rPr lang="en-US" sz="1700" dirty="0">
                <a:latin typeface="Times New Roman" panose="02020603050405020304" pitchFamily="18" charset="0"/>
                <a:ea typeface="Calibri" panose="020F0502020204030204" pitchFamily="34" charset="0"/>
                <a:cs typeface="Times New Roman" panose="02020603050405020304" pitchFamily="18" charset="0"/>
              </a:rPr>
              <a:t>TOR and WD MVs have similar Vrots and diameters when analyzed over the whole period prior to the first report/warning</a:t>
            </a:r>
          </a:p>
          <a:p>
            <a:pPr marL="742950" lvl="1" indent="-285750">
              <a:lnSpc>
                <a:spcPct val="150000"/>
              </a:lnSpc>
              <a:spcAft>
                <a:spcPts val="800"/>
              </a:spcAft>
              <a:buFont typeface="Arial" panose="020B0604020202020204" pitchFamily="34" charset="0"/>
              <a:buChar char="•"/>
              <a:tabLst>
                <a:tab pos="457200" algn="l"/>
              </a:tabLst>
            </a:pPr>
            <a:r>
              <a:rPr lang="en-US" sz="1700" dirty="0">
                <a:latin typeface="Times New Roman" panose="02020603050405020304" pitchFamily="18" charset="0"/>
                <a:ea typeface="Calibri" panose="020F0502020204030204" pitchFamily="34" charset="0"/>
                <a:cs typeface="Times New Roman" panose="02020603050405020304" pitchFamily="18" charset="0"/>
              </a:rPr>
              <a:t>However, TOR MVs typically have smaller diameters in the few scans prior to tornadogenesis when compared to WD MVs</a:t>
            </a:r>
          </a:p>
          <a:p>
            <a:pPr marL="285750" indent="-285750">
              <a:lnSpc>
                <a:spcPct val="150000"/>
              </a:lnSpc>
              <a:spcAft>
                <a:spcPts val="800"/>
              </a:spcAft>
              <a:buFont typeface="Arial" panose="020B0604020202020204" pitchFamily="34" charset="0"/>
              <a:buChar char="•"/>
              <a:tabLst>
                <a:tab pos="457200" algn="l"/>
              </a:tabLst>
            </a:pPr>
            <a:r>
              <a:rPr lang="en-US" sz="1700">
                <a:latin typeface="Times New Roman" panose="02020603050405020304" pitchFamily="18" charset="0"/>
                <a:ea typeface="Calibri" panose="020F0502020204030204" pitchFamily="34" charset="0"/>
                <a:cs typeface="Times New Roman" panose="02020603050405020304" pitchFamily="18" charset="0"/>
              </a:rPr>
              <a:t>Evidence </a:t>
            </a:r>
            <a:r>
              <a:rPr lang="en-US" sz="1700" dirty="0">
                <a:latin typeface="Times New Roman" panose="02020603050405020304" pitchFamily="18" charset="0"/>
                <a:ea typeface="Calibri" panose="020F0502020204030204" pitchFamily="34" charset="0"/>
                <a:cs typeface="Times New Roman" panose="02020603050405020304" pitchFamily="18" charset="0"/>
              </a:rPr>
              <a:t>that there is significant vertical variation in low-level MV structure from COW radar and in-situ Pod data that may not be captured by WSR-88Ds</a:t>
            </a:r>
          </a:p>
          <a:p>
            <a:pPr marL="285750" indent="-285750">
              <a:lnSpc>
                <a:spcPct val="150000"/>
              </a:lnSpc>
              <a:spcAft>
                <a:spcPts val="800"/>
              </a:spcAft>
              <a:buFont typeface="Arial" panose="020B0604020202020204" pitchFamily="34" charset="0"/>
              <a:buChar char="•"/>
              <a:tabLst>
                <a:tab pos="457200" algn="l"/>
              </a:tabLst>
            </a:pPr>
            <a:r>
              <a:rPr lang="en-US" sz="1700" dirty="0">
                <a:latin typeface="Times New Roman" panose="02020603050405020304" pitchFamily="18" charset="0"/>
                <a:ea typeface="Calibri" panose="020F0502020204030204" pitchFamily="34" charset="0"/>
                <a:cs typeface="Times New Roman" panose="02020603050405020304" pitchFamily="18" charset="0"/>
              </a:rPr>
              <a:t>For MVs that intercepted Pods, a maximum wind gust of 13 m/s was observed, and most of the Pods observed a decrease in pressure</a:t>
            </a:r>
          </a:p>
          <a:p>
            <a:pPr marL="285750" indent="-285750">
              <a:lnSpc>
                <a:spcPct val="150000"/>
              </a:lnSpc>
              <a:spcAft>
                <a:spcPts val="800"/>
              </a:spcAft>
              <a:buFont typeface="Arial" panose="020B0604020202020204" pitchFamily="34" charset="0"/>
              <a:buChar char="•"/>
              <a:tabLst>
                <a:tab pos="457200" algn="l"/>
              </a:tabLst>
            </a:pPr>
            <a:r>
              <a:rPr lang="en-US" sz="1700" dirty="0">
                <a:latin typeface="Times New Roman" panose="02020603050405020304" pitchFamily="18" charset="0"/>
                <a:ea typeface="Calibri" panose="020F0502020204030204" pitchFamily="34" charset="0"/>
                <a:cs typeface="Times New Roman" panose="02020603050405020304" pitchFamily="18" charset="0"/>
              </a:rPr>
              <a:t>Time-height profiles of Vrot displayed that the TOR MV was associated with a “mid-level” circulation/was deeper at the time of tornadogenesis</a:t>
            </a:r>
          </a:p>
          <a:p>
            <a:pPr marL="285750" indent="-285750">
              <a:lnSpc>
                <a:spcPct val="150000"/>
              </a:lnSpc>
              <a:spcAft>
                <a:spcPts val="800"/>
              </a:spcAft>
              <a:buFont typeface="Arial" panose="020B0604020202020204" pitchFamily="34" charset="0"/>
              <a:buChar char="•"/>
              <a:tabLst>
                <a:tab pos="457200"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tabLst>
                <a:tab pos="457200"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A screenshot of a cell phone&#10;&#10;Description automatically generated with low confidence">
            <a:extLst>
              <a:ext uri="{FF2B5EF4-FFF2-40B4-BE49-F238E27FC236}">
                <a16:creationId xmlns:a16="http://schemas.microsoft.com/office/drawing/2014/main" id="{486F8DFC-F067-BF48-9E00-263357914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365" y="2309759"/>
            <a:ext cx="4066559" cy="1744702"/>
          </a:xfrm>
          <a:prstGeom prst="rect">
            <a:avLst/>
          </a:prstGeom>
        </p:spPr>
      </p:pic>
      <p:pic>
        <p:nvPicPr>
          <p:cNvPr id="11" name="Picture 10" descr="A picture containing text, screenshot, colorfulness, line&#10;&#10;Description automatically generated">
            <a:extLst>
              <a:ext uri="{FF2B5EF4-FFF2-40B4-BE49-F238E27FC236}">
                <a16:creationId xmlns:a16="http://schemas.microsoft.com/office/drawing/2014/main" id="{0F13AD3F-D302-39ED-36EB-AABD31A63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015" y="4054461"/>
            <a:ext cx="3541257" cy="2683604"/>
          </a:xfrm>
          <a:prstGeom prst="rect">
            <a:avLst/>
          </a:prstGeom>
        </p:spPr>
      </p:pic>
      <p:grpSp>
        <p:nvGrpSpPr>
          <p:cNvPr id="6" name="Group 5">
            <a:extLst>
              <a:ext uri="{FF2B5EF4-FFF2-40B4-BE49-F238E27FC236}">
                <a16:creationId xmlns:a16="http://schemas.microsoft.com/office/drawing/2014/main" id="{B2270511-37D3-5BF0-4320-AC7A2D214375}"/>
              </a:ext>
            </a:extLst>
          </p:cNvPr>
          <p:cNvGrpSpPr/>
          <p:nvPr/>
        </p:nvGrpSpPr>
        <p:grpSpPr>
          <a:xfrm>
            <a:off x="7663390" y="239866"/>
            <a:ext cx="4340597" cy="1832124"/>
            <a:chOff x="569125" y="2235488"/>
            <a:chExt cx="11273230" cy="3657600"/>
          </a:xfrm>
        </p:grpSpPr>
        <p:pic>
          <p:nvPicPr>
            <p:cNvPr id="12" name="Picture 11" descr="A diagram of different colored rectangular shapes&#10;&#10;Description automatically generated">
              <a:extLst>
                <a:ext uri="{FF2B5EF4-FFF2-40B4-BE49-F238E27FC236}">
                  <a16:creationId xmlns:a16="http://schemas.microsoft.com/office/drawing/2014/main" id="{E256016A-12D1-2AB8-2B2E-99A633401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25" y="2235488"/>
              <a:ext cx="5526875" cy="3657600"/>
            </a:xfrm>
            <a:prstGeom prst="rect">
              <a:avLst/>
            </a:prstGeom>
          </p:spPr>
        </p:pic>
        <p:pic>
          <p:nvPicPr>
            <p:cNvPr id="14" name="Picture 13" descr="A diagram of different colored squares&#10;&#10;Description automatically generated">
              <a:extLst>
                <a:ext uri="{FF2B5EF4-FFF2-40B4-BE49-F238E27FC236}">
                  <a16:creationId xmlns:a16="http://schemas.microsoft.com/office/drawing/2014/main" id="{1FB14BCB-C760-8A57-48B6-6643DF137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480" y="2235488"/>
              <a:ext cx="5526875" cy="3657600"/>
            </a:xfrm>
            <a:prstGeom prst="rect">
              <a:avLst/>
            </a:prstGeom>
          </p:spPr>
        </p:pic>
      </p:grpSp>
    </p:spTree>
    <p:extLst>
      <p:ext uri="{BB962C8B-B14F-4D97-AF65-F5344CB8AC3E}">
        <p14:creationId xmlns:p14="http://schemas.microsoft.com/office/powerpoint/2010/main" val="11265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3" y="225552"/>
            <a:ext cx="3661690"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3473681"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Future Work</a:t>
            </a:r>
          </a:p>
        </p:txBody>
      </p:sp>
      <p:sp>
        <p:nvSpPr>
          <p:cNvPr id="3" name="TextBox 2">
            <a:extLst>
              <a:ext uri="{FF2B5EF4-FFF2-40B4-BE49-F238E27FC236}">
                <a16:creationId xmlns:a16="http://schemas.microsoft.com/office/drawing/2014/main" id="{65F2C80E-2A60-A9A2-6F6F-3E812E823CF1}"/>
              </a:ext>
            </a:extLst>
          </p:cNvPr>
          <p:cNvSpPr txBox="1"/>
          <p:nvPr/>
        </p:nvSpPr>
        <p:spPr>
          <a:xfrm>
            <a:off x="0" y="1096662"/>
            <a:ext cx="11810294" cy="3879524"/>
          </a:xfrm>
          <a:prstGeom prst="rect">
            <a:avLst/>
          </a:prstGeom>
          <a:noFill/>
        </p:spPr>
        <p:txBody>
          <a:bodyPr wrap="square">
            <a:spAutoFit/>
          </a:bodyPr>
          <a:lstStyle/>
          <a:p>
            <a:pPr marL="800100" lvl="1" indent="-342900">
              <a:lnSpc>
                <a:spcPct val="150000"/>
              </a:lnSpc>
              <a:spcAft>
                <a:spcPts val="800"/>
              </a:spcAft>
              <a:buFont typeface="Arial" panose="020B0604020202020204" pitchFamily="34" charset="0"/>
              <a:buChar char="•"/>
              <a:tabLst>
                <a:tab pos="45720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Investigate the depth of more MVs</a:t>
            </a:r>
          </a:p>
          <a:p>
            <a:pPr marL="800100" lvl="1" indent="-342900">
              <a:lnSpc>
                <a:spcPct val="150000"/>
              </a:lnSpc>
              <a:spcAft>
                <a:spcPts val="800"/>
              </a:spcAft>
              <a:buFont typeface="Arial" panose="020B0604020202020204" pitchFamily="34" charset="0"/>
              <a:buChar char="•"/>
              <a:tabLst>
                <a:tab pos="45720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Why are WD MVs larger?</a:t>
            </a:r>
          </a:p>
          <a:p>
            <a:pPr marL="800100" lvl="1" indent="-342900">
              <a:lnSpc>
                <a:spcPct val="150000"/>
              </a:lnSpc>
              <a:spcAft>
                <a:spcPts val="800"/>
              </a:spcAft>
              <a:buFont typeface="Arial" panose="020B0604020202020204" pitchFamily="34" charset="0"/>
              <a:buChar char="•"/>
              <a:tabLst>
                <a:tab pos="4572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Examine environmental parameters such as CAPE and shear</a:t>
            </a:r>
          </a:p>
          <a:p>
            <a:pPr marL="800100" lvl="1" indent="-342900">
              <a:lnSpc>
                <a:spcPct val="150000"/>
              </a:lnSpc>
              <a:spcAft>
                <a:spcPts val="800"/>
              </a:spcAft>
              <a:buFont typeface="Arial" panose="020B0604020202020204" pitchFamily="34" charset="0"/>
              <a:buChar char="•"/>
              <a:tabLst>
                <a:tab pos="4572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A manuscript </a:t>
            </a:r>
            <a:r>
              <a:rPr lang="en-US" dirty="0">
                <a:latin typeface="Times New Roman" panose="02020603050405020304" pitchFamily="18" charset="0"/>
                <a:ea typeface="Calibri" panose="020F0502020204030204" pitchFamily="34" charset="0"/>
                <a:cs typeface="Times New Roman" panose="02020603050405020304" pitchFamily="18" charset="0"/>
              </a:rPr>
              <a:t>in the works</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1257300" lvl="2" indent="-342900">
              <a:lnSpc>
                <a:spcPct val="150000"/>
              </a:lnSpc>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Blind-Doskocil, L., R. J. Trapp, S. W. Nesbitt, K. 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Kosiba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J. Wurman, and M. D. Parker, 2023: Characteristics of tornadic and nontornadic QLCS mesovortices observed using radar and Pod data from PERiLS.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In prep for submission to Mon. Wea. Rev.</a:t>
            </a:r>
            <a:endParaRPr lang="en-US" sz="1800" dirty="0">
              <a:effectLst/>
              <a:latin typeface="Lucida Console" panose="020B0609040504020204" pitchFamily="49" charset="0"/>
              <a:ea typeface="Times New Roman" panose="02020603050405020304" pitchFamily="18" charset="0"/>
              <a:cs typeface="Times New Roman" panose="02020603050405020304" pitchFamily="18" charset="0"/>
            </a:endParaRPr>
          </a:p>
          <a:p>
            <a:pPr marL="1257300" lvl="2" indent="-342900">
              <a:lnSpc>
                <a:spcPct val="150000"/>
              </a:lnSpc>
              <a:spcAft>
                <a:spcPts val="800"/>
              </a:spcAft>
              <a:buFont typeface="Arial" panose="020B0604020202020204" pitchFamily="34" charset="0"/>
              <a:buChar char="•"/>
              <a:tabLst>
                <a:tab pos="457200" algn="l"/>
              </a:tabLst>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40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9021C5-7CB8-0DE9-8923-AD73E437101F}"/>
              </a:ext>
            </a:extLst>
          </p:cNvPr>
          <p:cNvSpPr txBox="1"/>
          <p:nvPr/>
        </p:nvSpPr>
        <p:spPr>
          <a:xfrm>
            <a:off x="3736237" y="397359"/>
            <a:ext cx="3998995"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Acknowledgements</a:t>
            </a:r>
          </a:p>
        </p:txBody>
      </p:sp>
      <p:sp>
        <p:nvSpPr>
          <p:cNvPr id="4" name="Rectangle 3">
            <a:extLst>
              <a:ext uri="{FF2B5EF4-FFF2-40B4-BE49-F238E27FC236}">
                <a16:creationId xmlns:a16="http://schemas.microsoft.com/office/drawing/2014/main" id="{7BC406BE-1559-A872-77C4-082239F2D224}"/>
              </a:ext>
            </a:extLst>
          </p:cNvPr>
          <p:cNvSpPr/>
          <p:nvPr/>
        </p:nvSpPr>
        <p:spPr>
          <a:xfrm>
            <a:off x="0" y="6041136"/>
            <a:ext cx="12192000" cy="816864"/>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C17C95-B91D-2A0D-5C82-6E6F208F96EC}"/>
              </a:ext>
            </a:extLst>
          </p:cNvPr>
          <p:cNvSpPr/>
          <p:nvPr/>
        </p:nvSpPr>
        <p:spPr>
          <a:xfrm>
            <a:off x="0" y="5809488"/>
            <a:ext cx="12192000" cy="231648"/>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1B44C63-0DFF-34D9-A16C-8D552DAF1156}"/>
              </a:ext>
            </a:extLst>
          </p:cNvPr>
          <p:cNvGrpSpPr/>
          <p:nvPr/>
        </p:nvGrpSpPr>
        <p:grpSpPr>
          <a:xfrm>
            <a:off x="1150179" y="1035694"/>
            <a:ext cx="10204704" cy="4622581"/>
            <a:chOff x="993648" y="751176"/>
            <a:chExt cx="10204704" cy="4622581"/>
          </a:xfrm>
        </p:grpSpPr>
        <p:sp>
          <p:nvSpPr>
            <p:cNvPr id="2" name="Rectangle 1">
              <a:extLst>
                <a:ext uri="{FF2B5EF4-FFF2-40B4-BE49-F238E27FC236}">
                  <a16:creationId xmlns:a16="http://schemas.microsoft.com/office/drawing/2014/main" id="{B1D4BF47-8762-0A9C-11EB-87863071F061}"/>
                </a:ext>
              </a:extLst>
            </p:cNvPr>
            <p:cNvSpPr/>
            <p:nvPr/>
          </p:nvSpPr>
          <p:spPr>
            <a:xfrm>
              <a:off x="993648" y="822961"/>
              <a:ext cx="10204704" cy="45507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8193B5-38C6-B7F2-9539-53668445C53A}"/>
                </a:ext>
              </a:extLst>
            </p:cNvPr>
            <p:cNvSpPr/>
            <p:nvPr/>
          </p:nvSpPr>
          <p:spPr>
            <a:xfrm>
              <a:off x="993648" y="751176"/>
              <a:ext cx="10204704" cy="91439"/>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7408A5E-865E-7E4B-4CB7-C154480232B2}"/>
              </a:ext>
            </a:extLst>
          </p:cNvPr>
          <p:cNvGrpSpPr/>
          <p:nvPr/>
        </p:nvGrpSpPr>
        <p:grpSpPr>
          <a:xfrm>
            <a:off x="9993747" y="6083197"/>
            <a:ext cx="1229355" cy="680119"/>
            <a:chOff x="10807197" y="6109508"/>
            <a:chExt cx="1229355" cy="680119"/>
          </a:xfrm>
        </p:grpSpPr>
        <p:pic>
          <p:nvPicPr>
            <p:cNvPr id="7" name="Picture 6">
              <a:extLst>
                <a:ext uri="{FF2B5EF4-FFF2-40B4-BE49-F238E27FC236}">
                  <a16:creationId xmlns:a16="http://schemas.microsoft.com/office/drawing/2014/main" id="{B8120D03-1BD6-BBE3-5E18-B7F6629B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7197" y="6166584"/>
              <a:ext cx="391155" cy="565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SF Logo | NSF - National Science Foundation">
              <a:extLst>
                <a:ext uri="{FF2B5EF4-FFF2-40B4-BE49-F238E27FC236}">
                  <a16:creationId xmlns:a16="http://schemas.microsoft.com/office/drawing/2014/main" id="{BD118EA0-2F21-EAFB-4625-3884103AF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9896" y="6109508"/>
              <a:ext cx="676656" cy="68011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49D4125-B6CF-D11F-1C6C-E4351D41FCF4}"/>
              </a:ext>
            </a:extLst>
          </p:cNvPr>
          <p:cNvSpPr txBox="1"/>
          <p:nvPr/>
        </p:nvSpPr>
        <p:spPr>
          <a:xfrm>
            <a:off x="1591277" y="1334046"/>
            <a:ext cx="6806659" cy="324704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Advisors, Jeff and Steve, for their unwavering support and research guidance</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Committee member and mobile radar guru, Karen </a:t>
            </a:r>
            <a:r>
              <a:rPr lang="en-US" sz="1700" dirty="0" err="1">
                <a:latin typeface="Times New Roman" panose="02020603050405020304" pitchFamily="18" charset="0"/>
                <a:cs typeface="Times New Roman" panose="02020603050405020304" pitchFamily="18" charset="0"/>
              </a:rPr>
              <a:t>Kosiba</a:t>
            </a: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Josh </a:t>
            </a:r>
            <a:r>
              <a:rPr lang="en-US" sz="1700" dirty="0" err="1">
                <a:latin typeface="Times New Roman" panose="02020603050405020304" pitchFamily="18" charset="0"/>
                <a:cs typeface="Times New Roman" panose="02020603050405020304" pitchFamily="18" charset="0"/>
              </a:rPr>
              <a:t>Aikins</a:t>
            </a:r>
            <a:r>
              <a:rPr lang="en-US" sz="1700" dirty="0">
                <a:latin typeface="Times New Roman" panose="02020603050405020304" pitchFamily="18" charset="0"/>
                <a:cs typeface="Times New Roman" panose="02020603050405020304" pitchFamily="18" charset="0"/>
              </a:rPr>
              <a:t> and Paul Robinson for FARM data QC</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FARM Family and PERiLS Project</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UIUC graduate student, Eddie Wolff, for this beautiful slide template and for being a great fellow PERiLS COW operator</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Keith Sherburn and Charles </a:t>
            </a:r>
            <a:r>
              <a:rPr lang="en-US" sz="1700" dirty="0" err="1">
                <a:latin typeface="Times New Roman" panose="02020603050405020304" pitchFamily="18" charset="0"/>
                <a:cs typeface="Times New Roman" panose="02020603050405020304" pitchFamily="18" charset="0"/>
              </a:rPr>
              <a:t>Kuster</a:t>
            </a:r>
            <a:r>
              <a:rPr lang="en-US" sz="1700" dirty="0">
                <a:latin typeface="Times New Roman" panose="02020603050405020304" pitchFamily="18" charset="0"/>
                <a:cs typeface="Times New Roman" panose="02020603050405020304" pitchFamily="18" charset="0"/>
              </a:rPr>
              <a:t> for discussions about this work</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Funding agencies: PERiLS NSF Grant (NSF AGS 2020462), NSF GRFP</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Research group mates, past and present</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Family and friends</a:t>
            </a:r>
          </a:p>
          <a:p>
            <a:endParaRPr lang="en-US" dirty="0"/>
          </a:p>
        </p:txBody>
      </p:sp>
      <p:pic>
        <p:nvPicPr>
          <p:cNvPr id="19" name="Picture 18" descr="Image preview">
            <a:extLst>
              <a:ext uri="{FF2B5EF4-FFF2-40B4-BE49-F238E27FC236}">
                <a16:creationId xmlns:a16="http://schemas.microsoft.com/office/drawing/2014/main" id="{7623D2F6-1B6E-AB7F-BBFA-4FA7B28F6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0" y="-70185"/>
            <a:ext cx="1840832" cy="13806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oup of people in a cockpit&#10;&#10;Description automatically generated with medium confidence">
            <a:extLst>
              <a:ext uri="{FF2B5EF4-FFF2-40B4-BE49-F238E27FC236}">
                <a16:creationId xmlns:a16="http://schemas.microsoft.com/office/drawing/2014/main" id="{94893F79-63B9-E060-EED8-9045C572D9DA}"/>
              </a:ext>
            </a:extLst>
          </p:cNvPr>
          <p:cNvPicPr>
            <a:picLocks noChangeAspect="1"/>
          </p:cNvPicPr>
          <p:nvPr/>
        </p:nvPicPr>
        <p:blipFill rotWithShape="1">
          <a:blip r:embed="rId6">
            <a:extLst>
              <a:ext uri="{28A0092B-C50C-407E-A947-70E740481C1C}">
                <a14:useLocalDpi xmlns:a14="http://schemas.microsoft.com/office/drawing/2010/main" val="0"/>
              </a:ext>
            </a:extLst>
          </a:blip>
          <a:srcRect b="30958"/>
          <a:stretch/>
        </p:blipFill>
        <p:spPr>
          <a:xfrm>
            <a:off x="3130768" y="5185314"/>
            <a:ext cx="2916679" cy="1685544"/>
          </a:xfrm>
          <a:prstGeom prst="rect">
            <a:avLst/>
          </a:prstGeom>
        </p:spPr>
      </p:pic>
      <p:sp>
        <p:nvSpPr>
          <p:cNvPr id="13" name="TextBox 12">
            <a:extLst>
              <a:ext uri="{FF2B5EF4-FFF2-40B4-BE49-F238E27FC236}">
                <a16:creationId xmlns:a16="http://schemas.microsoft.com/office/drawing/2014/main" id="{1DF4583B-FA10-52DD-0DDF-7DA572E06E71}"/>
              </a:ext>
            </a:extLst>
          </p:cNvPr>
          <p:cNvSpPr txBox="1"/>
          <p:nvPr/>
        </p:nvSpPr>
        <p:spPr>
          <a:xfrm>
            <a:off x="719074" y="4193902"/>
            <a:ext cx="9889351" cy="861774"/>
          </a:xfrm>
          <a:prstGeom prst="rect">
            <a:avLst/>
          </a:prstGeom>
          <a:noFill/>
        </p:spPr>
        <p:txBody>
          <a:bodyPr wrap="square" rtlCol="0">
            <a:spAutoFit/>
          </a:bodyPr>
          <a:lstStyle/>
          <a:p>
            <a:pPr algn="ctr"/>
            <a:r>
              <a:rPr lang="en-US" sz="2500" dirty="0">
                <a:latin typeface="Times New Roman" panose="02020603050405020304" pitchFamily="18" charset="0"/>
                <a:cs typeface="Times New Roman" panose="02020603050405020304" pitchFamily="18" charset="0"/>
              </a:rPr>
              <a:t>Questions? Comments? </a:t>
            </a:r>
            <a:r>
              <a:rPr lang="en-US" sz="2500" b="1" dirty="0">
                <a:latin typeface="Times New Roman" panose="02020603050405020304" pitchFamily="18" charset="0"/>
                <a:cs typeface="Times New Roman" panose="02020603050405020304" pitchFamily="18" charset="0"/>
              </a:rPr>
              <a:t>Thanks for attending!</a:t>
            </a:r>
            <a:endParaRPr lang="en-US" sz="2500" dirty="0">
              <a:latin typeface="Times New Roman" panose="02020603050405020304" pitchFamily="18" charset="0"/>
              <a:cs typeface="Times New Roman" panose="02020603050405020304" pitchFamily="18" charset="0"/>
            </a:endParaRPr>
          </a:p>
          <a:p>
            <a:pPr algn="ctr"/>
            <a:r>
              <a:rPr lang="en-US" sz="2500" dirty="0">
                <a:latin typeface="Times New Roman" panose="02020603050405020304" pitchFamily="18" charset="0"/>
                <a:cs typeface="Times New Roman" panose="02020603050405020304" pitchFamily="18" charset="0"/>
              </a:rPr>
              <a:t>Contact info: </a:t>
            </a:r>
            <a:r>
              <a:rPr lang="en-US" sz="2500" u="sng" dirty="0">
                <a:solidFill>
                  <a:srgbClr val="0070C0"/>
                </a:solidFill>
                <a:latin typeface="Times New Roman" panose="02020603050405020304" pitchFamily="18" charset="0"/>
                <a:cs typeface="Times New Roman" panose="02020603050405020304" pitchFamily="18" charset="0"/>
              </a:rPr>
              <a:t>leanneb2@illinois.edu </a:t>
            </a:r>
          </a:p>
        </p:txBody>
      </p:sp>
      <p:pic>
        <p:nvPicPr>
          <p:cNvPr id="11" name="Picture 10" descr="A group of people posing for a photo&#10;&#10;Description automatically generated">
            <a:extLst>
              <a:ext uri="{FF2B5EF4-FFF2-40B4-BE49-F238E27FC236}">
                <a16:creationId xmlns:a16="http://schemas.microsoft.com/office/drawing/2014/main" id="{06E56D76-F7BD-27FC-51EA-21720A23C1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525" y="3280488"/>
            <a:ext cx="3671800" cy="2762764"/>
          </a:xfrm>
          <a:prstGeom prst="rect">
            <a:avLst/>
          </a:prstGeom>
        </p:spPr>
      </p:pic>
      <p:pic>
        <p:nvPicPr>
          <p:cNvPr id="9" name="Picture 2">
            <a:extLst>
              <a:ext uri="{FF2B5EF4-FFF2-40B4-BE49-F238E27FC236}">
                <a16:creationId xmlns:a16="http://schemas.microsoft.com/office/drawing/2014/main" id="{5F60FD29-5FA0-2BC9-CD43-A58321206F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49" t="35138" r="7984" b="14205"/>
          <a:stretch/>
        </p:blipFill>
        <p:spPr bwMode="auto">
          <a:xfrm>
            <a:off x="7893177" y="-54779"/>
            <a:ext cx="4611885" cy="2318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7E0674E-1A91-F752-C073-C345661A8F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692" t="25717" r="9727"/>
          <a:stretch/>
        </p:blipFill>
        <p:spPr bwMode="auto">
          <a:xfrm>
            <a:off x="-9687" y="3565590"/>
            <a:ext cx="1600963" cy="11617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using a computer&#10;&#10;Description automatically generated with medium confidence">
            <a:extLst>
              <a:ext uri="{FF2B5EF4-FFF2-40B4-BE49-F238E27FC236}">
                <a16:creationId xmlns:a16="http://schemas.microsoft.com/office/drawing/2014/main" id="{77EF29EF-98C9-B38F-DFC8-41F514A6AE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0832" y="-54779"/>
            <a:ext cx="1533297" cy="1088357"/>
          </a:xfrm>
          <a:prstGeom prst="rect">
            <a:avLst/>
          </a:prstGeom>
        </p:spPr>
      </p:pic>
      <p:pic>
        <p:nvPicPr>
          <p:cNvPr id="17" name="Picture 16">
            <a:extLst>
              <a:ext uri="{FF2B5EF4-FFF2-40B4-BE49-F238E27FC236}">
                <a16:creationId xmlns:a16="http://schemas.microsoft.com/office/drawing/2014/main" id="{133ED953-CC74-D14B-B163-17745A6B38E3}"/>
              </a:ext>
            </a:extLst>
          </p:cNvPr>
          <p:cNvPicPr>
            <a:picLocks noChangeAspect="1"/>
          </p:cNvPicPr>
          <p:nvPr/>
        </p:nvPicPr>
        <p:blipFill rotWithShape="1">
          <a:blip r:embed="rId11"/>
          <a:srcRect r="21243"/>
          <a:stretch/>
        </p:blipFill>
        <p:spPr>
          <a:xfrm>
            <a:off x="10565171" y="2190669"/>
            <a:ext cx="1626829" cy="1162948"/>
          </a:xfrm>
          <a:prstGeom prst="rect">
            <a:avLst/>
          </a:prstGeom>
        </p:spPr>
      </p:pic>
      <p:pic>
        <p:nvPicPr>
          <p:cNvPr id="18" name="Picture 6">
            <a:extLst>
              <a:ext uri="{FF2B5EF4-FFF2-40B4-BE49-F238E27FC236}">
                <a16:creationId xmlns:a16="http://schemas.microsoft.com/office/drawing/2014/main" id="{DC937ED9-EC02-8057-3714-4D34C2E12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7" y="4704162"/>
            <a:ext cx="3140455" cy="22106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person&#10;&#10;Description automatically generated">
            <a:extLst>
              <a:ext uri="{FF2B5EF4-FFF2-40B4-BE49-F238E27FC236}">
                <a16:creationId xmlns:a16="http://schemas.microsoft.com/office/drawing/2014/main" id="{4766D1AE-A521-CCDD-588F-870FCABFC1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93" y="1308933"/>
            <a:ext cx="1243680" cy="2257321"/>
          </a:xfrm>
          <a:prstGeom prst="rect">
            <a:avLst/>
          </a:prstGeom>
        </p:spPr>
      </p:pic>
      <p:pic>
        <p:nvPicPr>
          <p:cNvPr id="22" name="Picture 16">
            <a:extLst>
              <a:ext uri="{FF2B5EF4-FFF2-40B4-BE49-F238E27FC236}">
                <a16:creationId xmlns:a16="http://schemas.microsoft.com/office/drawing/2014/main" id="{911EBB53-F1B8-D845-7B0E-53017A3C8CC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6842"/>
          <a:stretch/>
        </p:blipFill>
        <p:spPr bwMode="auto">
          <a:xfrm>
            <a:off x="6047447" y="5185314"/>
            <a:ext cx="2932238" cy="172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4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5252224"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5064212"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Research Questions</a:t>
            </a:r>
          </a:p>
        </p:txBody>
      </p:sp>
      <p:sp>
        <p:nvSpPr>
          <p:cNvPr id="3" name="TextBox 2">
            <a:extLst>
              <a:ext uri="{FF2B5EF4-FFF2-40B4-BE49-F238E27FC236}">
                <a16:creationId xmlns:a16="http://schemas.microsoft.com/office/drawing/2014/main" id="{B024AD5B-E651-F26B-9572-097BB01E67A1}"/>
              </a:ext>
            </a:extLst>
          </p:cNvPr>
          <p:cNvSpPr txBox="1"/>
          <p:nvPr/>
        </p:nvSpPr>
        <p:spPr>
          <a:xfrm>
            <a:off x="306630" y="1121115"/>
            <a:ext cx="10941625" cy="761747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My research focuses on the following objective of the PERiLS project:</a:t>
            </a:r>
          </a:p>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 identify the characteristics and mechanisms that distinguish between tornadic and nontornadic QLCS MVs</a:t>
            </a: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Research Questions</a:t>
            </a:r>
          </a:p>
          <a:p>
            <a:pPr indent="-457200">
              <a:lnSpc>
                <a:spcPct val="150000"/>
              </a:lnSpc>
            </a:pPr>
            <a:r>
              <a:rPr lang="en-US" dirty="0">
                <a:latin typeface="Times New Roman" panose="02020603050405020304" pitchFamily="18" charset="0"/>
                <a:cs typeface="Times New Roman" panose="02020603050405020304" pitchFamily="18" charset="0"/>
              </a:rPr>
              <a:t>	1. </a:t>
            </a:r>
            <a:r>
              <a:rPr lang="en-US" sz="1800" dirty="0">
                <a:latin typeface="Times New Roman" panose="02020603050405020304" pitchFamily="18" charset="0"/>
                <a:cs typeface="Times New Roman" panose="02020603050405020304" pitchFamily="18" charset="0"/>
              </a:rPr>
              <a:t>How do radar-based characteristics differ between tornadic (TOR), wind-damaging (WD), and non-	damaging (ND) MVs in QLCSs?</a:t>
            </a:r>
          </a:p>
          <a:p>
            <a:pPr indent="-457200">
              <a:lnSpc>
                <a:spcPct val="150000"/>
              </a:lnSpc>
            </a:pPr>
            <a:r>
              <a:rPr lang="en-US" dirty="0">
                <a:latin typeface="Times New Roman" panose="02020603050405020304" pitchFamily="18" charset="0"/>
                <a:cs typeface="Times New Roman" panose="02020603050405020304" pitchFamily="18" charset="0"/>
              </a:rPr>
              <a:t>	2. What is the low-level structure of QLCS MVs?</a:t>
            </a:r>
          </a:p>
          <a:p>
            <a:pPr algn="ctr">
              <a:lnSpc>
                <a:spcPct val="150000"/>
              </a:lnSpc>
            </a:pPr>
            <a:endParaRPr lang="en-US" dirty="0">
              <a:latin typeface="Times New Roman" panose="02020603050405020304" pitchFamily="18" charset="0"/>
              <a:cs typeface="Times New Roman" panose="02020603050405020304" pitchFamily="18" charset="0"/>
            </a:endParaRPr>
          </a:p>
          <a:p>
            <a:pPr algn="ctr">
              <a:lnSpc>
                <a:spcPct val="150000"/>
              </a:lnSpc>
            </a:pPr>
            <a:r>
              <a:rPr lang="en-US" sz="2500" b="1" dirty="0">
                <a:latin typeface="Times New Roman" panose="02020603050405020304" pitchFamily="18" charset="0"/>
                <a:cs typeface="Times New Roman" panose="02020603050405020304" pitchFamily="18" charset="0"/>
              </a:rPr>
              <a:t>Used WSR-88D and C-band on Wheels (COW) radar data along with in situ Pod data collected during PERiLS</a:t>
            </a:r>
          </a:p>
          <a:p>
            <a:pPr marL="742950" lvl="1" indent="-285750">
              <a:lnSpc>
                <a:spcPct val="20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lnSpc>
                <a:spcPct val="20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82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701425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6826246"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C-band On Wheels (COW)</a:t>
            </a:r>
          </a:p>
        </p:txBody>
      </p:sp>
      <p:sp>
        <p:nvSpPr>
          <p:cNvPr id="3" name="TextBox 2">
            <a:extLst>
              <a:ext uri="{FF2B5EF4-FFF2-40B4-BE49-F238E27FC236}">
                <a16:creationId xmlns:a16="http://schemas.microsoft.com/office/drawing/2014/main" id="{B024AD5B-E651-F26B-9572-097BB01E67A1}"/>
              </a:ext>
            </a:extLst>
          </p:cNvPr>
          <p:cNvSpPr txBox="1"/>
          <p:nvPr/>
        </p:nvSpPr>
        <p:spPr>
          <a:xfrm>
            <a:off x="221526" y="1074707"/>
            <a:ext cx="74730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Maintained by the Flexible Array of Radars and Mesonets (FARM) at UIUC</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“Quickly deployable”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(Wurman et al. 2021)</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Due to the long wavelength of radiation transmitted, a larger antenna is needed to still obtain a narrow beamwidth</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Requires antenna assembly as opposed to fully mobile radars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Assembly to operations takes about 2.5 hours</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604C4BA-B343-4B59-7CB2-AF478F52B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297" y="3036712"/>
            <a:ext cx="6927730" cy="3900311"/>
          </a:xfrm>
          <a:prstGeom prst="rect">
            <a:avLst/>
          </a:prstGeom>
        </p:spPr>
      </p:pic>
      <p:pic>
        <p:nvPicPr>
          <p:cNvPr id="6" name="Picture 5" descr="A picture containing outdoor, truck, sky, ground&#10;&#10;Description automatically generated">
            <a:extLst>
              <a:ext uri="{FF2B5EF4-FFF2-40B4-BE49-F238E27FC236}">
                <a16:creationId xmlns:a16="http://schemas.microsoft.com/office/drawing/2014/main" id="{A9BE5113-BBBD-9F16-9EFD-FBA2D6410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392" y="-92764"/>
            <a:ext cx="4172635" cy="3129476"/>
          </a:xfrm>
          <a:prstGeom prst="rect">
            <a:avLst/>
          </a:prstGeom>
        </p:spPr>
      </p:pic>
      <p:sp>
        <p:nvSpPr>
          <p:cNvPr id="2" name="TextBox 1">
            <a:extLst>
              <a:ext uri="{FF2B5EF4-FFF2-40B4-BE49-F238E27FC236}">
                <a16:creationId xmlns:a16="http://schemas.microsoft.com/office/drawing/2014/main" id="{431FFC81-4AEB-6535-51DD-6A8D0680BEDF}"/>
              </a:ext>
            </a:extLst>
          </p:cNvPr>
          <p:cNvSpPr txBox="1"/>
          <p:nvPr/>
        </p:nvSpPr>
        <p:spPr>
          <a:xfrm>
            <a:off x="8088392" y="2680690"/>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sp>
        <p:nvSpPr>
          <p:cNvPr id="13" name="TextBox 12">
            <a:extLst>
              <a:ext uri="{FF2B5EF4-FFF2-40B4-BE49-F238E27FC236}">
                <a16:creationId xmlns:a16="http://schemas.microsoft.com/office/drawing/2014/main" id="{F6353EDA-3D20-C66E-E443-84E9A24B589C}"/>
              </a:ext>
            </a:extLst>
          </p:cNvPr>
          <p:cNvSpPr txBox="1"/>
          <p:nvPr/>
        </p:nvSpPr>
        <p:spPr>
          <a:xfrm>
            <a:off x="10099964" y="6438083"/>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aphicFrame>
        <p:nvGraphicFramePr>
          <p:cNvPr id="15" name="Table 14">
            <a:extLst>
              <a:ext uri="{FF2B5EF4-FFF2-40B4-BE49-F238E27FC236}">
                <a16:creationId xmlns:a16="http://schemas.microsoft.com/office/drawing/2014/main" id="{8DA7789C-8CE4-C6CC-BAE7-7D6F4DDF1080}"/>
              </a:ext>
            </a:extLst>
          </p:cNvPr>
          <p:cNvGraphicFramePr>
            <a:graphicFrameLocks noGrp="1"/>
          </p:cNvGraphicFramePr>
          <p:nvPr/>
        </p:nvGraphicFramePr>
        <p:xfrm>
          <a:off x="271055" y="2946129"/>
          <a:ext cx="4979198" cy="3255016"/>
        </p:xfrm>
        <a:graphic>
          <a:graphicData uri="http://schemas.openxmlformats.org/drawingml/2006/table">
            <a:tbl>
              <a:tblPr firstRow="1" firstCol="1" bandRow="1">
                <a:tableStyleId>{5C22544A-7EE6-4342-B048-85BDC9FD1C3A}</a:tableStyleId>
              </a:tblPr>
              <a:tblGrid>
                <a:gridCol w="2489599">
                  <a:extLst>
                    <a:ext uri="{9D8B030D-6E8A-4147-A177-3AD203B41FA5}">
                      <a16:colId xmlns:a16="http://schemas.microsoft.com/office/drawing/2014/main" val="2642475291"/>
                    </a:ext>
                  </a:extLst>
                </a:gridCol>
                <a:gridCol w="2489599">
                  <a:extLst>
                    <a:ext uri="{9D8B030D-6E8A-4147-A177-3AD203B41FA5}">
                      <a16:colId xmlns:a16="http://schemas.microsoft.com/office/drawing/2014/main" val="1214938553"/>
                    </a:ext>
                  </a:extLst>
                </a:gridCol>
              </a:tblGrid>
              <a:tr h="230978">
                <a:tc>
                  <a:txBody>
                    <a:bodyPr/>
                    <a:lstStyle/>
                    <a:p>
                      <a:pPr marL="0" marR="0" algn="ctr">
                        <a:lnSpc>
                          <a:spcPct val="107000"/>
                        </a:lnSpc>
                        <a:spcBef>
                          <a:spcPts val="0"/>
                        </a:spcBef>
                        <a:spcAft>
                          <a:spcPts val="0"/>
                        </a:spcAft>
                      </a:pPr>
                      <a:r>
                        <a:rPr lang="en-US" sz="1200">
                          <a:effectLst/>
                        </a:rPr>
                        <a:t>COW Specifications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304476"/>
                  </a:ext>
                </a:extLst>
              </a:tr>
              <a:tr h="230978">
                <a:tc>
                  <a:txBody>
                    <a:bodyPr/>
                    <a:lstStyle/>
                    <a:p>
                      <a:pPr marL="0" marR="0" algn="l">
                        <a:lnSpc>
                          <a:spcPct val="107000"/>
                        </a:lnSpc>
                        <a:spcBef>
                          <a:spcPts val="0"/>
                        </a:spcBef>
                        <a:spcAft>
                          <a:spcPts val="0"/>
                        </a:spcAft>
                      </a:pPr>
                      <a:r>
                        <a:rPr lang="en-US" sz="1200">
                          <a:effectLst/>
                        </a:rPr>
                        <a:t>Wavelength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C-band, 5 cm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1533136"/>
                  </a:ext>
                </a:extLst>
              </a:tr>
              <a:tr h="230978">
                <a:tc>
                  <a:txBody>
                    <a:bodyPr/>
                    <a:lstStyle/>
                    <a:p>
                      <a:pPr marL="0" marR="0" algn="l">
                        <a:lnSpc>
                          <a:spcPct val="107000"/>
                        </a:lnSpc>
                        <a:spcBef>
                          <a:spcPts val="0"/>
                        </a:spcBef>
                        <a:spcAft>
                          <a:spcPts val="0"/>
                        </a:spcAft>
                      </a:pPr>
                      <a:r>
                        <a:rPr lang="en-US" sz="1200">
                          <a:effectLst/>
                        </a:rPr>
                        <a:t>Polarization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Dual-Pol, Dual-Frequency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3931256"/>
                  </a:ext>
                </a:extLst>
              </a:tr>
              <a:tr h="230978">
                <a:tc>
                  <a:txBody>
                    <a:bodyPr/>
                    <a:lstStyle/>
                    <a:p>
                      <a:pPr marL="0" marR="0" algn="l">
                        <a:lnSpc>
                          <a:spcPct val="107000"/>
                        </a:lnSpc>
                        <a:spcBef>
                          <a:spcPts val="0"/>
                        </a:spcBef>
                        <a:spcAft>
                          <a:spcPts val="0"/>
                        </a:spcAft>
                      </a:pPr>
                      <a:r>
                        <a:rPr lang="en-US" sz="1200">
                          <a:effectLst/>
                        </a:rPr>
                        <a:t>Transmitter (kW peak)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2x 1000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9571965"/>
                  </a:ext>
                </a:extLst>
              </a:tr>
              <a:tr h="230978">
                <a:tc>
                  <a:txBody>
                    <a:bodyPr/>
                    <a:lstStyle/>
                    <a:p>
                      <a:pPr marL="0" marR="0" algn="l">
                        <a:lnSpc>
                          <a:spcPct val="107000"/>
                        </a:lnSpc>
                        <a:spcBef>
                          <a:spcPts val="0"/>
                        </a:spcBef>
                        <a:spcAft>
                          <a:spcPts val="0"/>
                        </a:spcAft>
                      </a:pPr>
                      <a:r>
                        <a:rPr lang="en-US" sz="1200">
                          <a:effectLst/>
                        </a:rPr>
                        <a:t>Beamwidth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45049530"/>
                  </a:ext>
                </a:extLst>
              </a:tr>
              <a:tr h="230978">
                <a:tc>
                  <a:txBody>
                    <a:bodyPr/>
                    <a:lstStyle/>
                    <a:p>
                      <a:pPr marL="0" marR="0" algn="l">
                        <a:lnSpc>
                          <a:spcPct val="107000"/>
                        </a:lnSpc>
                        <a:spcBef>
                          <a:spcPts val="0"/>
                        </a:spcBef>
                        <a:spcAft>
                          <a:spcPts val="0"/>
                        </a:spcAft>
                      </a:pPr>
                      <a:r>
                        <a:rPr lang="en-US" sz="1200">
                          <a:effectLst/>
                        </a:rPr>
                        <a:t>Antenna diameter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3.8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26180"/>
                  </a:ext>
                </a:extLst>
              </a:tr>
              <a:tr h="472618">
                <a:tc>
                  <a:txBody>
                    <a:bodyPr/>
                    <a:lstStyle/>
                    <a:p>
                      <a:pPr marL="0" marR="0" algn="l">
                        <a:lnSpc>
                          <a:spcPct val="107000"/>
                        </a:lnSpc>
                        <a:spcBef>
                          <a:spcPts val="0"/>
                        </a:spcBef>
                        <a:spcAft>
                          <a:spcPts val="0"/>
                        </a:spcAft>
                      </a:pPr>
                      <a:r>
                        <a:rPr lang="en-US" sz="1200">
                          <a:effectLst/>
                        </a:rPr>
                        <a:t>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Z, V, SW, ZDR, Rho-HV, KDP (standard single and dual-pol 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8282037"/>
                  </a:ext>
                </a:extLst>
              </a:tr>
              <a:tr h="230978">
                <a:tc>
                  <a:txBody>
                    <a:bodyPr/>
                    <a:lstStyle/>
                    <a:p>
                      <a:pPr marL="0" marR="0" algn="l">
                        <a:lnSpc>
                          <a:spcPct val="107000"/>
                        </a:lnSpc>
                        <a:spcBef>
                          <a:spcPts val="0"/>
                        </a:spcBef>
                        <a:spcAft>
                          <a:spcPts val="0"/>
                        </a:spcAft>
                      </a:pPr>
                      <a:r>
                        <a:rPr lang="en-US" sz="1200" dirty="0">
                          <a:effectLst/>
                        </a:rPr>
                        <a:t>PRFs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5400 Hz, 2160 Hz, both with stagger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13648563"/>
                  </a:ext>
                </a:extLst>
              </a:tr>
              <a:tr h="230978">
                <a:tc>
                  <a:txBody>
                    <a:bodyPr/>
                    <a:lstStyle/>
                    <a:p>
                      <a:pPr marL="0" marR="0" algn="l">
                        <a:lnSpc>
                          <a:spcPct val="107000"/>
                        </a:lnSpc>
                        <a:spcBef>
                          <a:spcPts val="0"/>
                        </a:spcBef>
                        <a:spcAft>
                          <a:spcPts val="0"/>
                        </a:spcAft>
                      </a:pPr>
                      <a:r>
                        <a:rPr lang="en-US" sz="1200" dirty="0">
                          <a:effectLst/>
                        </a:rPr>
                        <a:t>Pulse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0.5 µs, 0.667 µs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8364609"/>
                  </a:ext>
                </a:extLst>
              </a:tr>
              <a:tr h="230978">
                <a:tc>
                  <a:txBody>
                    <a:bodyPr/>
                    <a:lstStyle/>
                    <a:p>
                      <a:pPr marL="0" marR="0" algn="l">
                        <a:lnSpc>
                          <a:spcPct val="107000"/>
                        </a:lnSpc>
                        <a:spcBef>
                          <a:spcPts val="0"/>
                        </a:spcBef>
                        <a:spcAft>
                          <a:spcPts val="0"/>
                        </a:spcAft>
                      </a:pPr>
                      <a:r>
                        <a:rPr lang="en-US" sz="1200" dirty="0">
                          <a:effectLst/>
                        </a:rPr>
                        <a:t>Gate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75 m, 100m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7877674"/>
                  </a:ext>
                </a:extLst>
              </a:tr>
              <a:tr h="23097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Nyquist velocities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67.5 m/s, 27 m/s</a:t>
                      </a:r>
                    </a:p>
                  </a:txBody>
                  <a:tcPr marL="68580" marR="68580" marT="0" marB="0"/>
                </a:tc>
                <a:extLst>
                  <a:ext uri="{0D108BD9-81ED-4DB2-BD59-A6C34878D82A}">
                    <a16:rowId xmlns:a16="http://schemas.microsoft.com/office/drawing/2014/main" val="3556747268"/>
                  </a:ext>
                </a:extLst>
              </a:tr>
              <a:tr h="47261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Maximum unambiguous ranges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89 km, 148 km</a:t>
                      </a:r>
                    </a:p>
                  </a:txBody>
                  <a:tcPr marL="68580" marR="68580" marT="0" marB="0"/>
                </a:tc>
                <a:extLst>
                  <a:ext uri="{0D108BD9-81ED-4DB2-BD59-A6C34878D82A}">
                    <a16:rowId xmlns:a16="http://schemas.microsoft.com/office/drawing/2014/main" val="1889911805"/>
                  </a:ext>
                </a:extLst>
              </a:tr>
            </a:tbl>
          </a:graphicData>
        </a:graphic>
      </p:graphicFrame>
    </p:spTree>
    <p:extLst>
      <p:ext uri="{BB962C8B-B14F-4D97-AF65-F5344CB8AC3E}">
        <p14:creationId xmlns:p14="http://schemas.microsoft.com/office/powerpoint/2010/main" val="289447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701425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6826246"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C-band On Wheels (COW)</a:t>
            </a:r>
          </a:p>
        </p:txBody>
      </p:sp>
      <p:sp>
        <p:nvSpPr>
          <p:cNvPr id="3" name="TextBox 2">
            <a:extLst>
              <a:ext uri="{FF2B5EF4-FFF2-40B4-BE49-F238E27FC236}">
                <a16:creationId xmlns:a16="http://schemas.microsoft.com/office/drawing/2014/main" id="{B024AD5B-E651-F26B-9572-097BB01E67A1}"/>
              </a:ext>
            </a:extLst>
          </p:cNvPr>
          <p:cNvSpPr txBox="1"/>
          <p:nvPr/>
        </p:nvSpPr>
        <p:spPr>
          <a:xfrm>
            <a:off x="221526" y="1074707"/>
            <a:ext cx="74730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Maintained by the Flexible Array of Radars and Mesonets (FARM) at UIUC</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“Quickly deployable”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(Wurman et al. 2021)</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Due to the long wavelength of radiation transmitted, a larger antenna is needed to still obtain a narrow beamwidth</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Requires antenna assembly as opposed to fully mobile radars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Assembly to operations takes about 2.5 hours</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604C4BA-B343-4B59-7CB2-AF478F52B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297" y="3036712"/>
            <a:ext cx="6927730" cy="3900311"/>
          </a:xfrm>
          <a:prstGeom prst="rect">
            <a:avLst/>
          </a:prstGeom>
        </p:spPr>
      </p:pic>
      <p:pic>
        <p:nvPicPr>
          <p:cNvPr id="6" name="Picture 5" descr="A picture containing outdoor, truck, sky, ground&#10;&#10;Description automatically generated">
            <a:extLst>
              <a:ext uri="{FF2B5EF4-FFF2-40B4-BE49-F238E27FC236}">
                <a16:creationId xmlns:a16="http://schemas.microsoft.com/office/drawing/2014/main" id="{A9BE5113-BBBD-9F16-9EFD-FBA2D6410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392" y="-92764"/>
            <a:ext cx="4172635" cy="3129476"/>
          </a:xfrm>
          <a:prstGeom prst="rect">
            <a:avLst/>
          </a:prstGeom>
        </p:spPr>
      </p:pic>
      <p:sp>
        <p:nvSpPr>
          <p:cNvPr id="2" name="TextBox 1">
            <a:extLst>
              <a:ext uri="{FF2B5EF4-FFF2-40B4-BE49-F238E27FC236}">
                <a16:creationId xmlns:a16="http://schemas.microsoft.com/office/drawing/2014/main" id="{431FFC81-4AEB-6535-51DD-6A8D0680BEDF}"/>
              </a:ext>
            </a:extLst>
          </p:cNvPr>
          <p:cNvSpPr txBox="1"/>
          <p:nvPr/>
        </p:nvSpPr>
        <p:spPr>
          <a:xfrm>
            <a:off x="8088392" y="2680690"/>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sp>
        <p:nvSpPr>
          <p:cNvPr id="13" name="TextBox 12">
            <a:extLst>
              <a:ext uri="{FF2B5EF4-FFF2-40B4-BE49-F238E27FC236}">
                <a16:creationId xmlns:a16="http://schemas.microsoft.com/office/drawing/2014/main" id="{F6353EDA-3D20-C66E-E443-84E9A24B589C}"/>
              </a:ext>
            </a:extLst>
          </p:cNvPr>
          <p:cNvSpPr txBox="1"/>
          <p:nvPr/>
        </p:nvSpPr>
        <p:spPr>
          <a:xfrm>
            <a:off x="10099964" y="6438083"/>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pSp>
        <p:nvGrpSpPr>
          <p:cNvPr id="19" name="Group 18">
            <a:extLst>
              <a:ext uri="{FF2B5EF4-FFF2-40B4-BE49-F238E27FC236}">
                <a16:creationId xmlns:a16="http://schemas.microsoft.com/office/drawing/2014/main" id="{34087392-8FBD-6F2C-407E-E0BC4A00D0F3}"/>
              </a:ext>
            </a:extLst>
          </p:cNvPr>
          <p:cNvGrpSpPr/>
          <p:nvPr/>
        </p:nvGrpSpPr>
        <p:grpSpPr>
          <a:xfrm>
            <a:off x="5877908" y="2601293"/>
            <a:ext cx="6314092" cy="3277288"/>
            <a:chOff x="5804451" y="1817667"/>
            <a:chExt cx="6530565" cy="3528370"/>
          </a:xfrm>
        </p:grpSpPr>
        <p:pic>
          <p:nvPicPr>
            <p:cNvPr id="14" name="Picture 13">
              <a:extLst>
                <a:ext uri="{FF2B5EF4-FFF2-40B4-BE49-F238E27FC236}">
                  <a16:creationId xmlns:a16="http://schemas.microsoft.com/office/drawing/2014/main" id="{850F4BC5-6208-BCAA-562D-3F8A4D6E61B0}"/>
                </a:ext>
              </a:extLst>
            </p:cNvPr>
            <p:cNvPicPr>
              <a:picLocks noChangeAspect="1"/>
            </p:cNvPicPr>
            <p:nvPr/>
          </p:nvPicPr>
          <p:blipFill rotWithShape="1">
            <a:blip r:embed="rId6">
              <a:extLst>
                <a:ext uri="{28A0092B-C50C-407E-A947-70E740481C1C}">
                  <a14:useLocalDpi xmlns:a14="http://schemas.microsoft.com/office/drawing/2010/main" val="0"/>
                </a:ext>
              </a:extLst>
            </a:blip>
            <a:srcRect l="13356" b="12276"/>
            <a:stretch/>
          </p:blipFill>
          <p:spPr>
            <a:xfrm>
              <a:off x="5804451" y="1817667"/>
              <a:ext cx="6189977" cy="3528370"/>
            </a:xfrm>
            <a:prstGeom prst="rect">
              <a:avLst/>
            </a:prstGeom>
          </p:spPr>
        </p:pic>
        <p:sp>
          <p:nvSpPr>
            <p:cNvPr id="18" name="TextBox 17">
              <a:extLst>
                <a:ext uri="{FF2B5EF4-FFF2-40B4-BE49-F238E27FC236}">
                  <a16:creationId xmlns:a16="http://schemas.microsoft.com/office/drawing/2014/main" id="{0C04A057-BFFF-6B14-7211-69F1B8A10094}"/>
                </a:ext>
              </a:extLst>
            </p:cNvPr>
            <p:cNvSpPr txBox="1"/>
            <p:nvPr/>
          </p:nvSpPr>
          <p:spPr>
            <a:xfrm>
              <a:off x="9781912" y="5013525"/>
              <a:ext cx="2553104" cy="276999"/>
            </a:xfrm>
            <a:prstGeom prst="rect">
              <a:avLst/>
            </a:prstGeom>
            <a:noFill/>
          </p:spPr>
          <p:txBody>
            <a:bodyPr wrap="square" rtlCol="0">
              <a:spAutoFit/>
            </a:bodyPr>
            <a:lstStyle/>
            <a:p>
              <a:r>
                <a:rPr lang="en-US" sz="1200" i="1" dirty="0">
                  <a:solidFill>
                    <a:schemeClr val="bg1"/>
                  </a:solidFill>
                </a:rPr>
                <a:t>Picture courtesy of Josh Aikins</a:t>
              </a:r>
            </a:p>
          </p:txBody>
        </p:sp>
      </p:grpSp>
      <p:graphicFrame>
        <p:nvGraphicFramePr>
          <p:cNvPr id="15" name="Table 14">
            <a:extLst>
              <a:ext uri="{FF2B5EF4-FFF2-40B4-BE49-F238E27FC236}">
                <a16:creationId xmlns:a16="http://schemas.microsoft.com/office/drawing/2014/main" id="{8DA7789C-8CE4-C6CC-BAE7-7D6F4DDF1080}"/>
              </a:ext>
            </a:extLst>
          </p:cNvPr>
          <p:cNvGraphicFramePr>
            <a:graphicFrameLocks noGrp="1"/>
          </p:cNvGraphicFramePr>
          <p:nvPr/>
        </p:nvGraphicFramePr>
        <p:xfrm>
          <a:off x="271055" y="2946129"/>
          <a:ext cx="4979198" cy="3255016"/>
        </p:xfrm>
        <a:graphic>
          <a:graphicData uri="http://schemas.openxmlformats.org/drawingml/2006/table">
            <a:tbl>
              <a:tblPr firstRow="1" firstCol="1" bandRow="1">
                <a:tableStyleId>{5C22544A-7EE6-4342-B048-85BDC9FD1C3A}</a:tableStyleId>
              </a:tblPr>
              <a:tblGrid>
                <a:gridCol w="2489599">
                  <a:extLst>
                    <a:ext uri="{9D8B030D-6E8A-4147-A177-3AD203B41FA5}">
                      <a16:colId xmlns:a16="http://schemas.microsoft.com/office/drawing/2014/main" val="2642475291"/>
                    </a:ext>
                  </a:extLst>
                </a:gridCol>
                <a:gridCol w="2489599">
                  <a:extLst>
                    <a:ext uri="{9D8B030D-6E8A-4147-A177-3AD203B41FA5}">
                      <a16:colId xmlns:a16="http://schemas.microsoft.com/office/drawing/2014/main" val="1214938553"/>
                    </a:ext>
                  </a:extLst>
                </a:gridCol>
              </a:tblGrid>
              <a:tr h="230978">
                <a:tc>
                  <a:txBody>
                    <a:bodyPr/>
                    <a:lstStyle/>
                    <a:p>
                      <a:pPr marL="0" marR="0" algn="ctr">
                        <a:lnSpc>
                          <a:spcPct val="107000"/>
                        </a:lnSpc>
                        <a:spcBef>
                          <a:spcPts val="0"/>
                        </a:spcBef>
                        <a:spcAft>
                          <a:spcPts val="0"/>
                        </a:spcAft>
                      </a:pPr>
                      <a:r>
                        <a:rPr lang="en-US" sz="1200">
                          <a:effectLst/>
                        </a:rPr>
                        <a:t>COW Specifications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304476"/>
                  </a:ext>
                </a:extLst>
              </a:tr>
              <a:tr h="230978">
                <a:tc>
                  <a:txBody>
                    <a:bodyPr/>
                    <a:lstStyle/>
                    <a:p>
                      <a:pPr marL="0" marR="0" algn="l">
                        <a:lnSpc>
                          <a:spcPct val="107000"/>
                        </a:lnSpc>
                        <a:spcBef>
                          <a:spcPts val="0"/>
                        </a:spcBef>
                        <a:spcAft>
                          <a:spcPts val="0"/>
                        </a:spcAft>
                      </a:pPr>
                      <a:r>
                        <a:rPr lang="en-US" sz="1200">
                          <a:effectLst/>
                        </a:rPr>
                        <a:t>Wavelength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C-band, 5 cm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1533136"/>
                  </a:ext>
                </a:extLst>
              </a:tr>
              <a:tr h="230978">
                <a:tc>
                  <a:txBody>
                    <a:bodyPr/>
                    <a:lstStyle/>
                    <a:p>
                      <a:pPr marL="0" marR="0" algn="l">
                        <a:lnSpc>
                          <a:spcPct val="107000"/>
                        </a:lnSpc>
                        <a:spcBef>
                          <a:spcPts val="0"/>
                        </a:spcBef>
                        <a:spcAft>
                          <a:spcPts val="0"/>
                        </a:spcAft>
                      </a:pPr>
                      <a:r>
                        <a:rPr lang="en-US" sz="1200">
                          <a:effectLst/>
                        </a:rPr>
                        <a:t>Polarization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Dual-Pol, Dual-Frequency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3931256"/>
                  </a:ext>
                </a:extLst>
              </a:tr>
              <a:tr h="230978">
                <a:tc>
                  <a:txBody>
                    <a:bodyPr/>
                    <a:lstStyle/>
                    <a:p>
                      <a:pPr marL="0" marR="0" algn="l">
                        <a:lnSpc>
                          <a:spcPct val="107000"/>
                        </a:lnSpc>
                        <a:spcBef>
                          <a:spcPts val="0"/>
                        </a:spcBef>
                        <a:spcAft>
                          <a:spcPts val="0"/>
                        </a:spcAft>
                      </a:pPr>
                      <a:r>
                        <a:rPr lang="en-US" sz="1200">
                          <a:effectLst/>
                        </a:rPr>
                        <a:t>Transmitter (kW peak)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2x 1000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9571965"/>
                  </a:ext>
                </a:extLst>
              </a:tr>
              <a:tr h="230978">
                <a:tc>
                  <a:txBody>
                    <a:bodyPr/>
                    <a:lstStyle/>
                    <a:p>
                      <a:pPr marL="0" marR="0" algn="l">
                        <a:lnSpc>
                          <a:spcPct val="107000"/>
                        </a:lnSpc>
                        <a:spcBef>
                          <a:spcPts val="0"/>
                        </a:spcBef>
                        <a:spcAft>
                          <a:spcPts val="0"/>
                        </a:spcAft>
                      </a:pPr>
                      <a:r>
                        <a:rPr lang="en-US" sz="1200">
                          <a:effectLst/>
                        </a:rPr>
                        <a:t>Beamwidth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45049530"/>
                  </a:ext>
                </a:extLst>
              </a:tr>
              <a:tr h="230978">
                <a:tc>
                  <a:txBody>
                    <a:bodyPr/>
                    <a:lstStyle/>
                    <a:p>
                      <a:pPr marL="0" marR="0" algn="l">
                        <a:lnSpc>
                          <a:spcPct val="107000"/>
                        </a:lnSpc>
                        <a:spcBef>
                          <a:spcPts val="0"/>
                        </a:spcBef>
                        <a:spcAft>
                          <a:spcPts val="0"/>
                        </a:spcAft>
                      </a:pPr>
                      <a:r>
                        <a:rPr lang="en-US" sz="1200">
                          <a:effectLst/>
                        </a:rPr>
                        <a:t>Antenna diameter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3.8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26180"/>
                  </a:ext>
                </a:extLst>
              </a:tr>
              <a:tr h="472618">
                <a:tc>
                  <a:txBody>
                    <a:bodyPr/>
                    <a:lstStyle/>
                    <a:p>
                      <a:pPr marL="0" marR="0" algn="l">
                        <a:lnSpc>
                          <a:spcPct val="107000"/>
                        </a:lnSpc>
                        <a:spcBef>
                          <a:spcPts val="0"/>
                        </a:spcBef>
                        <a:spcAft>
                          <a:spcPts val="0"/>
                        </a:spcAft>
                      </a:pPr>
                      <a:r>
                        <a:rPr lang="en-US" sz="1200">
                          <a:effectLst/>
                        </a:rPr>
                        <a:t>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Z, V, SW, ZDR, Rho-HV, KDP (standard single and dual-pol 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8282037"/>
                  </a:ext>
                </a:extLst>
              </a:tr>
              <a:tr h="230978">
                <a:tc>
                  <a:txBody>
                    <a:bodyPr/>
                    <a:lstStyle/>
                    <a:p>
                      <a:pPr marL="0" marR="0" algn="l">
                        <a:lnSpc>
                          <a:spcPct val="107000"/>
                        </a:lnSpc>
                        <a:spcBef>
                          <a:spcPts val="0"/>
                        </a:spcBef>
                        <a:spcAft>
                          <a:spcPts val="0"/>
                        </a:spcAft>
                      </a:pPr>
                      <a:r>
                        <a:rPr lang="en-US" sz="1200" dirty="0">
                          <a:effectLst/>
                        </a:rPr>
                        <a:t>PRFs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5400 Hz, 2160 Hz, both with stagger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13648563"/>
                  </a:ext>
                </a:extLst>
              </a:tr>
              <a:tr h="230978">
                <a:tc>
                  <a:txBody>
                    <a:bodyPr/>
                    <a:lstStyle/>
                    <a:p>
                      <a:pPr marL="0" marR="0" algn="l">
                        <a:lnSpc>
                          <a:spcPct val="107000"/>
                        </a:lnSpc>
                        <a:spcBef>
                          <a:spcPts val="0"/>
                        </a:spcBef>
                        <a:spcAft>
                          <a:spcPts val="0"/>
                        </a:spcAft>
                      </a:pPr>
                      <a:r>
                        <a:rPr lang="en-US" sz="1200" dirty="0">
                          <a:effectLst/>
                        </a:rPr>
                        <a:t>Pulse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0.5 µs, 0.667 µs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8364609"/>
                  </a:ext>
                </a:extLst>
              </a:tr>
              <a:tr h="230978">
                <a:tc>
                  <a:txBody>
                    <a:bodyPr/>
                    <a:lstStyle/>
                    <a:p>
                      <a:pPr marL="0" marR="0" algn="l">
                        <a:lnSpc>
                          <a:spcPct val="107000"/>
                        </a:lnSpc>
                        <a:spcBef>
                          <a:spcPts val="0"/>
                        </a:spcBef>
                        <a:spcAft>
                          <a:spcPts val="0"/>
                        </a:spcAft>
                      </a:pPr>
                      <a:r>
                        <a:rPr lang="en-US" sz="1200" dirty="0">
                          <a:effectLst/>
                        </a:rPr>
                        <a:t>Gate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75 m, 100m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7877674"/>
                  </a:ext>
                </a:extLst>
              </a:tr>
              <a:tr h="23097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Nyquist velocities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67.5 m/s, 27 m/s</a:t>
                      </a:r>
                    </a:p>
                  </a:txBody>
                  <a:tcPr marL="68580" marR="68580" marT="0" marB="0"/>
                </a:tc>
                <a:extLst>
                  <a:ext uri="{0D108BD9-81ED-4DB2-BD59-A6C34878D82A}">
                    <a16:rowId xmlns:a16="http://schemas.microsoft.com/office/drawing/2014/main" val="3556747268"/>
                  </a:ext>
                </a:extLst>
              </a:tr>
              <a:tr h="47261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Maximum unambiguous ranges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89 km, 148 km</a:t>
                      </a:r>
                    </a:p>
                  </a:txBody>
                  <a:tcPr marL="68580" marR="68580" marT="0" marB="0"/>
                </a:tc>
                <a:extLst>
                  <a:ext uri="{0D108BD9-81ED-4DB2-BD59-A6C34878D82A}">
                    <a16:rowId xmlns:a16="http://schemas.microsoft.com/office/drawing/2014/main" val="1889911805"/>
                  </a:ext>
                </a:extLst>
              </a:tr>
            </a:tbl>
          </a:graphicData>
        </a:graphic>
      </p:graphicFrame>
    </p:spTree>
    <p:extLst>
      <p:ext uri="{BB962C8B-B14F-4D97-AF65-F5344CB8AC3E}">
        <p14:creationId xmlns:p14="http://schemas.microsoft.com/office/powerpoint/2010/main" val="140129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701425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6826246"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C-band On Wheels (COW)</a:t>
            </a:r>
          </a:p>
        </p:txBody>
      </p:sp>
      <p:sp>
        <p:nvSpPr>
          <p:cNvPr id="3" name="TextBox 2">
            <a:extLst>
              <a:ext uri="{FF2B5EF4-FFF2-40B4-BE49-F238E27FC236}">
                <a16:creationId xmlns:a16="http://schemas.microsoft.com/office/drawing/2014/main" id="{B024AD5B-E651-F26B-9572-097BB01E67A1}"/>
              </a:ext>
            </a:extLst>
          </p:cNvPr>
          <p:cNvSpPr txBox="1"/>
          <p:nvPr/>
        </p:nvSpPr>
        <p:spPr>
          <a:xfrm>
            <a:off x="221526" y="1074707"/>
            <a:ext cx="74730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Maintained by the Flexible Array of Radars and Mesonets (FARM) at UIUC</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“Quickly deployable”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(Wurman et al. 2021)</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Due to the long wavelength of radiation transmitted, a larger antenna is needed to still obtain a narrow beamwidth</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Requires antenna assembly as opposed to fully mobile radars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Assembly to operations takes about 2.5 hours</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604C4BA-B343-4B59-7CB2-AF478F52B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297" y="3036712"/>
            <a:ext cx="6927730" cy="3900311"/>
          </a:xfrm>
          <a:prstGeom prst="rect">
            <a:avLst/>
          </a:prstGeom>
        </p:spPr>
      </p:pic>
      <p:pic>
        <p:nvPicPr>
          <p:cNvPr id="6" name="Picture 5" descr="A picture containing outdoor, truck, sky, ground&#10;&#10;Description automatically generated">
            <a:extLst>
              <a:ext uri="{FF2B5EF4-FFF2-40B4-BE49-F238E27FC236}">
                <a16:creationId xmlns:a16="http://schemas.microsoft.com/office/drawing/2014/main" id="{A9BE5113-BBBD-9F16-9EFD-FBA2D6410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392" y="-92764"/>
            <a:ext cx="4172635" cy="3129476"/>
          </a:xfrm>
          <a:prstGeom prst="rect">
            <a:avLst/>
          </a:prstGeom>
        </p:spPr>
      </p:pic>
      <p:sp>
        <p:nvSpPr>
          <p:cNvPr id="2" name="TextBox 1">
            <a:extLst>
              <a:ext uri="{FF2B5EF4-FFF2-40B4-BE49-F238E27FC236}">
                <a16:creationId xmlns:a16="http://schemas.microsoft.com/office/drawing/2014/main" id="{431FFC81-4AEB-6535-51DD-6A8D0680BEDF}"/>
              </a:ext>
            </a:extLst>
          </p:cNvPr>
          <p:cNvSpPr txBox="1"/>
          <p:nvPr/>
        </p:nvSpPr>
        <p:spPr>
          <a:xfrm>
            <a:off x="8088392" y="2680690"/>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sp>
        <p:nvSpPr>
          <p:cNvPr id="13" name="TextBox 12">
            <a:extLst>
              <a:ext uri="{FF2B5EF4-FFF2-40B4-BE49-F238E27FC236}">
                <a16:creationId xmlns:a16="http://schemas.microsoft.com/office/drawing/2014/main" id="{F6353EDA-3D20-C66E-E443-84E9A24B589C}"/>
              </a:ext>
            </a:extLst>
          </p:cNvPr>
          <p:cNvSpPr txBox="1"/>
          <p:nvPr/>
        </p:nvSpPr>
        <p:spPr>
          <a:xfrm>
            <a:off x="10099964" y="6438083"/>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pSp>
        <p:nvGrpSpPr>
          <p:cNvPr id="19" name="Group 18">
            <a:extLst>
              <a:ext uri="{FF2B5EF4-FFF2-40B4-BE49-F238E27FC236}">
                <a16:creationId xmlns:a16="http://schemas.microsoft.com/office/drawing/2014/main" id="{34087392-8FBD-6F2C-407E-E0BC4A00D0F3}"/>
              </a:ext>
            </a:extLst>
          </p:cNvPr>
          <p:cNvGrpSpPr/>
          <p:nvPr/>
        </p:nvGrpSpPr>
        <p:grpSpPr>
          <a:xfrm>
            <a:off x="5877908" y="2601293"/>
            <a:ext cx="6314092" cy="3277288"/>
            <a:chOff x="5804451" y="1817667"/>
            <a:chExt cx="6530565" cy="3528370"/>
          </a:xfrm>
        </p:grpSpPr>
        <p:pic>
          <p:nvPicPr>
            <p:cNvPr id="14" name="Picture 13">
              <a:extLst>
                <a:ext uri="{FF2B5EF4-FFF2-40B4-BE49-F238E27FC236}">
                  <a16:creationId xmlns:a16="http://schemas.microsoft.com/office/drawing/2014/main" id="{850F4BC5-6208-BCAA-562D-3F8A4D6E61B0}"/>
                </a:ext>
              </a:extLst>
            </p:cNvPr>
            <p:cNvPicPr>
              <a:picLocks noChangeAspect="1"/>
            </p:cNvPicPr>
            <p:nvPr/>
          </p:nvPicPr>
          <p:blipFill rotWithShape="1">
            <a:blip r:embed="rId6">
              <a:extLst>
                <a:ext uri="{28A0092B-C50C-407E-A947-70E740481C1C}">
                  <a14:useLocalDpi xmlns:a14="http://schemas.microsoft.com/office/drawing/2010/main" val="0"/>
                </a:ext>
              </a:extLst>
            </a:blip>
            <a:srcRect l="13356" b="12276"/>
            <a:stretch/>
          </p:blipFill>
          <p:spPr>
            <a:xfrm>
              <a:off x="5804451" y="1817667"/>
              <a:ext cx="6189977" cy="3528370"/>
            </a:xfrm>
            <a:prstGeom prst="rect">
              <a:avLst/>
            </a:prstGeom>
          </p:spPr>
        </p:pic>
        <p:sp>
          <p:nvSpPr>
            <p:cNvPr id="18" name="TextBox 17">
              <a:extLst>
                <a:ext uri="{FF2B5EF4-FFF2-40B4-BE49-F238E27FC236}">
                  <a16:creationId xmlns:a16="http://schemas.microsoft.com/office/drawing/2014/main" id="{0C04A057-BFFF-6B14-7211-69F1B8A10094}"/>
                </a:ext>
              </a:extLst>
            </p:cNvPr>
            <p:cNvSpPr txBox="1"/>
            <p:nvPr/>
          </p:nvSpPr>
          <p:spPr>
            <a:xfrm>
              <a:off x="9781912" y="5013525"/>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pSp>
      <p:grpSp>
        <p:nvGrpSpPr>
          <p:cNvPr id="24" name="Group 23">
            <a:extLst>
              <a:ext uri="{FF2B5EF4-FFF2-40B4-BE49-F238E27FC236}">
                <a16:creationId xmlns:a16="http://schemas.microsoft.com/office/drawing/2014/main" id="{31B1F0BD-3A11-9D50-2245-42BA59B28C66}"/>
              </a:ext>
            </a:extLst>
          </p:cNvPr>
          <p:cNvGrpSpPr/>
          <p:nvPr/>
        </p:nvGrpSpPr>
        <p:grpSpPr>
          <a:xfrm>
            <a:off x="8393072" y="-130634"/>
            <a:ext cx="3867955" cy="4781217"/>
            <a:chOff x="8393072" y="-130634"/>
            <a:chExt cx="3867955" cy="4781217"/>
          </a:xfrm>
        </p:grpSpPr>
        <p:pic>
          <p:nvPicPr>
            <p:cNvPr id="21" name="Picture 20" descr="A picture containing text&#10;&#10;Description automatically generated">
              <a:extLst>
                <a:ext uri="{FF2B5EF4-FFF2-40B4-BE49-F238E27FC236}">
                  <a16:creationId xmlns:a16="http://schemas.microsoft.com/office/drawing/2014/main" id="{9F6D0F01-ADD5-D184-0BD8-E0CF936F0B99}"/>
                </a:ext>
              </a:extLst>
            </p:cNvPr>
            <p:cNvPicPr>
              <a:picLocks noChangeAspect="1"/>
            </p:cNvPicPr>
            <p:nvPr/>
          </p:nvPicPr>
          <p:blipFill rotWithShape="1">
            <a:blip r:embed="rId7">
              <a:extLst>
                <a:ext uri="{28A0092B-C50C-407E-A947-70E740481C1C}">
                  <a14:useLocalDpi xmlns:a14="http://schemas.microsoft.com/office/drawing/2010/main" val="0"/>
                </a:ext>
              </a:extLst>
            </a:blip>
            <a:srcRect t="20444" b="19420"/>
            <a:stretch/>
          </p:blipFill>
          <p:spPr>
            <a:xfrm>
              <a:off x="8393072" y="-130634"/>
              <a:ext cx="3867955" cy="4781217"/>
            </a:xfrm>
            <a:prstGeom prst="rect">
              <a:avLst/>
            </a:prstGeom>
          </p:spPr>
        </p:pic>
        <p:sp>
          <p:nvSpPr>
            <p:cNvPr id="23" name="TextBox 22">
              <a:extLst>
                <a:ext uri="{FF2B5EF4-FFF2-40B4-BE49-F238E27FC236}">
                  <a16:creationId xmlns:a16="http://schemas.microsoft.com/office/drawing/2014/main" id="{C951C16B-4F18-DCF6-6997-3D2F60EB3373}"/>
                </a:ext>
              </a:extLst>
            </p:cNvPr>
            <p:cNvSpPr txBox="1"/>
            <p:nvPr/>
          </p:nvSpPr>
          <p:spPr>
            <a:xfrm>
              <a:off x="10503251" y="4173170"/>
              <a:ext cx="1746529" cy="461665"/>
            </a:xfrm>
            <a:prstGeom prst="rect">
              <a:avLst/>
            </a:prstGeom>
            <a:noFill/>
          </p:spPr>
          <p:txBody>
            <a:bodyPr wrap="square" rtlCol="0">
              <a:spAutoFit/>
            </a:bodyPr>
            <a:lstStyle/>
            <a:p>
              <a:r>
                <a:rPr lang="en-US" sz="1200" i="1">
                  <a:solidFill>
                    <a:schemeClr val="tx1">
                      <a:lumMod val="95000"/>
                      <a:lumOff val="5000"/>
                    </a:schemeClr>
                  </a:solidFill>
                </a:rPr>
                <a:t>Picture courtesy of Anna del Moral Mendez</a:t>
              </a:r>
            </a:p>
          </p:txBody>
        </p:sp>
      </p:grpSp>
      <p:graphicFrame>
        <p:nvGraphicFramePr>
          <p:cNvPr id="15" name="Table 14">
            <a:extLst>
              <a:ext uri="{FF2B5EF4-FFF2-40B4-BE49-F238E27FC236}">
                <a16:creationId xmlns:a16="http://schemas.microsoft.com/office/drawing/2014/main" id="{8DA7789C-8CE4-C6CC-BAE7-7D6F4DDF1080}"/>
              </a:ext>
            </a:extLst>
          </p:cNvPr>
          <p:cNvGraphicFramePr>
            <a:graphicFrameLocks noGrp="1"/>
          </p:cNvGraphicFramePr>
          <p:nvPr/>
        </p:nvGraphicFramePr>
        <p:xfrm>
          <a:off x="271055" y="2946129"/>
          <a:ext cx="4979198" cy="3255016"/>
        </p:xfrm>
        <a:graphic>
          <a:graphicData uri="http://schemas.openxmlformats.org/drawingml/2006/table">
            <a:tbl>
              <a:tblPr firstRow="1" firstCol="1" bandRow="1">
                <a:tableStyleId>{5C22544A-7EE6-4342-B048-85BDC9FD1C3A}</a:tableStyleId>
              </a:tblPr>
              <a:tblGrid>
                <a:gridCol w="2489599">
                  <a:extLst>
                    <a:ext uri="{9D8B030D-6E8A-4147-A177-3AD203B41FA5}">
                      <a16:colId xmlns:a16="http://schemas.microsoft.com/office/drawing/2014/main" val="2642475291"/>
                    </a:ext>
                  </a:extLst>
                </a:gridCol>
                <a:gridCol w="2489599">
                  <a:extLst>
                    <a:ext uri="{9D8B030D-6E8A-4147-A177-3AD203B41FA5}">
                      <a16:colId xmlns:a16="http://schemas.microsoft.com/office/drawing/2014/main" val="1214938553"/>
                    </a:ext>
                  </a:extLst>
                </a:gridCol>
              </a:tblGrid>
              <a:tr h="230978">
                <a:tc>
                  <a:txBody>
                    <a:bodyPr/>
                    <a:lstStyle/>
                    <a:p>
                      <a:pPr marL="0" marR="0" algn="ctr">
                        <a:lnSpc>
                          <a:spcPct val="107000"/>
                        </a:lnSpc>
                        <a:spcBef>
                          <a:spcPts val="0"/>
                        </a:spcBef>
                        <a:spcAft>
                          <a:spcPts val="0"/>
                        </a:spcAft>
                      </a:pPr>
                      <a:r>
                        <a:rPr lang="en-US" sz="1200">
                          <a:effectLst/>
                        </a:rPr>
                        <a:t>COW Specifications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304476"/>
                  </a:ext>
                </a:extLst>
              </a:tr>
              <a:tr h="230978">
                <a:tc>
                  <a:txBody>
                    <a:bodyPr/>
                    <a:lstStyle/>
                    <a:p>
                      <a:pPr marL="0" marR="0" algn="l">
                        <a:lnSpc>
                          <a:spcPct val="107000"/>
                        </a:lnSpc>
                        <a:spcBef>
                          <a:spcPts val="0"/>
                        </a:spcBef>
                        <a:spcAft>
                          <a:spcPts val="0"/>
                        </a:spcAft>
                      </a:pPr>
                      <a:r>
                        <a:rPr lang="en-US" sz="1200">
                          <a:effectLst/>
                        </a:rPr>
                        <a:t>Wavelength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C-band, 5 cm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1533136"/>
                  </a:ext>
                </a:extLst>
              </a:tr>
              <a:tr h="230978">
                <a:tc>
                  <a:txBody>
                    <a:bodyPr/>
                    <a:lstStyle/>
                    <a:p>
                      <a:pPr marL="0" marR="0" algn="l">
                        <a:lnSpc>
                          <a:spcPct val="107000"/>
                        </a:lnSpc>
                        <a:spcBef>
                          <a:spcPts val="0"/>
                        </a:spcBef>
                        <a:spcAft>
                          <a:spcPts val="0"/>
                        </a:spcAft>
                      </a:pPr>
                      <a:r>
                        <a:rPr lang="en-US" sz="1200">
                          <a:effectLst/>
                        </a:rPr>
                        <a:t>Polarization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Dual-Pol, Dual-Frequency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3931256"/>
                  </a:ext>
                </a:extLst>
              </a:tr>
              <a:tr h="230978">
                <a:tc>
                  <a:txBody>
                    <a:bodyPr/>
                    <a:lstStyle/>
                    <a:p>
                      <a:pPr marL="0" marR="0" algn="l">
                        <a:lnSpc>
                          <a:spcPct val="107000"/>
                        </a:lnSpc>
                        <a:spcBef>
                          <a:spcPts val="0"/>
                        </a:spcBef>
                        <a:spcAft>
                          <a:spcPts val="0"/>
                        </a:spcAft>
                      </a:pPr>
                      <a:r>
                        <a:rPr lang="en-US" sz="1200">
                          <a:effectLst/>
                        </a:rPr>
                        <a:t>Transmitter (kW peak)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2x 1000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9571965"/>
                  </a:ext>
                </a:extLst>
              </a:tr>
              <a:tr h="230978">
                <a:tc>
                  <a:txBody>
                    <a:bodyPr/>
                    <a:lstStyle/>
                    <a:p>
                      <a:pPr marL="0" marR="0" algn="l">
                        <a:lnSpc>
                          <a:spcPct val="107000"/>
                        </a:lnSpc>
                        <a:spcBef>
                          <a:spcPts val="0"/>
                        </a:spcBef>
                        <a:spcAft>
                          <a:spcPts val="0"/>
                        </a:spcAft>
                      </a:pPr>
                      <a:r>
                        <a:rPr lang="en-US" sz="1200">
                          <a:effectLst/>
                        </a:rPr>
                        <a:t>Beamwidth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45049530"/>
                  </a:ext>
                </a:extLst>
              </a:tr>
              <a:tr h="230978">
                <a:tc>
                  <a:txBody>
                    <a:bodyPr/>
                    <a:lstStyle/>
                    <a:p>
                      <a:pPr marL="0" marR="0" algn="l">
                        <a:lnSpc>
                          <a:spcPct val="107000"/>
                        </a:lnSpc>
                        <a:spcBef>
                          <a:spcPts val="0"/>
                        </a:spcBef>
                        <a:spcAft>
                          <a:spcPts val="0"/>
                        </a:spcAft>
                      </a:pPr>
                      <a:r>
                        <a:rPr lang="en-US" sz="1200">
                          <a:effectLst/>
                        </a:rPr>
                        <a:t>Antenna diameter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3.8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26180"/>
                  </a:ext>
                </a:extLst>
              </a:tr>
              <a:tr h="472618">
                <a:tc>
                  <a:txBody>
                    <a:bodyPr/>
                    <a:lstStyle/>
                    <a:p>
                      <a:pPr marL="0" marR="0" algn="l">
                        <a:lnSpc>
                          <a:spcPct val="107000"/>
                        </a:lnSpc>
                        <a:spcBef>
                          <a:spcPts val="0"/>
                        </a:spcBef>
                        <a:spcAft>
                          <a:spcPts val="0"/>
                        </a:spcAft>
                      </a:pPr>
                      <a:r>
                        <a:rPr lang="en-US" sz="1200">
                          <a:effectLst/>
                        </a:rPr>
                        <a:t>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Z, V, SW, ZDR, Rho-HV, KDP (standard single and dual-pol 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8282037"/>
                  </a:ext>
                </a:extLst>
              </a:tr>
              <a:tr h="230978">
                <a:tc>
                  <a:txBody>
                    <a:bodyPr/>
                    <a:lstStyle/>
                    <a:p>
                      <a:pPr marL="0" marR="0" algn="l">
                        <a:lnSpc>
                          <a:spcPct val="107000"/>
                        </a:lnSpc>
                        <a:spcBef>
                          <a:spcPts val="0"/>
                        </a:spcBef>
                        <a:spcAft>
                          <a:spcPts val="0"/>
                        </a:spcAft>
                      </a:pPr>
                      <a:r>
                        <a:rPr lang="en-US" sz="1200" dirty="0">
                          <a:effectLst/>
                        </a:rPr>
                        <a:t>PRFs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5400 Hz, 2160 Hz, both with stagger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13648563"/>
                  </a:ext>
                </a:extLst>
              </a:tr>
              <a:tr h="230978">
                <a:tc>
                  <a:txBody>
                    <a:bodyPr/>
                    <a:lstStyle/>
                    <a:p>
                      <a:pPr marL="0" marR="0" algn="l">
                        <a:lnSpc>
                          <a:spcPct val="107000"/>
                        </a:lnSpc>
                        <a:spcBef>
                          <a:spcPts val="0"/>
                        </a:spcBef>
                        <a:spcAft>
                          <a:spcPts val="0"/>
                        </a:spcAft>
                      </a:pPr>
                      <a:r>
                        <a:rPr lang="en-US" sz="1200" dirty="0">
                          <a:effectLst/>
                        </a:rPr>
                        <a:t>Pulse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0.5 µs, 0.667 µs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8364609"/>
                  </a:ext>
                </a:extLst>
              </a:tr>
              <a:tr h="230978">
                <a:tc>
                  <a:txBody>
                    <a:bodyPr/>
                    <a:lstStyle/>
                    <a:p>
                      <a:pPr marL="0" marR="0" algn="l">
                        <a:lnSpc>
                          <a:spcPct val="107000"/>
                        </a:lnSpc>
                        <a:spcBef>
                          <a:spcPts val="0"/>
                        </a:spcBef>
                        <a:spcAft>
                          <a:spcPts val="0"/>
                        </a:spcAft>
                      </a:pPr>
                      <a:r>
                        <a:rPr lang="en-US" sz="1200" dirty="0">
                          <a:effectLst/>
                        </a:rPr>
                        <a:t>Gate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75 m, 100m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7877674"/>
                  </a:ext>
                </a:extLst>
              </a:tr>
              <a:tr h="23097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Nyquist velocities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67.5 m/s, 27 m/s</a:t>
                      </a:r>
                    </a:p>
                  </a:txBody>
                  <a:tcPr marL="68580" marR="68580" marT="0" marB="0"/>
                </a:tc>
                <a:extLst>
                  <a:ext uri="{0D108BD9-81ED-4DB2-BD59-A6C34878D82A}">
                    <a16:rowId xmlns:a16="http://schemas.microsoft.com/office/drawing/2014/main" val="3556747268"/>
                  </a:ext>
                </a:extLst>
              </a:tr>
              <a:tr h="47261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Maximum unambiguous ranges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89 km, 148 km</a:t>
                      </a:r>
                    </a:p>
                  </a:txBody>
                  <a:tcPr marL="68580" marR="68580" marT="0" marB="0"/>
                </a:tc>
                <a:extLst>
                  <a:ext uri="{0D108BD9-81ED-4DB2-BD59-A6C34878D82A}">
                    <a16:rowId xmlns:a16="http://schemas.microsoft.com/office/drawing/2014/main" val="1889911805"/>
                  </a:ext>
                </a:extLst>
              </a:tr>
            </a:tbl>
          </a:graphicData>
        </a:graphic>
      </p:graphicFrame>
    </p:spTree>
    <p:extLst>
      <p:ext uri="{BB962C8B-B14F-4D97-AF65-F5344CB8AC3E}">
        <p14:creationId xmlns:p14="http://schemas.microsoft.com/office/powerpoint/2010/main" val="318539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7014258"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2" y="230897"/>
            <a:ext cx="6826246"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C-band On Wheels (COW)</a:t>
            </a:r>
          </a:p>
        </p:txBody>
      </p:sp>
      <p:sp>
        <p:nvSpPr>
          <p:cNvPr id="3" name="TextBox 2">
            <a:extLst>
              <a:ext uri="{FF2B5EF4-FFF2-40B4-BE49-F238E27FC236}">
                <a16:creationId xmlns:a16="http://schemas.microsoft.com/office/drawing/2014/main" id="{B024AD5B-E651-F26B-9572-097BB01E67A1}"/>
              </a:ext>
            </a:extLst>
          </p:cNvPr>
          <p:cNvSpPr txBox="1"/>
          <p:nvPr/>
        </p:nvSpPr>
        <p:spPr>
          <a:xfrm>
            <a:off x="221526" y="1074707"/>
            <a:ext cx="747303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Maintained by the Flexible Array of Radars and Mesonets (FARM) at UIUC</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“Quickly deployable”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(Wurman et al. 2021)</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Due to the long wavelength of radiation transmitted, a larger antenna is needed to still obtain a narrow beamwidth</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Requires antenna assembly as opposed to fully mobile radars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Assembly to operations takes about 2.5 hours</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604C4BA-B343-4B59-7CB2-AF478F52B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297" y="3036712"/>
            <a:ext cx="6927730" cy="3900311"/>
          </a:xfrm>
          <a:prstGeom prst="rect">
            <a:avLst/>
          </a:prstGeom>
        </p:spPr>
      </p:pic>
      <p:pic>
        <p:nvPicPr>
          <p:cNvPr id="6" name="Picture 5" descr="A picture containing outdoor, truck, sky, ground&#10;&#10;Description automatically generated">
            <a:extLst>
              <a:ext uri="{FF2B5EF4-FFF2-40B4-BE49-F238E27FC236}">
                <a16:creationId xmlns:a16="http://schemas.microsoft.com/office/drawing/2014/main" id="{A9BE5113-BBBD-9F16-9EFD-FBA2D6410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392" y="-92764"/>
            <a:ext cx="4172635" cy="3129476"/>
          </a:xfrm>
          <a:prstGeom prst="rect">
            <a:avLst/>
          </a:prstGeom>
        </p:spPr>
      </p:pic>
      <p:sp>
        <p:nvSpPr>
          <p:cNvPr id="2" name="TextBox 1">
            <a:extLst>
              <a:ext uri="{FF2B5EF4-FFF2-40B4-BE49-F238E27FC236}">
                <a16:creationId xmlns:a16="http://schemas.microsoft.com/office/drawing/2014/main" id="{431FFC81-4AEB-6535-51DD-6A8D0680BEDF}"/>
              </a:ext>
            </a:extLst>
          </p:cNvPr>
          <p:cNvSpPr txBox="1"/>
          <p:nvPr/>
        </p:nvSpPr>
        <p:spPr>
          <a:xfrm>
            <a:off x="8088392" y="2680690"/>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sp>
        <p:nvSpPr>
          <p:cNvPr id="13" name="TextBox 12">
            <a:extLst>
              <a:ext uri="{FF2B5EF4-FFF2-40B4-BE49-F238E27FC236}">
                <a16:creationId xmlns:a16="http://schemas.microsoft.com/office/drawing/2014/main" id="{F6353EDA-3D20-C66E-E443-84E9A24B589C}"/>
              </a:ext>
            </a:extLst>
          </p:cNvPr>
          <p:cNvSpPr txBox="1"/>
          <p:nvPr/>
        </p:nvSpPr>
        <p:spPr>
          <a:xfrm>
            <a:off x="10099964" y="6438083"/>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pSp>
        <p:nvGrpSpPr>
          <p:cNvPr id="19" name="Group 18">
            <a:extLst>
              <a:ext uri="{FF2B5EF4-FFF2-40B4-BE49-F238E27FC236}">
                <a16:creationId xmlns:a16="http://schemas.microsoft.com/office/drawing/2014/main" id="{34087392-8FBD-6F2C-407E-E0BC4A00D0F3}"/>
              </a:ext>
            </a:extLst>
          </p:cNvPr>
          <p:cNvGrpSpPr/>
          <p:nvPr/>
        </p:nvGrpSpPr>
        <p:grpSpPr>
          <a:xfrm>
            <a:off x="5877908" y="2601293"/>
            <a:ext cx="6314092" cy="3277288"/>
            <a:chOff x="5804451" y="1817667"/>
            <a:chExt cx="6530565" cy="3528370"/>
          </a:xfrm>
        </p:grpSpPr>
        <p:pic>
          <p:nvPicPr>
            <p:cNvPr id="14" name="Picture 13">
              <a:extLst>
                <a:ext uri="{FF2B5EF4-FFF2-40B4-BE49-F238E27FC236}">
                  <a16:creationId xmlns:a16="http://schemas.microsoft.com/office/drawing/2014/main" id="{850F4BC5-6208-BCAA-562D-3F8A4D6E61B0}"/>
                </a:ext>
              </a:extLst>
            </p:cNvPr>
            <p:cNvPicPr>
              <a:picLocks noChangeAspect="1"/>
            </p:cNvPicPr>
            <p:nvPr/>
          </p:nvPicPr>
          <p:blipFill rotWithShape="1">
            <a:blip r:embed="rId6">
              <a:extLst>
                <a:ext uri="{28A0092B-C50C-407E-A947-70E740481C1C}">
                  <a14:useLocalDpi xmlns:a14="http://schemas.microsoft.com/office/drawing/2010/main" val="0"/>
                </a:ext>
              </a:extLst>
            </a:blip>
            <a:srcRect l="13356" b="12276"/>
            <a:stretch/>
          </p:blipFill>
          <p:spPr>
            <a:xfrm>
              <a:off x="5804451" y="1817667"/>
              <a:ext cx="6189977" cy="3528370"/>
            </a:xfrm>
            <a:prstGeom prst="rect">
              <a:avLst/>
            </a:prstGeom>
          </p:spPr>
        </p:pic>
        <p:sp>
          <p:nvSpPr>
            <p:cNvPr id="18" name="TextBox 17">
              <a:extLst>
                <a:ext uri="{FF2B5EF4-FFF2-40B4-BE49-F238E27FC236}">
                  <a16:creationId xmlns:a16="http://schemas.microsoft.com/office/drawing/2014/main" id="{0C04A057-BFFF-6B14-7211-69F1B8A10094}"/>
                </a:ext>
              </a:extLst>
            </p:cNvPr>
            <p:cNvSpPr txBox="1"/>
            <p:nvPr/>
          </p:nvSpPr>
          <p:spPr>
            <a:xfrm>
              <a:off x="9781912" y="5013525"/>
              <a:ext cx="2553104" cy="276999"/>
            </a:xfrm>
            <a:prstGeom prst="rect">
              <a:avLst/>
            </a:prstGeom>
            <a:noFill/>
          </p:spPr>
          <p:txBody>
            <a:bodyPr wrap="square" rtlCol="0">
              <a:spAutoFit/>
            </a:bodyPr>
            <a:lstStyle/>
            <a:p>
              <a:r>
                <a:rPr lang="en-US" sz="1200" i="1">
                  <a:solidFill>
                    <a:schemeClr val="bg1"/>
                  </a:solidFill>
                </a:rPr>
                <a:t>Picture courtesy of Josh </a:t>
              </a:r>
              <a:r>
                <a:rPr lang="en-US" sz="1200" i="1" err="1">
                  <a:solidFill>
                    <a:schemeClr val="bg1"/>
                  </a:solidFill>
                </a:rPr>
                <a:t>Aikins</a:t>
              </a:r>
              <a:endParaRPr lang="en-US" sz="1200" i="1">
                <a:solidFill>
                  <a:schemeClr val="bg1"/>
                </a:solidFill>
              </a:endParaRPr>
            </a:p>
          </p:txBody>
        </p:sp>
      </p:grpSp>
      <p:grpSp>
        <p:nvGrpSpPr>
          <p:cNvPr id="24" name="Group 23">
            <a:extLst>
              <a:ext uri="{FF2B5EF4-FFF2-40B4-BE49-F238E27FC236}">
                <a16:creationId xmlns:a16="http://schemas.microsoft.com/office/drawing/2014/main" id="{31B1F0BD-3A11-9D50-2245-42BA59B28C66}"/>
              </a:ext>
            </a:extLst>
          </p:cNvPr>
          <p:cNvGrpSpPr/>
          <p:nvPr/>
        </p:nvGrpSpPr>
        <p:grpSpPr>
          <a:xfrm>
            <a:off x="8393072" y="-130634"/>
            <a:ext cx="3867955" cy="4781217"/>
            <a:chOff x="8393072" y="-130634"/>
            <a:chExt cx="3867955" cy="4781217"/>
          </a:xfrm>
        </p:grpSpPr>
        <p:pic>
          <p:nvPicPr>
            <p:cNvPr id="21" name="Picture 20" descr="A picture containing text&#10;&#10;Description automatically generated">
              <a:extLst>
                <a:ext uri="{FF2B5EF4-FFF2-40B4-BE49-F238E27FC236}">
                  <a16:creationId xmlns:a16="http://schemas.microsoft.com/office/drawing/2014/main" id="{9F6D0F01-ADD5-D184-0BD8-E0CF936F0B99}"/>
                </a:ext>
              </a:extLst>
            </p:cNvPr>
            <p:cNvPicPr>
              <a:picLocks noChangeAspect="1"/>
            </p:cNvPicPr>
            <p:nvPr/>
          </p:nvPicPr>
          <p:blipFill rotWithShape="1">
            <a:blip r:embed="rId7">
              <a:extLst>
                <a:ext uri="{28A0092B-C50C-407E-A947-70E740481C1C}">
                  <a14:useLocalDpi xmlns:a14="http://schemas.microsoft.com/office/drawing/2010/main" val="0"/>
                </a:ext>
              </a:extLst>
            </a:blip>
            <a:srcRect t="20444" b="19420"/>
            <a:stretch/>
          </p:blipFill>
          <p:spPr>
            <a:xfrm>
              <a:off x="8393072" y="-130634"/>
              <a:ext cx="3867955" cy="4781217"/>
            </a:xfrm>
            <a:prstGeom prst="rect">
              <a:avLst/>
            </a:prstGeom>
          </p:spPr>
        </p:pic>
        <p:sp>
          <p:nvSpPr>
            <p:cNvPr id="23" name="TextBox 22">
              <a:extLst>
                <a:ext uri="{FF2B5EF4-FFF2-40B4-BE49-F238E27FC236}">
                  <a16:creationId xmlns:a16="http://schemas.microsoft.com/office/drawing/2014/main" id="{C951C16B-4F18-DCF6-6997-3D2F60EB3373}"/>
                </a:ext>
              </a:extLst>
            </p:cNvPr>
            <p:cNvSpPr txBox="1"/>
            <p:nvPr/>
          </p:nvSpPr>
          <p:spPr>
            <a:xfrm>
              <a:off x="10503251" y="4173170"/>
              <a:ext cx="1746529" cy="461665"/>
            </a:xfrm>
            <a:prstGeom prst="rect">
              <a:avLst/>
            </a:prstGeom>
            <a:noFill/>
          </p:spPr>
          <p:txBody>
            <a:bodyPr wrap="square" rtlCol="0">
              <a:spAutoFit/>
            </a:bodyPr>
            <a:lstStyle/>
            <a:p>
              <a:r>
                <a:rPr lang="en-US" sz="1200" i="1">
                  <a:solidFill>
                    <a:schemeClr val="tx1">
                      <a:lumMod val="95000"/>
                      <a:lumOff val="5000"/>
                    </a:schemeClr>
                  </a:solidFill>
                </a:rPr>
                <a:t>Picture courtesy of Anna del Moral Mendez</a:t>
              </a:r>
            </a:p>
          </p:txBody>
        </p:sp>
      </p:grpSp>
      <p:pic>
        <p:nvPicPr>
          <p:cNvPr id="25" name="Picture 24">
            <a:extLst>
              <a:ext uri="{FF2B5EF4-FFF2-40B4-BE49-F238E27FC236}">
                <a16:creationId xmlns:a16="http://schemas.microsoft.com/office/drawing/2014/main" id="{58E18917-A2FE-6E71-CDFB-46C1F103B1BB}"/>
              </a:ext>
            </a:extLst>
          </p:cNvPr>
          <p:cNvPicPr>
            <a:picLocks noChangeAspect="1"/>
          </p:cNvPicPr>
          <p:nvPr/>
        </p:nvPicPr>
        <p:blipFill>
          <a:blip r:embed="rId8"/>
          <a:stretch>
            <a:fillRect/>
          </a:stretch>
        </p:blipFill>
        <p:spPr>
          <a:xfrm>
            <a:off x="5752497" y="2587764"/>
            <a:ext cx="5569087" cy="4176815"/>
          </a:xfrm>
          <a:prstGeom prst="rect">
            <a:avLst/>
          </a:prstGeom>
        </p:spPr>
      </p:pic>
      <p:graphicFrame>
        <p:nvGraphicFramePr>
          <p:cNvPr id="15" name="Table 14">
            <a:extLst>
              <a:ext uri="{FF2B5EF4-FFF2-40B4-BE49-F238E27FC236}">
                <a16:creationId xmlns:a16="http://schemas.microsoft.com/office/drawing/2014/main" id="{8DA7789C-8CE4-C6CC-BAE7-7D6F4DDF1080}"/>
              </a:ext>
            </a:extLst>
          </p:cNvPr>
          <p:cNvGraphicFramePr>
            <a:graphicFrameLocks noGrp="1"/>
          </p:cNvGraphicFramePr>
          <p:nvPr/>
        </p:nvGraphicFramePr>
        <p:xfrm>
          <a:off x="271055" y="2946129"/>
          <a:ext cx="4979198" cy="3255016"/>
        </p:xfrm>
        <a:graphic>
          <a:graphicData uri="http://schemas.openxmlformats.org/drawingml/2006/table">
            <a:tbl>
              <a:tblPr firstRow="1" firstCol="1" bandRow="1">
                <a:tableStyleId>{5C22544A-7EE6-4342-B048-85BDC9FD1C3A}</a:tableStyleId>
              </a:tblPr>
              <a:tblGrid>
                <a:gridCol w="2489599">
                  <a:extLst>
                    <a:ext uri="{9D8B030D-6E8A-4147-A177-3AD203B41FA5}">
                      <a16:colId xmlns:a16="http://schemas.microsoft.com/office/drawing/2014/main" val="2642475291"/>
                    </a:ext>
                  </a:extLst>
                </a:gridCol>
                <a:gridCol w="2489599">
                  <a:extLst>
                    <a:ext uri="{9D8B030D-6E8A-4147-A177-3AD203B41FA5}">
                      <a16:colId xmlns:a16="http://schemas.microsoft.com/office/drawing/2014/main" val="1214938553"/>
                    </a:ext>
                  </a:extLst>
                </a:gridCol>
              </a:tblGrid>
              <a:tr h="230978">
                <a:tc>
                  <a:txBody>
                    <a:bodyPr/>
                    <a:lstStyle/>
                    <a:p>
                      <a:pPr marL="0" marR="0" algn="ctr">
                        <a:lnSpc>
                          <a:spcPct val="107000"/>
                        </a:lnSpc>
                        <a:spcBef>
                          <a:spcPts val="0"/>
                        </a:spcBef>
                        <a:spcAft>
                          <a:spcPts val="0"/>
                        </a:spcAft>
                      </a:pPr>
                      <a:r>
                        <a:rPr lang="en-US" sz="1200">
                          <a:effectLst/>
                        </a:rPr>
                        <a:t>COW Specifications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304476"/>
                  </a:ext>
                </a:extLst>
              </a:tr>
              <a:tr h="230978">
                <a:tc>
                  <a:txBody>
                    <a:bodyPr/>
                    <a:lstStyle/>
                    <a:p>
                      <a:pPr marL="0" marR="0" algn="l">
                        <a:lnSpc>
                          <a:spcPct val="107000"/>
                        </a:lnSpc>
                        <a:spcBef>
                          <a:spcPts val="0"/>
                        </a:spcBef>
                        <a:spcAft>
                          <a:spcPts val="0"/>
                        </a:spcAft>
                      </a:pPr>
                      <a:r>
                        <a:rPr lang="en-US" sz="1200">
                          <a:effectLst/>
                        </a:rPr>
                        <a:t>Wavelength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C-band, 5 cm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1533136"/>
                  </a:ext>
                </a:extLst>
              </a:tr>
              <a:tr h="230978">
                <a:tc>
                  <a:txBody>
                    <a:bodyPr/>
                    <a:lstStyle/>
                    <a:p>
                      <a:pPr marL="0" marR="0" algn="l">
                        <a:lnSpc>
                          <a:spcPct val="107000"/>
                        </a:lnSpc>
                        <a:spcBef>
                          <a:spcPts val="0"/>
                        </a:spcBef>
                        <a:spcAft>
                          <a:spcPts val="0"/>
                        </a:spcAft>
                      </a:pPr>
                      <a:r>
                        <a:rPr lang="en-US" sz="1200">
                          <a:effectLst/>
                        </a:rPr>
                        <a:t>Polarization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Dual-Pol, Dual-Frequency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3931256"/>
                  </a:ext>
                </a:extLst>
              </a:tr>
              <a:tr h="230978">
                <a:tc>
                  <a:txBody>
                    <a:bodyPr/>
                    <a:lstStyle/>
                    <a:p>
                      <a:pPr marL="0" marR="0" algn="l">
                        <a:lnSpc>
                          <a:spcPct val="107000"/>
                        </a:lnSpc>
                        <a:spcBef>
                          <a:spcPts val="0"/>
                        </a:spcBef>
                        <a:spcAft>
                          <a:spcPts val="0"/>
                        </a:spcAft>
                      </a:pPr>
                      <a:r>
                        <a:rPr lang="en-US" sz="1200">
                          <a:effectLst/>
                        </a:rPr>
                        <a:t>Transmitter (kW peak)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2x 1000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9571965"/>
                  </a:ext>
                </a:extLst>
              </a:tr>
              <a:tr h="230978">
                <a:tc>
                  <a:txBody>
                    <a:bodyPr/>
                    <a:lstStyle/>
                    <a:p>
                      <a:pPr marL="0" marR="0" algn="l">
                        <a:lnSpc>
                          <a:spcPct val="107000"/>
                        </a:lnSpc>
                        <a:spcBef>
                          <a:spcPts val="0"/>
                        </a:spcBef>
                        <a:spcAft>
                          <a:spcPts val="0"/>
                        </a:spcAft>
                      </a:pPr>
                      <a:r>
                        <a:rPr lang="en-US" sz="1200">
                          <a:effectLst/>
                        </a:rPr>
                        <a:t>Beamwidth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45049530"/>
                  </a:ext>
                </a:extLst>
              </a:tr>
              <a:tr h="230978">
                <a:tc>
                  <a:txBody>
                    <a:bodyPr/>
                    <a:lstStyle/>
                    <a:p>
                      <a:pPr marL="0" marR="0" algn="l">
                        <a:lnSpc>
                          <a:spcPct val="107000"/>
                        </a:lnSpc>
                        <a:spcBef>
                          <a:spcPts val="0"/>
                        </a:spcBef>
                        <a:spcAft>
                          <a:spcPts val="0"/>
                        </a:spcAft>
                      </a:pPr>
                      <a:r>
                        <a:rPr lang="en-US" sz="1200">
                          <a:effectLst/>
                        </a:rPr>
                        <a:t>Antenna diameter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3.8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26180"/>
                  </a:ext>
                </a:extLst>
              </a:tr>
              <a:tr h="472618">
                <a:tc>
                  <a:txBody>
                    <a:bodyPr/>
                    <a:lstStyle/>
                    <a:p>
                      <a:pPr marL="0" marR="0" algn="l">
                        <a:lnSpc>
                          <a:spcPct val="107000"/>
                        </a:lnSpc>
                        <a:spcBef>
                          <a:spcPts val="0"/>
                        </a:spcBef>
                        <a:spcAft>
                          <a:spcPts val="0"/>
                        </a:spcAft>
                      </a:pPr>
                      <a:r>
                        <a:rPr lang="en-US" sz="1200">
                          <a:effectLst/>
                        </a:rPr>
                        <a:t>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a:effectLst/>
                        </a:rPr>
                        <a:t>Z, V, SW, ZDR, Rho-HV, KDP (standard single and dual-pol products)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8282037"/>
                  </a:ext>
                </a:extLst>
              </a:tr>
              <a:tr h="230978">
                <a:tc>
                  <a:txBody>
                    <a:bodyPr/>
                    <a:lstStyle/>
                    <a:p>
                      <a:pPr marL="0" marR="0" algn="l">
                        <a:lnSpc>
                          <a:spcPct val="107000"/>
                        </a:lnSpc>
                        <a:spcBef>
                          <a:spcPts val="0"/>
                        </a:spcBef>
                        <a:spcAft>
                          <a:spcPts val="0"/>
                        </a:spcAft>
                      </a:pPr>
                      <a:r>
                        <a:rPr lang="en-US" sz="1200" dirty="0">
                          <a:effectLst/>
                        </a:rPr>
                        <a:t>PRFs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5400 Hz, 2160 Hz, both with stagger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13648563"/>
                  </a:ext>
                </a:extLst>
              </a:tr>
              <a:tr h="230978">
                <a:tc>
                  <a:txBody>
                    <a:bodyPr/>
                    <a:lstStyle/>
                    <a:p>
                      <a:pPr marL="0" marR="0" algn="l">
                        <a:lnSpc>
                          <a:spcPct val="107000"/>
                        </a:lnSpc>
                        <a:spcBef>
                          <a:spcPts val="0"/>
                        </a:spcBef>
                        <a:spcAft>
                          <a:spcPts val="0"/>
                        </a:spcAft>
                      </a:pPr>
                      <a:r>
                        <a:rPr lang="en-US" sz="1200" dirty="0">
                          <a:effectLst/>
                        </a:rPr>
                        <a:t>Pulse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0.5 µs, 0.667 µs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8364609"/>
                  </a:ext>
                </a:extLst>
              </a:tr>
              <a:tr h="230978">
                <a:tc>
                  <a:txBody>
                    <a:bodyPr/>
                    <a:lstStyle/>
                    <a:p>
                      <a:pPr marL="0" marR="0" algn="l">
                        <a:lnSpc>
                          <a:spcPct val="107000"/>
                        </a:lnSpc>
                        <a:spcBef>
                          <a:spcPts val="0"/>
                        </a:spcBef>
                        <a:spcAft>
                          <a:spcPts val="0"/>
                        </a:spcAft>
                      </a:pPr>
                      <a:r>
                        <a:rPr lang="en-US" sz="1200" dirty="0">
                          <a:effectLst/>
                        </a:rPr>
                        <a:t>Gate Lengths used in PERiLS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rPr>
                        <a:t>75 m, 100m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7877674"/>
                  </a:ext>
                </a:extLst>
              </a:tr>
              <a:tr h="23097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Nyquist velocities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67.5 m/s, 27 m/s</a:t>
                      </a:r>
                    </a:p>
                  </a:txBody>
                  <a:tcPr marL="68580" marR="68580" marT="0" marB="0"/>
                </a:tc>
                <a:extLst>
                  <a:ext uri="{0D108BD9-81ED-4DB2-BD59-A6C34878D82A}">
                    <a16:rowId xmlns:a16="http://schemas.microsoft.com/office/drawing/2014/main" val="3556747268"/>
                  </a:ext>
                </a:extLst>
              </a:tr>
              <a:tr h="472618">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Maximum unambiguous ranges </a:t>
                      </a:r>
                      <a:r>
                        <a:rPr lang="en-US" sz="1200" dirty="0">
                          <a:effectLst/>
                        </a:rPr>
                        <a:t>used in PERiLS</a:t>
                      </a:r>
                      <a:endParaRPr lang="en-US"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89 km, 148 km</a:t>
                      </a:r>
                    </a:p>
                  </a:txBody>
                  <a:tcPr marL="68580" marR="68580" marT="0" marB="0"/>
                </a:tc>
                <a:extLst>
                  <a:ext uri="{0D108BD9-81ED-4DB2-BD59-A6C34878D82A}">
                    <a16:rowId xmlns:a16="http://schemas.microsoft.com/office/drawing/2014/main" val="1889911805"/>
                  </a:ext>
                </a:extLst>
              </a:tr>
            </a:tbl>
          </a:graphicData>
        </a:graphic>
      </p:graphicFrame>
    </p:spTree>
    <p:extLst>
      <p:ext uri="{BB962C8B-B14F-4D97-AF65-F5344CB8AC3E}">
        <p14:creationId xmlns:p14="http://schemas.microsoft.com/office/powerpoint/2010/main" val="95213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A183E8-5698-0E14-98C7-134654A22655}"/>
              </a:ext>
            </a:extLst>
          </p:cNvPr>
          <p:cNvSpPr/>
          <p:nvPr/>
        </p:nvSpPr>
        <p:spPr>
          <a:xfrm>
            <a:off x="0" y="225552"/>
            <a:ext cx="11595370"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085814-78CA-926B-AA8E-E8380581BA3F}"/>
              </a:ext>
            </a:extLst>
          </p:cNvPr>
          <p:cNvSpPr txBox="1"/>
          <p:nvPr/>
        </p:nvSpPr>
        <p:spPr>
          <a:xfrm>
            <a:off x="188011" y="230897"/>
            <a:ext cx="11203077"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Manual Analysis of WSR-88D and COW Data</a:t>
            </a:r>
          </a:p>
        </p:txBody>
      </p:sp>
      <p:sp>
        <p:nvSpPr>
          <p:cNvPr id="3" name="TextBox 2">
            <a:extLst>
              <a:ext uri="{FF2B5EF4-FFF2-40B4-BE49-F238E27FC236}">
                <a16:creationId xmlns:a16="http://schemas.microsoft.com/office/drawing/2014/main" id="{B024AD5B-E651-F26B-9572-097BB01E67A1}"/>
              </a:ext>
            </a:extLst>
          </p:cNvPr>
          <p:cNvSpPr txBox="1"/>
          <p:nvPr/>
        </p:nvSpPr>
        <p:spPr>
          <a:xfrm>
            <a:off x="-74138" y="1155981"/>
            <a:ext cx="11899554" cy="5770811"/>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Manually identified QLCS MVs from the PERiLS IOPs of 2022 and 2023 </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Utilized the </a:t>
            </a:r>
            <a:r>
              <a:rPr lang="en-US" b="1" dirty="0">
                <a:latin typeface="Times New Roman" panose="02020603050405020304" pitchFamily="18" charset="0"/>
                <a:cs typeface="Times New Roman" panose="02020603050405020304" pitchFamily="18" charset="0"/>
              </a:rPr>
              <a:t>lowest elevation scan</a:t>
            </a:r>
            <a:r>
              <a:rPr lang="en-US" dirty="0">
                <a:latin typeface="Times New Roman" panose="02020603050405020304" pitchFamily="18" charset="0"/>
                <a:cs typeface="Times New Roman" panose="02020603050405020304" pitchFamily="18" charset="0"/>
              </a:rPr>
              <a:t> (typically 0.5°) of the nearest Weather Surveillance Radar ‘88 Doppler (WSR-88D) using GR2 Analyst software</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MVs had to pass through the COW’s domain</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MVs had to be produced by a QLCS, defined as a continuous area of 35 </a:t>
            </a:r>
            <a:r>
              <a:rPr lang="en-US" dirty="0" err="1">
                <a:latin typeface="Times New Roman" panose="02020603050405020304" pitchFamily="18" charset="0"/>
                <a:cs typeface="Times New Roman" panose="02020603050405020304" pitchFamily="18" charset="0"/>
              </a:rPr>
              <a:t>dBZ</a:t>
            </a:r>
            <a:r>
              <a:rPr lang="en-US" dirty="0">
                <a:latin typeface="Times New Roman" panose="02020603050405020304" pitchFamily="18" charset="0"/>
                <a:cs typeface="Times New Roman" panose="02020603050405020304" pitchFamily="18" charset="0"/>
              </a:rPr>
              <a:t> radar reflectivity over at least 100 km at the lowest elevation scan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(Smith et al. 2012)</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Identified MVs by locating a thunderstorm wind damage report, a tornado report, or a tornado warning that didn’t produce a tornado (these make up the non-damaging cases) in/near the COW’s domain</a:t>
            </a:r>
          </a:p>
          <a:p>
            <a:pPr marL="1657350" lvl="3"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Tracked the MV from its genesis to its decay</a:t>
            </a:r>
          </a:p>
          <a:p>
            <a:pPr marL="1200150" lvl="2"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MV criteria </a:t>
            </a:r>
            <a:r>
              <a:rPr lang="en-US" sz="1500" dirty="0">
                <a:solidFill>
                  <a:schemeClr val="tx1">
                    <a:lumMod val="65000"/>
                    <a:lumOff val="35000"/>
                  </a:schemeClr>
                </a:solidFill>
                <a:latin typeface="Times New Roman" panose="02020603050405020304" pitchFamily="18" charset="0"/>
                <a:cs typeface="Times New Roman" panose="02020603050405020304" pitchFamily="18" charset="0"/>
              </a:rPr>
              <a:t>(Smith et al. 2012)</a:t>
            </a:r>
            <a:endParaRPr lang="en-US" sz="1500" dirty="0">
              <a:latin typeface="Times New Roman" panose="02020603050405020304" pitchFamily="18" charset="0"/>
              <a:cs typeface="Times New Roman" panose="02020603050405020304" pitchFamily="18" charset="0"/>
            </a:endParaRPr>
          </a:p>
          <a:p>
            <a:pPr marL="1657350" lvl="3"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Discrete circulation with a maximum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 10 m/s (difference between the maximum outbound and minimum inbound velocities at a constant range) with a diameter ≤ 7 km</a:t>
            </a:r>
          </a:p>
          <a:p>
            <a:pPr marL="1657350" lvl="3"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24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038AF2-5F4E-E1D9-E101-FC9246E817B9}"/>
              </a:ext>
            </a:extLst>
          </p:cNvPr>
          <p:cNvPicPr>
            <a:picLocks noChangeAspect="1"/>
          </p:cNvPicPr>
          <p:nvPr/>
        </p:nvPicPr>
        <p:blipFill>
          <a:blip r:embed="rId3"/>
          <a:stretch>
            <a:fillRect/>
          </a:stretch>
        </p:blipFill>
        <p:spPr>
          <a:xfrm>
            <a:off x="628165" y="1556555"/>
            <a:ext cx="8310095" cy="1639659"/>
          </a:xfrm>
          <a:prstGeom prst="rect">
            <a:avLst/>
          </a:prstGeom>
        </p:spPr>
      </p:pic>
      <p:sp>
        <p:nvSpPr>
          <p:cNvPr id="8" name="Rectangle 7">
            <a:extLst>
              <a:ext uri="{FF2B5EF4-FFF2-40B4-BE49-F238E27FC236}">
                <a16:creationId xmlns:a16="http://schemas.microsoft.com/office/drawing/2014/main" id="{6B175624-548B-EF45-4E0F-D20477542D71}"/>
              </a:ext>
            </a:extLst>
          </p:cNvPr>
          <p:cNvSpPr/>
          <p:nvPr/>
        </p:nvSpPr>
        <p:spPr>
          <a:xfrm>
            <a:off x="75076" y="0"/>
            <a:ext cx="112936" cy="6364223"/>
          </a:xfrm>
          <a:prstGeom prst="rect">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895C5-2A11-0419-4361-4333667E8DB7}"/>
              </a:ext>
            </a:extLst>
          </p:cNvPr>
          <p:cNvSpPr/>
          <p:nvPr/>
        </p:nvSpPr>
        <p:spPr>
          <a:xfrm>
            <a:off x="0" y="6364224"/>
            <a:ext cx="12192000" cy="493776"/>
          </a:xfrm>
          <a:prstGeom prst="rect">
            <a:avLst/>
          </a:prstGeom>
          <a:solidFill>
            <a:srgbClr val="1E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D2B10A-7778-87F6-6A02-F02CBFC48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61" y="6448233"/>
            <a:ext cx="225139" cy="325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F5ACDF7-9A40-11AB-91D3-DF9C0027DA85}"/>
              </a:ext>
            </a:extLst>
          </p:cNvPr>
          <p:cNvSpPr/>
          <p:nvPr/>
        </p:nvSpPr>
        <p:spPr>
          <a:xfrm>
            <a:off x="0" y="-1"/>
            <a:ext cx="112936" cy="6364223"/>
          </a:xfrm>
          <a:prstGeom prst="rect">
            <a:avLst/>
          </a:prstGeom>
          <a:solidFill>
            <a:srgbClr val="FF5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24AD5B-E651-F26B-9572-097BB01E67A1}"/>
              </a:ext>
            </a:extLst>
          </p:cNvPr>
          <p:cNvSpPr txBox="1"/>
          <p:nvPr/>
        </p:nvSpPr>
        <p:spPr>
          <a:xfrm>
            <a:off x="-197355" y="956851"/>
            <a:ext cx="12389355" cy="4202882"/>
          </a:xfrm>
          <a:prstGeom prst="rect">
            <a:avLst/>
          </a:prstGeom>
          <a:noFill/>
        </p:spPr>
        <p:txBody>
          <a:bodyPr wrap="square" rtlCol="0">
            <a:spAutoFit/>
          </a:bodyPr>
          <a:lstStyle/>
          <a:p>
            <a:pPr marL="740664" indent="-283464">
              <a:lnSpc>
                <a:spcPct val="150000"/>
              </a:lnSpc>
              <a:buSzPts val="18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Cataloged the following MV characteristics at each low-level velocity scan:</a:t>
            </a:r>
          </a:p>
          <a:p>
            <a:pPr marL="457200">
              <a:lnSpc>
                <a:spcPct val="150000"/>
              </a:lnSpc>
              <a:buSzPts val="1800"/>
            </a:pP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a:p>
            <a:pPr marL="457200">
              <a:lnSpc>
                <a:spcPct val="150000"/>
              </a:lnSpc>
              <a:buSzPts val="1800"/>
            </a:pPr>
            <a:endParaRPr lang="en-US" dirty="0">
              <a:solidFill>
                <a:srgbClr val="000000"/>
              </a:solidFill>
              <a:latin typeface="Times New Roman" panose="02020603050405020304" pitchFamily="18" charset="0"/>
              <a:cs typeface="Times New Roman" panose="02020603050405020304" pitchFamily="18" charset="0"/>
            </a:endParaRPr>
          </a:p>
          <a:p>
            <a:pPr marL="457200">
              <a:lnSpc>
                <a:spcPct val="150000"/>
              </a:lnSpc>
              <a:buSzPts val="1800"/>
            </a:pP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a:p>
            <a:pPr marL="457200">
              <a:lnSpc>
                <a:spcPct val="150000"/>
              </a:lnSpc>
              <a:buSzPts val="1800"/>
            </a:pPr>
            <a:endParaRPr lang="en-US" kern="1200" dirty="0">
              <a:solidFill>
                <a:srgbClr val="000000"/>
              </a:solidFill>
              <a:effectLst/>
              <a:latin typeface="Times New Roman" panose="02020603050405020304" pitchFamily="18" charset="0"/>
              <a:ea typeface="+mn-ea"/>
              <a:cs typeface="Times New Roman" panose="02020603050405020304" pitchFamily="18" charset="0"/>
            </a:endParaRPr>
          </a:p>
          <a:p>
            <a:pPr marL="740664"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To analyze MVs over their whole lifetimes, each MV was classified as tornadic (TOR), wind-damaging (WD), or non-damaging (ND) based on the damage report(s) or lack thereof that occurred over the entire lifetime of the MV </a:t>
            </a:r>
          </a:p>
          <a:p>
            <a:pPr marL="1197864" lvl="1" indent="-283464">
              <a:lnSpc>
                <a:spcPct val="150000"/>
              </a:lnSpc>
              <a:buSzPts val="18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Subsequently, to analyze the pretornadic/</a:t>
            </a:r>
            <a:r>
              <a:rPr lang="en-US" dirty="0" err="1">
                <a:solidFill>
                  <a:srgbClr val="000000"/>
                </a:solidFill>
                <a:latin typeface="Times New Roman" panose="02020603050405020304" pitchFamily="18" charset="0"/>
                <a:cs typeface="Times New Roman" panose="02020603050405020304" pitchFamily="18" charset="0"/>
              </a:rPr>
              <a:t>predamaging</a:t>
            </a:r>
            <a:r>
              <a:rPr lang="en-US" dirty="0">
                <a:solidFill>
                  <a:srgbClr val="000000"/>
                </a:solidFill>
                <a:latin typeface="Times New Roman" panose="02020603050405020304" pitchFamily="18" charset="0"/>
                <a:cs typeface="Times New Roman" panose="02020603050405020304" pitchFamily="18" charset="0"/>
              </a:rPr>
              <a:t> period of a MV, each MV was classified based on the first damage report</a:t>
            </a:r>
          </a:p>
          <a:p>
            <a:pPr marL="740664" indent="-283464">
              <a:lnSpc>
                <a:spcPct val="150000"/>
              </a:lnSpc>
              <a:buSzPts val="1800"/>
              <a:buFont typeface="Arial" panose="020B0604020202020204" pitchFamily="34" charset="0"/>
              <a:buChar char="•"/>
            </a:pPr>
            <a:r>
              <a:rPr lang="en-US" kern="1200" dirty="0">
                <a:solidFill>
                  <a:srgbClr val="000000"/>
                </a:solidFill>
                <a:effectLst/>
                <a:latin typeface="Times New Roman" panose="02020603050405020304" pitchFamily="18" charset="0"/>
                <a:ea typeface="+mn-ea"/>
                <a:cs typeface="Times New Roman" panose="02020603050405020304" pitchFamily="18" charset="0"/>
              </a:rPr>
              <a:t>Repeated cataloging process of MV </a:t>
            </a:r>
            <a:r>
              <a:rPr lang="en-US" dirty="0">
                <a:solidFill>
                  <a:srgbClr val="000000"/>
                </a:solidFill>
                <a:latin typeface="Times New Roman" panose="02020603050405020304" pitchFamily="18" charset="0"/>
                <a:cs typeface="Times New Roman" panose="02020603050405020304" pitchFamily="18" charset="0"/>
              </a:rPr>
              <a:t>characteristics</a:t>
            </a:r>
            <a:r>
              <a:rPr lang="en-US" kern="1200" dirty="0">
                <a:solidFill>
                  <a:srgbClr val="000000"/>
                </a:solidFill>
                <a:effectLst/>
                <a:latin typeface="Times New Roman" panose="02020603050405020304" pitchFamily="18" charset="0"/>
                <a:ea typeface="+mn-ea"/>
                <a:cs typeface="Times New Roman" panose="02020603050405020304" pitchFamily="18" charset="0"/>
              </a:rPr>
              <a:t> using the higher resolution COW radar data using Solo3</a:t>
            </a:r>
            <a:endParaRPr lang="en-US" dirty="0"/>
          </a:p>
        </p:txBody>
      </p:sp>
      <p:sp>
        <p:nvSpPr>
          <p:cNvPr id="15" name="Rectangle 14">
            <a:extLst>
              <a:ext uri="{FF2B5EF4-FFF2-40B4-BE49-F238E27FC236}">
                <a16:creationId xmlns:a16="http://schemas.microsoft.com/office/drawing/2014/main" id="{36DA23BD-D8DB-C263-0DA1-D631B8F60632}"/>
              </a:ext>
            </a:extLst>
          </p:cNvPr>
          <p:cNvSpPr/>
          <p:nvPr/>
        </p:nvSpPr>
        <p:spPr>
          <a:xfrm>
            <a:off x="112936" y="225552"/>
            <a:ext cx="11482434" cy="774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D0CBCFD-2187-F61D-B227-FADC6AAAC374}"/>
              </a:ext>
            </a:extLst>
          </p:cNvPr>
          <p:cNvSpPr txBox="1"/>
          <p:nvPr/>
        </p:nvSpPr>
        <p:spPr>
          <a:xfrm>
            <a:off x="188011" y="230897"/>
            <a:ext cx="11203077"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Manual Analysis of WSR-88D and COW Data</a:t>
            </a:r>
          </a:p>
        </p:txBody>
      </p:sp>
      <p:pic>
        <p:nvPicPr>
          <p:cNvPr id="6" name="Picture 5">
            <a:extLst>
              <a:ext uri="{FF2B5EF4-FFF2-40B4-BE49-F238E27FC236}">
                <a16:creationId xmlns:a16="http://schemas.microsoft.com/office/drawing/2014/main" id="{7E10A8CB-1E65-EB60-A391-F7AA851FDFF6}"/>
              </a:ext>
            </a:extLst>
          </p:cNvPr>
          <p:cNvPicPr>
            <a:picLocks noChangeAspect="1"/>
          </p:cNvPicPr>
          <p:nvPr/>
        </p:nvPicPr>
        <p:blipFill>
          <a:blip r:embed="rId5"/>
          <a:stretch>
            <a:fillRect/>
          </a:stretch>
        </p:blipFill>
        <p:spPr>
          <a:xfrm>
            <a:off x="628164" y="1489217"/>
            <a:ext cx="8310095" cy="1738606"/>
          </a:xfrm>
          <a:prstGeom prst="rect">
            <a:avLst/>
          </a:prstGeom>
        </p:spPr>
      </p:pic>
      <p:sp>
        <p:nvSpPr>
          <p:cNvPr id="11" name="Rectangle 10">
            <a:extLst>
              <a:ext uri="{FF2B5EF4-FFF2-40B4-BE49-F238E27FC236}">
                <a16:creationId xmlns:a16="http://schemas.microsoft.com/office/drawing/2014/main" id="{78E1CF0C-4EE9-AC1D-101D-34DDE9517F5E}"/>
              </a:ext>
            </a:extLst>
          </p:cNvPr>
          <p:cNvSpPr/>
          <p:nvPr/>
        </p:nvSpPr>
        <p:spPr>
          <a:xfrm>
            <a:off x="4783211" y="1528040"/>
            <a:ext cx="4155048" cy="1187999"/>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156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f878a49-52e2-4576-beb6-a7584af228a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D78311D46E2A4786D16B1D01A14EBC" ma:contentTypeVersion="14" ma:contentTypeDescription="Create a new document." ma:contentTypeScope="" ma:versionID="5907cb69ebceeda89613232a709edfbd">
  <xsd:schema xmlns:xsd="http://www.w3.org/2001/XMLSchema" xmlns:xs="http://www.w3.org/2001/XMLSchema" xmlns:p="http://schemas.microsoft.com/office/2006/metadata/properties" xmlns:ns3="8f878a49-52e2-4576-beb6-a7584af228aa" xmlns:ns4="694b8577-7931-49c0-af6c-0de20eb88c73" targetNamespace="http://schemas.microsoft.com/office/2006/metadata/properties" ma:root="true" ma:fieldsID="6fc9dcba93d05bf8ea51ee01ddaa24d0" ns3:_="" ns4:_="">
    <xsd:import namespace="8f878a49-52e2-4576-beb6-a7584af228aa"/>
    <xsd:import namespace="694b8577-7931-49c0-af6c-0de20eb88c7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78a49-52e2-4576-beb6-a7584af22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4b8577-7931-49c0-af6c-0de20eb88c7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440DB-1814-4044-9A12-777C4BBE62A1}">
  <ds:schemaRefs>
    <ds:schemaRef ds:uri="http://schemas.microsoft.com/office/infopath/2007/PartnerControls"/>
    <ds:schemaRef ds:uri="http://schemas.microsoft.com/office/2006/documentManagement/types"/>
    <ds:schemaRef ds:uri="http://purl.org/dc/dcmitype/"/>
    <ds:schemaRef ds:uri="http://purl.org/dc/elements/1.1/"/>
    <ds:schemaRef ds:uri="http://purl.org/dc/terms/"/>
    <ds:schemaRef ds:uri="8f878a49-52e2-4576-beb6-a7584af228aa"/>
    <ds:schemaRef ds:uri="694b8577-7931-49c0-af6c-0de20eb88c73"/>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83E6D1-129E-4F46-B068-2A2AE45E2E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878a49-52e2-4576-beb6-a7584af228aa"/>
    <ds:schemaRef ds:uri="694b8577-7931-49c0-af6c-0de20eb88c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8FF50B-EDC5-4D78-8280-19DD37EA5E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890</TotalTime>
  <Words>6667</Words>
  <Application>Microsoft Office PowerPoint</Application>
  <PresentationFormat>Widescreen</PresentationFormat>
  <Paragraphs>498</Paragraphs>
  <Slides>24</Slides>
  <Notes>23</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Lucida Console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Blind-Doskocil, Leanne Nicole</dc:creator>
  <cp:lastModifiedBy>Aikins, Josh</cp:lastModifiedBy>
  <cp:revision>3</cp:revision>
  <dcterms:created xsi:type="dcterms:W3CDTF">2023-11-08T20:49:04Z</dcterms:created>
  <dcterms:modified xsi:type="dcterms:W3CDTF">2023-11-21T01:54:28Z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0x0101006CD78311D46E2A4786D16B1D01A14EBC</vt:lpwstr>
  </property>
</Properties>
</file>