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8" r:id="rId3"/>
    <p:sldId id="265" r:id="rId4"/>
    <p:sldId id="266" r:id="rId5"/>
    <p:sldId id="271" r:id="rId6"/>
    <p:sldId id="270" r:id="rId7"/>
    <p:sldId id="262"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6405"/>
  </p:normalViewPr>
  <p:slideViewPr>
    <p:cSldViewPr snapToGrid="0">
      <p:cViewPr varScale="1">
        <p:scale>
          <a:sx n="63" d="100"/>
          <a:sy n="63" d="100"/>
        </p:scale>
        <p:origin x="78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BEB29-D385-CC8F-7A3B-11982229C410}"/>
              </a:ext>
            </a:extLst>
          </p:cNvPr>
          <p:cNvSpPr>
            <a:spLocks noGrp="1"/>
          </p:cNvSpPr>
          <p:nvPr>
            <p:ph type="ctrTitle"/>
          </p:nvPr>
        </p:nvSpPr>
        <p:spPr>
          <a:xfrm>
            <a:off x="1849821" y="1164404"/>
            <a:ext cx="9144000" cy="2387600"/>
          </a:xfrm>
          <a:noFill/>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16F9296-84D4-2E8C-A5CC-B8CC087CB12F}"/>
              </a:ext>
            </a:extLst>
          </p:cNvPr>
          <p:cNvSpPr>
            <a:spLocks noGrp="1"/>
          </p:cNvSpPr>
          <p:nvPr>
            <p:ph type="subTitle" idx="1"/>
          </p:nvPr>
        </p:nvSpPr>
        <p:spPr>
          <a:xfrm>
            <a:off x="1849821" y="3657108"/>
            <a:ext cx="9144000" cy="1655762"/>
          </a:xfrm>
          <a:noFill/>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8A65FF-ED07-A641-336B-8FF0DE95D8A1}"/>
              </a:ext>
            </a:extLst>
          </p:cNvPr>
          <p:cNvSpPr>
            <a:spLocks noGrp="1"/>
          </p:cNvSpPr>
          <p:nvPr>
            <p:ph type="dt" sz="half" idx="10"/>
          </p:nvPr>
        </p:nvSpPr>
        <p:spPr/>
        <p:txBody>
          <a:bodyPr/>
          <a:lstStyle/>
          <a:p>
            <a:fld id="{BD71778E-DCB6-CB4E-9FB5-E067704EE8CF}" type="datetimeFigureOut">
              <a:rPr lang="en-US" smtClean="0"/>
              <a:t>11/16/2023</a:t>
            </a:fld>
            <a:endParaRPr lang="en-US"/>
          </a:p>
        </p:txBody>
      </p:sp>
      <p:sp>
        <p:nvSpPr>
          <p:cNvPr id="5" name="Footer Placeholder 4">
            <a:extLst>
              <a:ext uri="{FF2B5EF4-FFF2-40B4-BE49-F238E27FC236}">
                <a16:creationId xmlns:a16="http://schemas.microsoft.com/office/drawing/2014/main" id="{7B7DA2E4-D90F-ADDE-7678-5F664C7719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3D10AA-BF79-04BC-65CE-8F1FCC3AFACC}"/>
              </a:ext>
            </a:extLst>
          </p:cNvPr>
          <p:cNvSpPr>
            <a:spLocks noGrp="1"/>
          </p:cNvSpPr>
          <p:nvPr>
            <p:ph type="sldNum" sz="quarter" idx="12"/>
          </p:nvPr>
        </p:nvSpPr>
        <p:spPr/>
        <p:txBody>
          <a:bodyPr/>
          <a:lstStyle/>
          <a:p>
            <a:fld id="{7AD1DC10-E9C5-654A-9690-2C1C07D1A6AA}" type="slidenum">
              <a:rPr lang="en-US" smtClean="0"/>
              <a:t>‹#›</a:t>
            </a:fld>
            <a:endParaRPr lang="en-US"/>
          </a:p>
        </p:txBody>
      </p:sp>
    </p:spTree>
    <p:extLst>
      <p:ext uri="{BB962C8B-B14F-4D97-AF65-F5344CB8AC3E}">
        <p14:creationId xmlns:p14="http://schemas.microsoft.com/office/powerpoint/2010/main" val="2705897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94C7B-AD41-36F4-69E7-76FAB95349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AB21E2-4834-DE3F-E96C-801404CE98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10CCEE-C51A-4289-3EF1-2041351FF477}"/>
              </a:ext>
            </a:extLst>
          </p:cNvPr>
          <p:cNvSpPr>
            <a:spLocks noGrp="1"/>
          </p:cNvSpPr>
          <p:nvPr>
            <p:ph type="dt" sz="half" idx="10"/>
          </p:nvPr>
        </p:nvSpPr>
        <p:spPr/>
        <p:txBody>
          <a:bodyPr/>
          <a:lstStyle/>
          <a:p>
            <a:fld id="{BD71778E-DCB6-CB4E-9FB5-E067704EE8CF}" type="datetimeFigureOut">
              <a:rPr lang="en-US" smtClean="0"/>
              <a:t>11/16/2023</a:t>
            </a:fld>
            <a:endParaRPr lang="en-US"/>
          </a:p>
        </p:txBody>
      </p:sp>
      <p:sp>
        <p:nvSpPr>
          <p:cNvPr id="5" name="Footer Placeholder 4">
            <a:extLst>
              <a:ext uri="{FF2B5EF4-FFF2-40B4-BE49-F238E27FC236}">
                <a16:creationId xmlns:a16="http://schemas.microsoft.com/office/drawing/2014/main" id="{FBDB1545-2568-F248-31BE-57D83CCA5A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9C8171-A999-7D9C-4F4E-562E218287D2}"/>
              </a:ext>
            </a:extLst>
          </p:cNvPr>
          <p:cNvSpPr>
            <a:spLocks noGrp="1"/>
          </p:cNvSpPr>
          <p:nvPr>
            <p:ph type="sldNum" sz="quarter" idx="12"/>
          </p:nvPr>
        </p:nvSpPr>
        <p:spPr/>
        <p:txBody>
          <a:bodyPr/>
          <a:lstStyle/>
          <a:p>
            <a:fld id="{7AD1DC10-E9C5-654A-9690-2C1C07D1A6AA}" type="slidenum">
              <a:rPr lang="en-US" smtClean="0"/>
              <a:t>‹#›</a:t>
            </a:fld>
            <a:endParaRPr lang="en-US"/>
          </a:p>
        </p:txBody>
      </p:sp>
    </p:spTree>
    <p:extLst>
      <p:ext uri="{BB962C8B-B14F-4D97-AF65-F5344CB8AC3E}">
        <p14:creationId xmlns:p14="http://schemas.microsoft.com/office/powerpoint/2010/main" val="16623593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40CACC-51CC-1474-CC13-876C47F2503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1CF2E5-E337-33A3-A582-98AB21C647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AFC261-8A05-34E0-E338-ED3EA900CA19}"/>
              </a:ext>
            </a:extLst>
          </p:cNvPr>
          <p:cNvSpPr>
            <a:spLocks noGrp="1"/>
          </p:cNvSpPr>
          <p:nvPr>
            <p:ph type="dt" sz="half" idx="10"/>
          </p:nvPr>
        </p:nvSpPr>
        <p:spPr/>
        <p:txBody>
          <a:bodyPr/>
          <a:lstStyle/>
          <a:p>
            <a:fld id="{BD71778E-DCB6-CB4E-9FB5-E067704EE8CF}" type="datetimeFigureOut">
              <a:rPr lang="en-US" smtClean="0"/>
              <a:t>11/16/2023</a:t>
            </a:fld>
            <a:endParaRPr lang="en-US"/>
          </a:p>
        </p:txBody>
      </p:sp>
      <p:sp>
        <p:nvSpPr>
          <p:cNvPr id="5" name="Footer Placeholder 4">
            <a:extLst>
              <a:ext uri="{FF2B5EF4-FFF2-40B4-BE49-F238E27FC236}">
                <a16:creationId xmlns:a16="http://schemas.microsoft.com/office/drawing/2014/main" id="{7E2D912F-5687-F9EA-543D-76D02297AB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ECD803-398A-BF3F-7019-C3FE6019EF02}"/>
              </a:ext>
            </a:extLst>
          </p:cNvPr>
          <p:cNvSpPr>
            <a:spLocks noGrp="1"/>
          </p:cNvSpPr>
          <p:nvPr>
            <p:ph type="sldNum" sz="quarter" idx="12"/>
          </p:nvPr>
        </p:nvSpPr>
        <p:spPr/>
        <p:txBody>
          <a:bodyPr/>
          <a:lstStyle/>
          <a:p>
            <a:fld id="{7AD1DC10-E9C5-654A-9690-2C1C07D1A6AA}" type="slidenum">
              <a:rPr lang="en-US" smtClean="0"/>
              <a:t>‹#›</a:t>
            </a:fld>
            <a:endParaRPr lang="en-US"/>
          </a:p>
        </p:txBody>
      </p:sp>
    </p:spTree>
    <p:extLst>
      <p:ext uri="{BB962C8B-B14F-4D97-AF65-F5344CB8AC3E}">
        <p14:creationId xmlns:p14="http://schemas.microsoft.com/office/powerpoint/2010/main" val="3077444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877FF-5573-C6D8-C177-7133F6BEE9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0AD763-3F7B-6BB6-D10B-822A3F40DF1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1787D3-AB87-A91C-EEE0-F83D6A5418AE}"/>
              </a:ext>
            </a:extLst>
          </p:cNvPr>
          <p:cNvSpPr>
            <a:spLocks noGrp="1"/>
          </p:cNvSpPr>
          <p:nvPr>
            <p:ph type="dt" sz="half" idx="10"/>
          </p:nvPr>
        </p:nvSpPr>
        <p:spPr/>
        <p:txBody>
          <a:bodyPr/>
          <a:lstStyle/>
          <a:p>
            <a:fld id="{BD71778E-DCB6-CB4E-9FB5-E067704EE8CF}" type="datetimeFigureOut">
              <a:rPr lang="en-US" smtClean="0"/>
              <a:t>11/16/2023</a:t>
            </a:fld>
            <a:endParaRPr lang="en-US"/>
          </a:p>
        </p:txBody>
      </p:sp>
      <p:sp>
        <p:nvSpPr>
          <p:cNvPr id="5" name="Footer Placeholder 4">
            <a:extLst>
              <a:ext uri="{FF2B5EF4-FFF2-40B4-BE49-F238E27FC236}">
                <a16:creationId xmlns:a16="http://schemas.microsoft.com/office/drawing/2014/main" id="{D964D182-B4C0-9EDF-C91D-3FC3D019D2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17AB81-8684-1ED1-6604-849E6F454D25}"/>
              </a:ext>
            </a:extLst>
          </p:cNvPr>
          <p:cNvSpPr>
            <a:spLocks noGrp="1"/>
          </p:cNvSpPr>
          <p:nvPr>
            <p:ph type="sldNum" sz="quarter" idx="12"/>
          </p:nvPr>
        </p:nvSpPr>
        <p:spPr/>
        <p:txBody>
          <a:bodyPr/>
          <a:lstStyle/>
          <a:p>
            <a:fld id="{7AD1DC10-E9C5-654A-9690-2C1C07D1A6AA}" type="slidenum">
              <a:rPr lang="en-US" smtClean="0"/>
              <a:t>‹#›</a:t>
            </a:fld>
            <a:endParaRPr lang="en-US"/>
          </a:p>
        </p:txBody>
      </p:sp>
    </p:spTree>
    <p:extLst>
      <p:ext uri="{BB962C8B-B14F-4D97-AF65-F5344CB8AC3E}">
        <p14:creationId xmlns:p14="http://schemas.microsoft.com/office/powerpoint/2010/main" val="3816221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A4448-4462-718A-7642-5272A931E45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66375C-7AD4-6666-E56D-2CCDB01257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BD9612-4069-722F-C444-7A7D1E70441E}"/>
              </a:ext>
            </a:extLst>
          </p:cNvPr>
          <p:cNvSpPr>
            <a:spLocks noGrp="1"/>
          </p:cNvSpPr>
          <p:nvPr>
            <p:ph type="dt" sz="half" idx="10"/>
          </p:nvPr>
        </p:nvSpPr>
        <p:spPr/>
        <p:txBody>
          <a:bodyPr/>
          <a:lstStyle/>
          <a:p>
            <a:fld id="{BD71778E-DCB6-CB4E-9FB5-E067704EE8CF}" type="datetimeFigureOut">
              <a:rPr lang="en-US" smtClean="0"/>
              <a:t>11/16/2023</a:t>
            </a:fld>
            <a:endParaRPr lang="en-US"/>
          </a:p>
        </p:txBody>
      </p:sp>
      <p:sp>
        <p:nvSpPr>
          <p:cNvPr id="5" name="Footer Placeholder 4">
            <a:extLst>
              <a:ext uri="{FF2B5EF4-FFF2-40B4-BE49-F238E27FC236}">
                <a16:creationId xmlns:a16="http://schemas.microsoft.com/office/drawing/2014/main" id="{26F23F8E-ACD7-A613-59FE-433E65437E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1E7A9C-EB74-DF61-923A-8F581DE3A177}"/>
              </a:ext>
            </a:extLst>
          </p:cNvPr>
          <p:cNvSpPr>
            <a:spLocks noGrp="1"/>
          </p:cNvSpPr>
          <p:nvPr>
            <p:ph type="sldNum" sz="quarter" idx="12"/>
          </p:nvPr>
        </p:nvSpPr>
        <p:spPr/>
        <p:txBody>
          <a:bodyPr/>
          <a:lstStyle/>
          <a:p>
            <a:fld id="{7AD1DC10-E9C5-654A-9690-2C1C07D1A6AA}" type="slidenum">
              <a:rPr lang="en-US" smtClean="0"/>
              <a:t>‹#›</a:t>
            </a:fld>
            <a:endParaRPr lang="en-US"/>
          </a:p>
        </p:txBody>
      </p:sp>
    </p:spTree>
    <p:extLst>
      <p:ext uri="{BB962C8B-B14F-4D97-AF65-F5344CB8AC3E}">
        <p14:creationId xmlns:p14="http://schemas.microsoft.com/office/powerpoint/2010/main" val="391963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F3BD6-7F29-96C3-4BE9-FFD131CCE5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7331CA-3184-F5A4-DEDC-A643559E3DB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64B6314-F5F5-8D6A-9127-2F5B2DF883C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B6936B9-91C7-34B6-476C-3A0E77B1D4FA}"/>
              </a:ext>
            </a:extLst>
          </p:cNvPr>
          <p:cNvSpPr>
            <a:spLocks noGrp="1"/>
          </p:cNvSpPr>
          <p:nvPr>
            <p:ph type="dt" sz="half" idx="10"/>
          </p:nvPr>
        </p:nvSpPr>
        <p:spPr/>
        <p:txBody>
          <a:bodyPr/>
          <a:lstStyle/>
          <a:p>
            <a:fld id="{BD71778E-DCB6-CB4E-9FB5-E067704EE8CF}" type="datetimeFigureOut">
              <a:rPr lang="en-US" smtClean="0"/>
              <a:t>11/16/2023</a:t>
            </a:fld>
            <a:endParaRPr lang="en-US"/>
          </a:p>
        </p:txBody>
      </p:sp>
      <p:sp>
        <p:nvSpPr>
          <p:cNvPr id="6" name="Footer Placeholder 5">
            <a:extLst>
              <a:ext uri="{FF2B5EF4-FFF2-40B4-BE49-F238E27FC236}">
                <a16:creationId xmlns:a16="http://schemas.microsoft.com/office/drawing/2014/main" id="{697F5893-1BC5-10F6-AB35-DE44E26AA3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225E9E-D45B-85D9-9384-7468D1B02275}"/>
              </a:ext>
            </a:extLst>
          </p:cNvPr>
          <p:cNvSpPr>
            <a:spLocks noGrp="1"/>
          </p:cNvSpPr>
          <p:nvPr>
            <p:ph type="sldNum" sz="quarter" idx="12"/>
          </p:nvPr>
        </p:nvSpPr>
        <p:spPr/>
        <p:txBody>
          <a:bodyPr/>
          <a:lstStyle/>
          <a:p>
            <a:fld id="{7AD1DC10-E9C5-654A-9690-2C1C07D1A6AA}" type="slidenum">
              <a:rPr lang="en-US" smtClean="0"/>
              <a:t>‹#›</a:t>
            </a:fld>
            <a:endParaRPr lang="en-US"/>
          </a:p>
        </p:txBody>
      </p:sp>
    </p:spTree>
    <p:extLst>
      <p:ext uri="{BB962C8B-B14F-4D97-AF65-F5344CB8AC3E}">
        <p14:creationId xmlns:p14="http://schemas.microsoft.com/office/powerpoint/2010/main" val="1332092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8CE2E-B0B9-0CA0-4B30-66B91ED55D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E5E589D-C40A-7830-9DD4-5BCF4468A0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42CBFD-67D4-A134-A499-7B9DAAC1EDB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6A91122-20D5-BF1B-EA28-13C283E304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C15BC65-655D-2250-41CB-D764B38E944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403B36-248A-1B29-5FA2-F27D89A45A73}"/>
              </a:ext>
            </a:extLst>
          </p:cNvPr>
          <p:cNvSpPr>
            <a:spLocks noGrp="1"/>
          </p:cNvSpPr>
          <p:nvPr>
            <p:ph type="dt" sz="half" idx="10"/>
          </p:nvPr>
        </p:nvSpPr>
        <p:spPr/>
        <p:txBody>
          <a:bodyPr/>
          <a:lstStyle/>
          <a:p>
            <a:fld id="{BD71778E-DCB6-CB4E-9FB5-E067704EE8CF}" type="datetimeFigureOut">
              <a:rPr lang="en-US" smtClean="0"/>
              <a:t>11/16/2023</a:t>
            </a:fld>
            <a:endParaRPr lang="en-US"/>
          </a:p>
        </p:txBody>
      </p:sp>
      <p:sp>
        <p:nvSpPr>
          <p:cNvPr id="8" name="Footer Placeholder 7">
            <a:extLst>
              <a:ext uri="{FF2B5EF4-FFF2-40B4-BE49-F238E27FC236}">
                <a16:creationId xmlns:a16="http://schemas.microsoft.com/office/drawing/2014/main" id="{D8F7B5E9-EAE4-189B-0BF4-6DE68BE947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97586A-888F-0465-E263-0A2E89784199}"/>
              </a:ext>
            </a:extLst>
          </p:cNvPr>
          <p:cNvSpPr>
            <a:spLocks noGrp="1"/>
          </p:cNvSpPr>
          <p:nvPr>
            <p:ph type="sldNum" sz="quarter" idx="12"/>
          </p:nvPr>
        </p:nvSpPr>
        <p:spPr/>
        <p:txBody>
          <a:bodyPr/>
          <a:lstStyle/>
          <a:p>
            <a:fld id="{7AD1DC10-E9C5-654A-9690-2C1C07D1A6AA}" type="slidenum">
              <a:rPr lang="en-US" smtClean="0"/>
              <a:t>‹#›</a:t>
            </a:fld>
            <a:endParaRPr lang="en-US"/>
          </a:p>
        </p:txBody>
      </p:sp>
    </p:spTree>
    <p:extLst>
      <p:ext uri="{BB962C8B-B14F-4D97-AF65-F5344CB8AC3E}">
        <p14:creationId xmlns:p14="http://schemas.microsoft.com/office/powerpoint/2010/main" val="2246558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AFEF7-F097-00D8-66CD-A14D7F2D274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E117AB-DA58-76AC-7D76-9E4AC4E6CCEA}"/>
              </a:ext>
            </a:extLst>
          </p:cNvPr>
          <p:cNvSpPr>
            <a:spLocks noGrp="1"/>
          </p:cNvSpPr>
          <p:nvPr>
            <p:ph type="dt" sz="half" idx="10"/>
          </p:nvPr>
        </p:nvSpPr>
        <p:spPr/>
        <p:txBody>
          <a:bodyPr/>
          <a:lstStyle/>
          <a:p>
            <a:fld id="{BD71778E-DCB6-CB4E-9FB5-E067704EE8CF}" type="datetimeFigureOut">
              <a:rPr lang="en-US" smtClean="0"/>
              <a:t>11/16/2023</a:t>
            </a:fld>
            <a:endParaRPr lang="en-US"/>
          </a:p>
        </p:txBody>
      </p:sp>
      <p:sp>
        <p:nvSpPr>
          <p:cNvPr id="4" name="Footer Placeholder 3">
            <a:extLst>
              <a:ext uri="{FF2B5EF4-FFF2-40B4-BE49-F238E27FC236}">
                <a16:creationId xmlns:a16="http://schemas.microsoft.com/office/drawing/2014/main" id="{DEF2423A-69B9-5A4E-B200-DB603EC974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079717E-7AA0-D7CC-FF6B-73B51FB361BD}"/>
              </a:ext>
            </a:extLst>
          </p:cNvPr>
          <p:cNvSpPr>
            <a:spLocks noGrp="1"/>
          </p:cNvSpPr>
          <p:nvPr>
            <p:ph type="sldNum" sz="quarter" idx="12"/>
          </p:nvPr>
        </p:nvSpPr>
        <p:spPr/>
        <p:txBody>
          <a:bodyPr/>
          <a:lstStyle/>
          <a:p>
            <a:fld id="{7AD1DC10-E9C5-654A-9690-2C1C07D1A6AA}" type="slidenum">
              <a:rPr lang="en-US" smtClean="0"/>
              <a:t>‹#›</a:t>
            </a:fld>
            <a:endParaRPr lang="en-US"/>
          </a:p>
        </p:txBody>
      </p:sp>
    </p:spTree>
    <p:extLst>
      <p:ext uri="{BB962C8B-B14F-4D97-AF65-F5344CB8AC3E}">
        <p14:creationId xmlns:p14="http://schemas.microsoft.com/office/powerpoint/2010/main" val="4217133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3DB19A-991A-D1D5-2BA3-318A4040AD15}"/>
              </a:ext>
            </a:extLst>
          </p:cNvPr>
          <p:cNvSpPr>
            <a:spLocks noGrp="1"/>
          </p:cNvSpPr>
          <p:nvPr>
            <p:ph type="dt" sz="half" idx="10"/>
          </p:nvPr>
        </p:nvSpPr>
        <p:spPr/>
        <p:txBody>
          <a:bodyPr/>
          <a:lstStyle/>
          <a:p>
            <a:fld id="{BD71778E-DCB6-CB4E-9FB5-E067704EE8CF}" type="datetimeFigureOut">
              <a:rPr lang="en-US" smtClean="0"/>
              <a:t>11/16/2023</a:t>
            </a:fld>
            <a:endParaRPr lang="en-US"/>
          </a:p>
        </p:txBody>
      </p:sp>
      <p:sp>
        <p:nvSpPr>
          <p:cNvPr id="3" name="Footer Placeholder 2">
            <a:extLst>
              <a:ext uri="{FF2B5EF4-FFF2-40B4-BE49-F238E27FC236}">
                <a16:creationId xmlns:a16="http://schemas.microsoft.com/office/drawing/2014/main" id="{5E899C25-275D-94DF-15CC-D6AB3CCDE11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72DFCCF-D633-4FC5-A533-497B1D0359AD}"/>
              </a:ext>
            </a:extLst>
          </p:cNvPr>
          <p:cNvSpPr>
            <a:spLocks noGrp="1"/>
          </p:cNvSpPr>
          <p:nvPr>
            <p:ph type="sldNum" sz="quarter" idx="12"/>
          </p:nvPr>
        </p:nvSpPr>
        <p:spPr/>
        <p:txBody>
          <a:bodyPr/>
          <a:lstStyle/>
          <a:p>
            <a:fld id="{7AD1DC10-E9C5-654A-9690-2C1C07D1A6AA}" type="slidenum">
              <a:rPr lang="en-US" smtClean="0"/>
              <a:t>‹#›</a:t>
            </a:fld>
            <a:endParaRPr lang="en-US"/>
          </a:p>
        </p:txBody>
      </p:sp>
    </p:spTree>
    <p:extLst>
      <p:ext uri="{BB962C8B-B14F-4D97-AF65-F5344CB8AC3E}">
        <p14:creationId xmlns:p14="http://schemas.microsoft.com/office/powerpoint/2010/main" val="638086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13720-AA8A-6953-B549-2FDEE6D27A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D00A966-55A3-2387-E903-FCA6042F77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23B7D9-3B4F-FEF2-BBBE-5DD79526F2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3A3D61-FFFC-2CAB-0FAD-220A5BC09DF9}"/>
              </a:ext>
            </a:extLst>
          </p:cNvPr>
          <p:cNvSpPr>
            <a:spLocks noGrp="1"/>
          </p:cNvSpPr>
          <p:nvPr>
            <p:ph type="dt" sz="half" idx="10"/>
          </p:nvPr>
        </p:nvSpPr>
        <p:spPr/>
        <p:txBody>
          <a:bodyPr/>
          <a:lstStyle/>
          <a:p>
            <a:fld id="{BD71778E-DCB6-CB4E-9FB5-E067704EE8CF}" type="datetimeFigureOut">
              <a:rPr lang="en-US" smtClean="0"/>
              <a:t>11/16/2023</a:t>
            </a:fld>
            <a:endParaRPr lang="en-US"/>
          </a:p>
        </p:txBody>
      </p:sp>
      <p:sp>
        <p:nvSpPr>
          <p:cNvPr id="6" name="Footer Placeholder 5">
            <a:extLst>
              <a:ext uri="{FF2B5EF4-FFF2-40B4-BE49-F238E27FC236}">
                <a16:creationId xmlns:a16="http://schemas.microsoft.com/office/drawing/2014/main" id="{BB4F71AC-5D05-B7F2-2951-851C9D0899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F88F20-8B79-7AE2-162F-F748E8AA3082}"/>
              </a:ext>
            </a:extLst>
          </p:cNvPr>
          <p:cNvSpPr>
            <a:spLocks noGrp="1"/>
          </p:cNvSpPr>
          <p:nvPr>
            <p:ph type="sldNum" sz="quarter" idx="12"/>
          </p:nvPr>
        </p:nvSpPr>
        <p:spPr/>
        <p:txBody>
          <a:bodyPr/>
          <a:lstStyle/>
          <a:p>
            <a:fld id="{7AD1DC10-E9C5-654A-9690-2C1C07D1A6AA}" type="slidenum">
              <a:rPr lang="en-US" smtClean="0"/>
              <a:t>‹#›</a:t>
            </a:fld>
            <a:endParaRPr lang="en-US"/>
          </a:p>
        </p:txBody>
      </p:sp>
    </p:spTree>
    <p:extLst>
      <p:ext uri="{BB962C8B-B14F-4D97-AF65-F5344CB8AC3E}">
        <p14:creationId xmlns:p14="http://schemas.microsoft.com/office/powerpoint/2010/main" val="10312268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AE455-3ABC-A383-0E3C-0EA9135996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DAED315-F7BD-6D9E-80F6-4A6BC326AE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15C5ABC-B950-991B-2824-06CA3C9AF3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D88102-D88D-C751-2B55-4ECE33EB9657}"/>
              </a:ext>
            </a:extLst>
          </p:cNvPr>
          <p:cNvSpPr>
            <a:spLocks noGrp="1"/>
          </p:cNvSpPr>
          <p:nvPr>
            <p:ph type="dt" sz="half" idx="10"/>
          </p:nvPr>
        </p:nvSpPr>
        <p:spPr/>
        <p:txBody>
          <a:bodyPr/>
          <a:lstStyle/>
          <a:p>
            <a:fld id="{BD71778E-DCB6-CB4E-9FB5-E067704EE8CF}" type="datetimeFigureOut">
              <a:rPr lang="en-US" smtClean="0"/>
              <a:t>11/16/2023</a:t>
            </a:fld>
            <a:endParaRPr lang="en-US"/>
          </a:p>
        </p:txBody>
      </p:sp>
      <p:sp>
        <p:nvSpPr>
          <p:cNvPr id="6" name="Footer Placeholder 5">
            <a:extLst>
              <a:ext uri="{FF2B5EF4-FFF2-40B4-BE49-F238E27FC236}">
                <a16:creationId xmlns:a16="http://schemas.microsoft.com/office/drawing/2014/main" id="{EAB78E83-2B5B-4CAB-84F0-FE8256E940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B180D4-F341-10A6-5D6F-DB663EE1EAA5}"/>
              </a:ext>
            </a:extLst>
          </p:cNvPr>
          <p:cNvSpPr>
            <a:spLocks noGrp="1"/>
          </p:cNvSpPr>
          <p:nvPr>
            <p:ph type="sldNum" sz="quarter" idx="12"/>
          </p:nvPr>
        </p:nvSpPr>
        <p:spPr/>
        <p:txBody>
          <a:bodyPr/>
          <a:lstStyle/>
          <a:p>
            <a:fld id="{7AD1DC10-E9C5-654A-9690-2C1C07D1A6AA}" type="slidenum">
              <a:rPr lang="en-US" smtClean="0"/>
              <a:t>‹#›</a:t>
            </a:fld>
            <a:endParaRPr lang="en-US"/>
          </a:p>
        </p:txBody>
      </p:sp>
    </p:spTree>
    <p:extLst>
      <p:ext uri="{BB962C8B-B14F-4D97-AF65-F5344CB8AC3E}">
        <p14:creationId xmlns:p14="http://schemas.microsoft.com/office/powerpoint/2010/main" val="32321768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1FC297-757D-9A7A-9F28-17C8A0E1476D}"/>
              </a:ext>
            </a:extLst>
          </p:cNvPr>
          <p:cNvSpPr>
            <a:spLocks noGrp="1"/>
          </p:cNvSpPr>
          <p:nvPr>
            <p:ph type="title"/>
          </p:nvPr>
        </p:nvSpPr>
        <p:spPr>
          <a:xfrm>
            <a:off x="1126156" y="365125"/>
            <a:ext cx="10227644" cy="1325563"/>
          </a:xfrm>
          <a:prstGeom prst="rect">
            <a:avLst/>
          </a:prstGeom>
          <a:noFill/>
          <a:ln w="19050">
            <a:noFill/>
          </a:ln>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5AB5DB0-EEDA-0850-5DE9-AEA2102CA3E3}"/>
              </a:ext>
            </a:extLst>
          </p:cNvPr>
          <p:cNvSpPr>
            <a:spLocks noGrp="1"/>
          </p:cNvSpPr>
          <p:nvPr>
            <p:ph type="body" idx="1"/>
          </p:nvPr>
        </p:nvSpPr>
        <p:spPr>
          <a:xfrm>
            <a:off x="1126154" y="1825625"/>
            <a:ext cx="10227645" cy="4351338"/>
          </a:xfrm>
          <a:prstGeom prst="rect">
            <a:avLst/>
          </a:prstGeom>
          <a:noFill/>
          <a:ln w="19050">
            <a:noFill/>
          </a:ln>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B459C-9D9D-E54E-0CF6-3985ED456005}"/>
              </a:ext>
            </a:extLst>
          </p:cNvPr>
          <p:cNvSpPr>
            <a:spLocks noGrp="1"/>
          </p:cNvSpPr>
          <p:nvPr>
            <p:ph type="dt" sz="half" idx="2"/>
          </p:nvPr>
        </p:nvSpPr>
        <p:spPr>
          <a:xfrm>
            <a:off x="1126154" y="6356350"/>
            <a:ext cx="245524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71778E-DCB6-CB4E-9FB5-E067704EE8CF}" type="datetimeFigureOut">
              <a:rPr lang="en-US" smtClean="0"/>
              <a:t>11/16/2023</a:t>
            </a:fld>
            <a:endParaRPr lang="en-US"/>
          </a:p>
        </p:txBody>
      </p:sp>
      <p:sp>
        <p:nvSpPr>
          <p:cNvPr id="5" name="Footer Placeholder 4">
            <a:extLst>
              <a:ext uri="{FF2B5EF4-FFF2-40B4-BE49-F238E27FC236}">
                <a16:creationId xmlns:a16="http://schemas.microsoft.com/office/drawing/2014/main" id="{26723129-E00B-0962-2F9F-D59BC6FA4C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EF064D8-FD5E-3D5C-51EE-E5BA6FCF4A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D1DC10-E9C5-654A-9690-2C1C07D1A6AA}" type="slidenum">
              <a:rPr lang="en-US" smtClean="0"/>
              <a:t>‹#›</a:t>
            </a:fld>
            <a:endParaRPr lang="en-US"/>
          </a:p>
        </p:txBody>
      </p:sp>
      <p:sp>
        <p:nvSpPr>
          <p:cNvPr id="7" name="Rectangle 6">
            <a:extLst>
              <a:ext uri="{FF2B5EF4-FFF2-40B4-BE49-F238E27FC236}">
                <a16:creationId xmlns:a16="http://schemas.microsoft.com/office/drawing/2014/main" id="{AC02C1E5-7F89-1232-A7EB-202A2D937C42}"/>
              </a:ext>
            </a:extLst>
          </p:cNvPr>
          <p:cNvSpPr/>
          <p:nvPr userDrawn="1"/>
        </p:nvSpPr>
        <p:spPr>
          <a:xfrm>
            <a:off x="0" y="0"/>
            <a:ext cx="914400" cy="6858000"/>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BA9C097-3061-A023-EBDB-D19821B0B701}"/>
              </a:ext>
            </a:extLst>
          </p:cNvPr>
          <p:cNvSpPr>
            <a:spLocks noChangeAspect="1"/>
          </p:cNvSpPr>
          <p:nvPr userDrawn="1"/>
        </p:nvSpPr>
        <p:spPr>
          <a:xfrm>
            <a:off x="110662" y="114566"/>
            <a:ext cx="639576" cy="639576"/>
          </a:xfrm>
          <a:prstGeom prst="ellipse">
            <a:avLst/>
          </a:prstGeom>
          <a:solidFill>
            <a:schemeClr val="bg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2DCBD21-E48B-6351-4E48-D1A54D48FB2B}"/>
              </a:ext>
            </a:extLst>
          </p:cNvPr>
          <p:cNvPicPr>
            <a:picLocks noChangeAspect="1"/>
          </p:cNvPicPr>
          <p:nvPr userDrawn="1"/>
        </p:nvPicPr>
        <p:blipFill>
          <a:blip r:embed="rId13"/>
          <a:stretch>
            <a:fillRect/>
          </a:stretch>
        </p:blipFill>
        <p:spPr>
          <a:xfrm>
            <a:off x="130930" y="138831"/>
            <a:ext cx="599039" cy="599039"/>
          </a:xfrm>
          <a:prstGeom prst="rect">
            <a:avLst/>
          </a:prstGeom>
        </p:spPr>
      </p:pic>
      <p:pic>
        <p:nvPicPr>
          <p:cNvPr id="10" name="Picture 9">
            <a:extLst>
              <a:ext uri="{FF2B5EF4-FFF2-40B4-BE49-F238E27FC236}">
                <a16:creationId xmlns:a16="http://schemas.microsoft.com/office/drawing/2014/main" id="{079D9368-FE50-767C-1A5C-2718BB107660}"/>
              </a:ext>
            </a:extLst>
          </p:cNvPr>
          <p:cNvPicPr>
            <a:picLocks noChangeAspect="1"/>
          </p:cNvPicPr>
          <p:nvPr userDrawn="1"/>
        </p:nvPicPr>
        <p:blipFill>
          <a:blip r:embed="rId14"/>
          <a:stretch>
            <a:fillRect/>
          </a:stretch>
        </p:blipFill>
        <p:spPr>
          <a:xfrm>
            <a:off x="108889" y="864001"/>
            <a:ext cx="643122" cy="643122"/>
          </a:xfrm>
          <a:prstGeom prst="rect">
            <a:avLst/>
          </a:prstGeom>
        </p:spPr>
      </p:pic>
      <p:pic>
        <p:nvPicPr>
          <p:cNvPr id="11" name="Picture 10">
            <a:extLst>
              <a:ext uri="{FF2B5EF4-FFF2-40B4-BE49-F238E27FC236}">
                <a16:creationId xmlns:a16="http://schemas.microsoft.com/office/drawing/2014/main" id="{B55632A4-08D2-F287-0370-5644A932BB71}"/>
              </a:ext>
            </a:extLst>
          </p:cNvPr>
          <p:cNvPicPr>
            <a:picLocks noChangeAspect="1"/>
          </p:cNvPicPr>
          <p:nvPr userDrawn="1"/>
        </p:nvPicPr>
        <p:blipFill>
          <a:blip r:embed="rId15"/>
          <a:stretch>
            <a:fillRect/>
          </a:stretch>
        </p:blipFill>
        <p:spPr>
          <a:xfrm>
            <a:off x="111344" y="1603543"/>
            <a:ext cx="643122" cy="643122"/>
          </a:xfrm>
          <a:prstGeom prst="rect">
            <a:avLst/>
          </a:prstGeom>
        </p:spPr>
      </p:pic>
      <p:pic>
        <p:nvPicPr>
          <p:cNvPr id="12" name="Picture 11">
            <a:extLst>
              <a:ext uri="{FF2B5EF4-FFF2-40B4-BE49-F238E27FC236}">
                <a16:creationId xmlns:a16="http://schemas.microsoft.com/office/drawing/2014/main" id="{A34E8BD8-B05F-83F6-4F2D-0BF3727C8679}"/>
              </a:ext>
            </a:extLst>
          </p:cNvPr>
          <p:cNvPicPr>
            <a:picLocks noChangeAspect="1"/>
          </p:cNvPicPr>
          <p:nvPr userDrawn="1"/>
        </p:nvPicPr>
        <p:blipFill>
          <a:blip r:embed="rId16"/>
          <a:srcRect/>
          <a:stretch/>
        </p:blipFill>
        <p:spPr>
          <a:xfrm>
            <a:off x="108989" y="2351267"/>
            <a:ext cx="643122" cy="643122"/>
          </a:xfrm>
          <a:prstGeom prst="rect">
            <a:avLst/>
          </a:prstGeom>
        </p:spPr>
      </p:pic>
      <p:pic>
        <p:nvPicPr>
          <p:cNvPr id="13" name="Picture 12">
            <a:extLst>
              <a:ext uri="{FF2B5EF4-FFF2-40B4-BE49-F238E27FC236}">
                <a16:creationId xmlns:a16="http://schemas.microsoft.com/office/drawing/2014/main" id="{40FE5907-E662-6649-1604-A2C514C5706E}"/>
              </a:ext>
            </a:extLst>
          </p:cNvPr>
          <p:cNvPicPr>
            <a:picLocks noChangeAspect="1"/>
          </p:cNvPicPr>
          <p:nvPr userDrawn="1"/>
        </p:nvPicPr>
        <p:blipFill>
          <a:blip r:embed="rId17"/>
          <a:srcRect/>
          <a:stretch/>
        </p:blipFill>
        <p:spPr>
          <a:xfrm>
            <a:off x="108889" y="3088491"/>
            <a:ext cx="643122" cy="643122"/>
          </a:xfrm>
          <a:prstGeom prst="rect">
            <a:avLst/>
          </a:prstGeom>
        </p:spPr>
      </p:pic>
    </p:spTree>
    <p:extLst>
      <p:ext uri="{BB962C8B-B14F-4D97-AF65-F5344CB8AC3E}">
        <p14:creationId xmlns:p14="http://schemas.microsoft.com/office/powerpoint/2010/main" val="23238885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mailto:morgan.schneider@noaa.gov"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4A578-840B-3816-D28D-E194F690EC24}"/>
              </a:ext>
            </a:extLst>
          </p:cNvPr>
          <p:cNvSpPr>
            <a:spLocks noGrp="1"/>
          </p:cNvSpPr>
          <p:nvPr>
            <p:ph type="ctrTitle"/>
          </p:nvPr>
        </p:nvSpPr>
        <p:spPr>
          <a:xfrm>
            <a:off x="1849820" y="1041400"/>
            <a:ext cx="9144000" cy="2387600"/>
          </a:xfrm>
        </p:spPr>
        <p:txBody>
          <a:bodyPr anchor="ctr">
            <a:normAutofit/>
          </a:bodyPr>
          <a:lstStyle/>
          <a:p>
            <a:r>
              <a:rPr lang="en-US" sz="4400" dirty="0">
                <a:latin typeface="Helvetica" pitchFamily="2" charset="0"/>
              </a:rPr>
              <a:t>Radar and Mobile </a:t>
            </a:r>
            <a:r>
              <a:rPr lang="en-US" sz="4400" dirty="0" err="1">
                <a:latin typeface="Helvetica" pitchFamily="2" charset="0"/>
              </a:rPr>
              <a:t>Mesonet</a:t>
            </a:r>
            <a:r>
              <a:rPr lang="en-US" sz="4400" dirty="0">
                <a:latin typeface="Helvetica" pitchFamily="2" charset="0"/>
              </a:rPr>
              <a:t> Analysis of a </a:t>
            </a:r>
            <a:r>
              <a:rPr lang="en-US" sz="4400" dirty="0" err="1">
                <a:latin typeface="Helvetica" pitchFamily="2" charset="0"/>
              </a:rPr>
              <a:t>Nontornadic</a:t>
            </a:r>
            <a:r>
              <a:rPr lang="en-US" sz="4400" dirty="0">
                <a:latin typeface="Helvetica" pitchFamily="2" charset="0"/>
              </a:rPr>
              <a:t> </a:t>
            </a:r>
            <a:r>
              <a:rPr lang="en-US" sz="4400" dirty="0" err="1">
                <a:latin typeface="Helvetica" pitchFamily="2" charset="0"/>
              </a:rPr>
              <a:t>Mesovortex</a:t>
            </a:r>
            <a:r>
              <a:rPr lang="en-US" sz="4400" dirty="0">
                <a:latin typeface="Helvetica" pitchFamily="2" charset="0"/>
              </a:rPr>
              <a:t> on 3 March 2023</a:t>
            </a:r>
          </a:p>
        </p:txBody>
      </p:sp>
      <p:sp>
        <p:nvSpPr>
          <p:cNvPr id="3" name="Subtitle 2">
            <a:extLst>
              <a:ext uri="{FF2B5EF4-FFF2-40B4-BE49-F238E27FC236}">
                <a16:creationId xmlns:a16="http://schemas.microsoft.com/office/drawing/2014/main" id="{4E175C66-AF69-89B8-521F-5E3F1B9EF01D}"/>
              </a:ext>
            </a:extLst>
          </p:cNvPr>
          <p:cNvSpPr>
            <a:spLocks noGrp="1"/>
          </p:cNvSpPr>
          <p:nvPr>
            <p:ph type="subTitle" idx="1"/>
          </p:nvPr>
        </p:nvSpPr>
        <p:spPr>
          <a:xfrm>
            <a:off x="1849820" y="3654590"/>
            <a:ext cx="9144000" cy="2643119"/>
          </a:xfrm>
        </p:spPr>
        <p:txBody>
          <a:bodyPr>
            <a:normAutofit/>
          </a:bodyPr>
          <a:lstStyle/>
          <a:p>
            <a:r>
              <a:rPr lang="en-US" dirty="0">
                <a:latin typeface="Helvetica Light" panose="020B0403020202020204" pitchFamily="34" charset="0"/>
              </a:rPr>
              <a:t>Morgan Schneider, Matthew Flournoy, Michael Coniglio, David Bodine, Erik Rasmussen, Anthony </a:t>
            </a:r>
            <a:r>
              <a:rPr lang="en-US" dirty="0" err="1">
                <a:latin typeface="Helvetica Light" panose="020B0403020202020204" pitchFamily="34" charset="0"/>
              </a:rPr>
              <a:t>Lyza</a:t>
            </a:r>
            <a:r>
              <a:rPr lang="en-US" dirty="0">
                <a:latin typeface="Helvetica Light" panose="020B0403020202020204" pitchFamily="34" charset="0"/>
              </a:rPr>
              <a:t>, and Sean Waugh</a:t>
            </a:r>
            <a:endParaRPr lang="en-US" sz="1200" baseline="30000" dirty="0">
              <a:latin typeface="Helvetica Light" panose="020B0403020202020204" pitchFamily="34" charset="0"/>
            </a:endParaRPr>
          </a:p>
          <a:p>
            <a:r>
              <a:rPr lang="en-US" dirty="0" err="1">
                <a:latin typeface="Helvetica Light" panose="020B0403020202020204" pitchFamily="34" charset="0"/>
              </a:rPr>
              <a:t>PERiLS</a:t>
            </a:r>
            <a:r>
              <a:rPr lang="en-US" dirty="0">
                <a:latin typeface="Helvetica Light" panose="020B0403020202020204" pitchFamily="34" charset="0"/>
              </a:rPr>
              <a:t> Science Meeting</a:t>
            </a:r>
          </a:p>
          <a:p>
            <a:r>
              <a:rPr lang="en-US" dirty="0">
                <a:latin typeface="Helvetica Light" panose="020B0403020202020204" pitchFamily="34" charset="0"/>
              </a:rPr>
              <a:t>16 November 2023</a:t>
            </a:r>
          </a:p>
        </p:txBody>
      </p:sp>
    </p:spTree>
    <p:extLst>
      <p:ext uri="{BB962C8B-B14F-4D97-AF65-F5344CB8AC3E}">
        <p14:creationId xmlns:p14="http://schemas.microsoft.com/office/powerpoint/2010/main" val="5220971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7DF82-850A-372E-006A-BF8191858F51}"/>
              </a:ext>
            </a:extLst>
          </p:cNvPr>
          <p:cNvSpPr>
            <a:spLocks noGrp="1"/>
          </p:cNvSpPr>
          <p:nvPr>
            <p:ph type="title"/>
          </p:nvPr>
        </p:nvSpPr>
        <p:spPr/>
        <p:txBody>
          <a:bodyPr/>
          <a:lstStyle/>
          <a:p>
            <a:r>
              <a:rPr lang="en-US" dirty="0"/>
              <a:t>IOP2 – 3 March 2023</a:t>
            </a:r>
          </a:p>
        </p:txBody>
      </p:sp>
      <p:sp>
        <p:nvSpPr>
          <p:cNvPr id="3" name="Content Placeholder 2">
            <a:extLst>
              <a:ext uri="{FF2B5EF4-FFF2-40B4-BE49-F238E27FC236}">
                <a16:creationId xmlns:a16="http://schemas.microsoft.com/office/drawing/2014/main" id="{A21901E8-796D-9EA4-3AA1-908293173053}"/>
              </a:ext>
            </a:extLst>
          </p:cNvPr>
          <p:cNvSpPr>
            <a:spLocks noGrp="1"/>
          </p:cNvSpPr>
          <p:nvPr>
            <p:ph idx="1"/>
          </p:nvPr>
        </p:nvSpPr>
        <p:spPr>
          <a:xfrm>
            <a:off x="1126154" y="1825625"/>
            <a:ext cx="6500331" cy="4351338"/>
          </a:xfrm>
        </p:spPr>
        <p:txBody>
          <a:bodyPr/>
          <a:lstStyle/>
          <a:p>
            <a:r>
              <a:rPr lang="en-US" dirty="0"/>
              <a:t>RaXPol collected close-range observations within 5 km of a nontornadic mesovortex near Stuttgart, AR</a:t>
            </a:r>
          </a:p>
          <a:p>
            <a:r>
              <a:rPr lang="en-US" dirty="0"/>
              <a:t>Shallow, rapid 30-s volumes with PPIs every 1.5</a:t>
            </a:r>
            <a:r>
              <a:rPr lang="en-US" b="0" i="0" dirty="0">
                <a:effectLst/>
              </a:rPr>
              <a:t>° from 1°-19°</a:t>
            </a:r>
            <a:endParaRPr lang="en-US" dirty="0"/>
          </a:p>
          <a:p>
            <a:r>
              <a:rPr lang="en-US" dirty="0"/>
              <a:t>Simultaneous NSSL mobile mesonet transects surrounding the target mesovortex</a:t>
            </a:r>
          </a:p>
        </p:txBody>
      </p:sp>
      <p:pic>
        <p:nvPicPr>
          <p:cNvPr id="5" name="Picture 4">
            <a:extLst>
              <a:ext uri="{FF2B5EF4-FFF2-40B4-BE49-F238E27FC236}">
                <a16:creationId xmlns:a16="http://schemas.microsoft.com/office/drawing/2014/main" id="{F9E8D445-E927-D99A-9428-232735144E3D}"/>
              </a:ext>
            </a:extLst>
          </p:cNvPr>
          <p:cNvPicPr>
            <a:picLocks noChangeAspect="1"/>
          </p:cNvPicPr>
          <p:nvPr/>
        </p:nvPicPr>
        <p:blipFill>
          <a:blip r:embed="rId2"/>
          <a:stretch>
            <a:fillRect/>
          </a:stretch>
        </p:blipFill>
        <p:spPr>
          <a:xfrm>
            <a:off x="7179014" y="2816626"/>
            <a:ext cx="4640093" cy="3778362"/>
          </a:xfrm>
          <a:prstGeom prst="rect">
            <a:avLst/>
          </a:prstGeom>
        </p:spPr>
      </p:pic>
    </p:spTree>
    <p:extLst>
      <p:ext uri="{BB962C8B-B14F-4D97-AF65-F5344CB8AC3E}">
        <p14:creationId xmlns:p14="http://schemas.microsoft.com/office/powerpoint/2010/main" val="1362729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E360F-D2F6-904A-7DA9-34D90175EDD5}"/>
              </a:ext>
            </a:extLst>
          </p:cNvPr>
          <p:cNvSpPr>
            <a:spLocks noGrp="1"/>
          </p:cNvSpPr>
          <p:nvPr>
            <p:ph type="title"/>
          </p:nvPr>
        </p:nvSpPr>
        <p:spPr/>
        <p:txBody>
          <a:bodyPr/>
          <a:lstStyle/>
          <a:p>
            <a:r>
              <a:rPr lang="en-US" dirty="0"/>
              <a:t>Preliminary Findings</a:t>
            </a:r>
          </a:p>
        </p:txBody>
      </p:sp>
      <p:sp>
        <p:nvSpPr>
          <p:cNvPr id="3" name="Content Placeholder 2">
            <a:extLst>
              <a:ext uri="{FF2B5EF4-FFF2-40B4-BE49-F238E27FC236}">
                <a16:creationId xmlns:a16="http://schemas.microsoft.com/office/drawing/2014/main" id="{48BB20F7-B46B-4B37-12F0-6F14A1E40EF3}"/>
              </a:ext>
            </a:extLst>
          </p:cNvPr>
          <p:cNvSpPr>
            <a:spLocks noGrp="1"/>
          </p:cNvSpPr>
          <p:nvPr>
            <p:ph idx="1"/>
          </p:nvPr>
        </p:nvSpPr>
        <p:spPr>
          <a:xfrm>
            <a:off x="1126155" y="1825625"/>
            <a:ext cx="5096212" cy="4351338"/>
          </a:xfrm>
        </p:spPr>
        <p:txBody>
          <a:bodyPr/>
          <a:lstStyle/>
          <a:p>
            <a:r>
              <a:rPr lang="en-US" dirty="0"/>
              <a:t>Weak cold pool </a:t>
            </a:r>
            <a:r>
              <a:rPr lang="en-US" dirty="0">
                <a:sym typeface="Wingdings" pitchFamily="2" charset="2"/>
              </a:rPr>
              <a:t> Observed temperature deficits &lt; 2</a:t>
            </a:r>
            <a:r>
              <a:rPr lang="en-US" b="0" i="0" dirty="0">
                <a:effectLst/>
              </a:rPr>
              <a:t>°C</a:t>
            </a:r>
            <a:endParaRPr lang="en-US" dirty="0"/>
          </a:p>
          <a:p>
            <a:r>
              <a:rPr lang="en-US" dirty="0"/>
              <a:t>Small-scale features along the leading edge of convective precipitation</a:t>
            </a:r>
          </a:p>
        </p:txBody>
      </p:sp>
      <p:pic>
        <p:nvPicPr>
          <p:cNvPr id="5" name="Picture 4">
            <a:extLst>
              <a:ext uri="{FF2B5EF4-FFF2-40B4-BE49-F238E27FC236}">
                <a16:creationId xmlns:a16="http://schemas.microsoft.com/office/drawing/2014/main" id="{ACC77149-72A9-C2DE-BDF0-5F5920F14134}"/>
              </a:ext>
            </a:extLst>
          </p:cNvPr>
          <p:cNvPicPr>
            <a:picLocks noChangeAspect="1"/>
          </p:cNvPicPr>
          <p:nvPr/>
        </p:nvPicPr>
        <p:blipFill>
          <a:blip r:embed="rId2"/>
          <a:stretch>
            <a:fillRect/>
          </a:stretch>
        </p:blipFill>
        <p:spPr>
          <a:xfrm>
            <a:off x="6601188" y="450084"/>
            <a:ext cx="2668073" cy="2134459"/>
          </a:xfrm>
          <a:prstGeom prst="rect">
            <a:avLst/>
          </a:prstGeom>
        </p:spPr>
      </p:pic>
      <p:pic>
        <p:nvPicPr>
          <p:cNvPr id="6" name="Picture 5">
            <a:extLst>
              <a:ext uri="{FF2B5EF4-FFF2-40B4-BE49-F238E27FC236}">
                <a16:creationId xmlns:a16="http://schemas.microsoft.com/office/drawing/2014/main" id="{B89A02C1-24E0-DE26-8E49-D4373F27A19C}"/>
              </a:ext>
            </a:extLst>
          </p:cNvPr>
          <p:cNvPicPr>
            <a:picLocks noChangeAspect="1"/>
          </p:cNvPicPr>
          <p:nvPr/>
        </p:nvPicPr>
        <p:blipFill>
          <a:blip r:embed="rId3"/>
          <a:stretch>
            <a:fillRect/>
          </a:stretch>
        </p:blipFill>
        <p:spPr>
          <a:xfrm>
            <a:off x="9269262" y="450087"/>
            <a:ext cx="2668069" cy="2134455"/>
          </a:xfrm>
          <a:prstGeom prst="rect">
            <a:avLst/>
          </a:prstGeom>
        </p:spPr>
      </p:pic>
      <p:pic>
        <p:nvPicPr>
          <p:cNvPr id="7" name="Picture 6">
            <a:extLst>
              <a:ext uri="{FF2B5EF4-FFF2-40B4-BE49-F238E27FC236}">
                <a16:creationId xmlns:a16="http://schemas.microsoft.com/office/drawing/2014/main" id="{FCEC5245-E762-C468-5209-744774AAD36A}"/>
              </a:ext>
            </a:extLst>
          </p:cNvPr>
          <p:cNvPicPr>
            <a:picLocks noChangeAspect="1"/>
          </p:cNvPicPr>
          <p:nvPr/>
        </p:nvPicPr>
        <p:blipFill>
          <a:blip r:embed="rId4"/>
          <a:stretch>
            <a:fillRect/>
          </a:stretch>
        </p:blipFill>
        <p:spPr>
          <a:xfrm>
            <a:off x="6601191" y="2496446"/>
            <a:ext cx="2668073" cy="2134459"/>
          </a:xfrm>
          <a:prstGeom prst="rect">
            <a:avLst/>
          </a:prstGeom>
        </p:spPr>
      </p:pic>
      <p:pic>
        <p:nvPicPr>
          <p:cNvPr id="8" name="Picture 7">
            <a:extLst>
              <a:ext uri="{FF2B5EF4-FFF2-40B4-BE49-F238E27FC236}">
                <a16:creationId xmlns:a16="http://schemas.microsoft.com/office/drawing/2014/main" id="{CC599876-7091-A96C-71B5-9C8D9D80C96A}"/>
              </a:ext>
            </a:extLst>
          </p:cNvPr>
          <p:cNvPicPr>
            <a:picLocks noChangeAspect="1"/>
          </p:cNvPicPr>
          <p:nvPr/>
        </p:nvPicPr>
        <p:blipFill>
          <a:blip r:embed="rId5"/>
          <a:stretch>
            <a:fillRect/>
          </a:stretch>
        </p:blipFill>
        <p:spPr>
          <a:xfrm>
            <a:off x="9269263" y="2496452"/>
            <a:ext cx="2668069" cy="2134455"/>
          </a:xfrm>
          <a:prstGeom prst="rect">
            <a:avLst/>
          </a:prstGeom>
        </p:spPr>
      </p:pic>
      <p:pic>
        <p:nvPicPr>
          <p:cNvPr id="9" name="Picture 8">
            <a:extLst>
              <a:ext uri="{FF2B5EF4-FFF2-40B4-BE49-F238E27FC236}">
                <a16:creationId xmlns:a16="http://schemas.microsoft.com/office/drawing/2014/main" id="{B1221D3D-C961-A0C0-92A5-043317F9D6F3}"/>
              </a:ext>
            </a:extLst>
          </p:cNvPr>
          <p:cNvPicPr>
            <a:picLocks noChangeAspect="1"/>
          </p:cNvPicPr>
          <p:nvPr/>
        </p:nvPicPr>
        <p:blipFill>
          <a:blip r:embed="rId6"/>
          <a:stretch>
            <a:fillRect/>
          </a:stretch>
        </p:blipFill>
        <p:spPr>
          <a:xfrm>
            <a:off x="6601191" y="4542815"/>
            <a:ext cx="2668071" cy="2134457"/>
          </a:xfrm>
          <a:prstGeom prst="rect">
            <a:avLst/>
          </a:prstGeom>
        </p:spPr>
      </p:pic>
      <p:pic>
        <p:nvPicPr>
          <p:cNvPr id="10" name="Picture 9">
            <a:extLst>
              <a:ext uri="{FF2B5EF4-FFF2-40B4-BE49-F238E27FC236}">
                <a16:creationId xmlns:a16="http://schemas.microsoft.com/office/drawing/2014/main" id="{17FDA357-DF79-6ECE-C4D8-94F19A24D156}"/>
              </a:ext>
            </a:extLst>
          </p:cNvPr>
          <p:cNvPicPr>
            <a:picLocks noChangeAspect="1"/>
          </p:cNvPicPr>
          <p:nvPr/>
        </p:nvPicPr>
        <p:blipFill>
          <a:blip r:embed="rId7"/>
          <a:stretch>
            <a:fillRect/>
          </a:stretch>
        </p:blipFill>
        <p:spPr>
          <a:xfrm>
            <a:off x="9269263" y="4542817"/>
            <a:ext cx="2668069" cy="2134455"/>
          </a:xfrm>
          <a:prstGeom prst="rect">
            <a:avLst/>
          </a:prstGeom>
        </p:spPr>
      </p:pic>
      <p:pic>
        <p:nvPicPr>
          <p:cNvPr id="15" name="Picture 14">
            <a:extLst>
              <a:ext uri="{FF2B5EF4-FFF2-40B4-BE49-F238E27FC236}">
                <a16:creationId xmlns:a16="http://schemas.microsoft.com/office/drawing/2014/main" id="{9127B97B-D4AA-6B2D-58C0-326B7C136A5A}"/>
              </a:ext>
            </a:extLst>
          </p:cNvPr>
          <p:cNvPicPr>
            <a:picLocks noChangeAspect="1"/>
          </p:cNvPicPr>
          <p:nvPr/>
        </p:nvPicPr>
        <p:blipFill>
          <a:blip r:embed="rId8"/>
          <a:stretch>
            <a:fillRect/>
          </a:stretch>
        </p:blipFill>
        <p:spPr>
          <a:xfrm>
            <a:off x="1385017" y="4011444"/>
            <a:ext cx="4924343" cy="2749425"/>
          </a:xfrm>
          <a:prstGeom prst="rect">
            <a:avLst/>
          </a:prstGeom>
        </p:spPr>
      </p:pic>
    </p:spTree>
    <p:extLst>
      <p:ext uri="{BB962C8B-B14F-4D97-AF65-F5344CB8AC3E}">
        <p14:creationId xmlns:p14="http://schemas.microsoft.com/office/powerpoint/2010/main" val="13909293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4EED1-33DD-79A8-DBB4-D1E342F0A586}"/>
              </a:ext>
            </a:extLst>
          </p:cNvPr>
          <p:cNvSpPr>
            <a:spLocks noGrp="1"/>
          </p:cNvSpPr>
          <p:nvPr>
            <p:ph type="title"/>
          </p:nvPr>
        </p:nvSpPr>
        <p:spPr/>
        <p:txBody>
          <a:bodyPr/>
          <a:lstStyle/>
          <a:p>
            <a:r>
              <a:rPr lang="en-US" dirty="0"/>
              <a:t>Preliminary Findings</a:t>
            </a:r>
          </a:p>
        </p:txBody>
      </p:sp>
      <p:sp>
        <p:nvSpPr>
          <p:cNvPr id="11" name="Content Placeholder 10">
            <a:extLst>
              <a:ext uri="{FF2B5EF4-FFF2-40B4-BE49-F238E27FC236}">
                <a16:creationId xmlns:a16="http://schemas.microsoft.com/office/drawing/2014/main" id="{153CAC27-3274-163A-5F2F-EAE351C7035C}"/>
              </a:ext>
            </a:extLst>
          </p:cNvPr>
          <p:cNvSpPr>
            <a:spLocks noGrp="1"/>
          </p:cNvSpPr>
          <p:nvPr>
            <p:ph idx="1"/>
          </p:nvPr>
        </p:nvSpPr>
        <p:spPr>
          <a:xfrm>
            <a:off x="1126155" y="1825625"/>
            <a:ext cx="4414206" cy="4351338"/>
          </a:xfrm>
        </p:spPr>
        <p:txBody>
          <a:bodyPr/>
          <a:lstStyle/>
          <a:p>
            <a:r>
              <a:rPr lang="en-US" dirty="0"/>
              <a:t>Embedded misovortex forms 2 km NW of RaXPol around 082100 UTC</a:t>
            </a:r>
          </a:p>
          <a:p>
            <a:r>
              <a:rPr lang="en-US" dirty="0"/>
              <a:t>Strongest rotation between 082330–082430 UTC</a:t>
            </a:r>
          </a:p>
          <a:p>
            <a:r>
              <a:rPr lang="en-US" dirty="0"/>
              <a:t>Attenuated after ~082500 due to heavy rain</a:t>
            </a:r>
          </a:p>
        </p:txBody>
      </p:sp>
      <p:pic>
        <p:nvPicPr>
          <p:cNvPr id="17" name="Picture 16">
            <a:extLst>
              <a:ext uri="{FF2B5EF4-FFF2-40B4-BE49-F238E27FC236}">
                <a16:creationId xmlns:a16="http://schemas.microsoft.com/office/drawing/2014/main" id="{CF0F3AD8-7C3E-B6A2-FB79-6D47127C9A47}"/>
              </a:ext>
            </a:extLst>
          </p:cNvPr>
          <p:cNvPicPr>
            <a:picLocks noChangeAspect="1"/>
          </p:cNvPicPr>
          <p:nvPr/>
        </p:nvPicPr>
        <p:blipFill rotWithShape="1">
          <a:blip r:embed="rId2"/>
          <a:srcRect l="2937" t="5660" r="9744"/>
          <a:stretch/>
        </p:blipFill>
        <p:spPr>
          <a:xfrm>
            <a:off x="5540361" y="1293032"/>
            <a:ext cx="6651639" cy="5389870"/>
          </a:xfrm>
          <a:prstGeom prst="rect">
            <a:avLst/>
          </a:prstGeom>
        </p:spPr>
      </p:pic>
    </p:spTree>
    <p:extLst>
      <p:ext uri="{BB962C8B-B14F-4D97-AF65-F5344CB8AC3E}">
        <p14:creationId xmlns:p14="http://schemas.microsoft.com/office/powerpoint/2010/main" val="14450560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065DD-3CCF-8420-FE91-02CDDA28BBC5}"/>
              </a:ext>
            </a:extLst>
          </p:cNvPr>
          <p:cNvSpPr>
            <a:spLocks noGrp="1"/>
          </p:cNvSpPr>
          <p:nvPr>
            <p:ph type="title"/>
          </p:nvPr>
        </p:nvSpPr>
        <p:spPr/>
        <p:txBody>
          <a:bodyPr/>
          <a:lstStyle/>
          <a:p>
            <a:r>
              <a:rPr lang="en-US" dirty="0"/>
              <a:t>Preliminary Findings</a:t>
            </a:r>
          </a:p>
        </p:txBody>
      </p:sp>
      <p:pic>
        <p:nvPicPr>
          <p:cNvPr id="6" name="Content Placeholder 5">
            <a:extLst>
              <a:ext uri="{FF2B5EF4-FFF2-40B4-BE49-F238E27FC236}">
                <a16:creationId xmlns:a16="http://schemas.microsoft.com/office/drawing/2014/main" id="{DF464E4C-C371-8669-E09D-0FBD965EF8AB}"/>
              </a:ext>
            </a:extLst>
          </p:cNvPr>
          <p:cNvPicPr>
            <a:picLocks noGrp="1" noChangeAspect="1"/>
          </p:cNvPicPr>
          <p:nvPr>
            <p:ph idx="1"/>
          </p:nvPr>
        </p:nvPicPr>
        <p:blipFill rotWithShape="1">
          <a:blip r:embed="rId2"/>
          <a:srcRect l="5160" r="14024" b="3351"/>
          <a:stretch/>
        </p:blipFill>
        <p:spPr>
          <a:xfrm>
            <a:off x="5758777" y="972765"/>
            <a:ext cx="6433223" cy="5770232"/>
          </a:xfrm>
        </p:spPr>
      </p:pic>
      <p:sp>
        <p:nvSpPr>
          <p:cNvPr id="7" name="Content Placeholder 10">
            <a:extLst>
              <a:ext uri="{FF2B5EF4-FFF2-40B4-BE49-F238E27FC236}">
                <a16:creationId xmlns:a16="http://schemas.microsoft.com/office/drawing/2014/main" id="{60C8EDFD-FEAF-7592-3C62-1AEE631E5792}"/>
              </a:ext>
            </a:extLst>
          </p:cNvPr>
          <p:cNvSpPr txBox="1">
            <a:spLocks/>
          </p:cNvSpPr>
          <p:nvPr/>
        </p:nvSpPr>
        <p:spPr>
          <a:xfrm>
            <a:off x="1126154" y="1825624"/>
            <a:ext cx="4661803" cy="4667251"/>
          </a:xfrm>
          <a:prstGeom prst="rect">
            <a:avLst/>
          </a:prstGeom>
          <a:noFill/>
          <a:ln w="19050">
            <a:noFill/>
          </a:ln>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Reconstructed RHIs at 0821 UTC show a low-level horizontal rotor along the line’s leading edge</a:t>
            </a:r>
          </a:p>
          <a:p>
            <a:r>
              <a:rPr lang="en-US" dirty="0"/>
              <a:t>Originates from above the surface and north of the developing misovortex</a:t>
            </a:r>
          </a:p>
          <a:p>
            <a:r>
              <a:rPr lang="en-US" dirty="0"/>
              <a:t>Intensifies and descends to near-surface as it approaches the misovortex</a:t>
            </a:r>
          </a:p>
          <a:p>
            <a:r>
              <a:rPr lang="en-US" dirty="0"/>
              <a:t>Associated with a slight weak echo column in Z</a:t>
            </a:r>
          </a:p>
        </p:txBody>
      </p:sp>
      <p:sp>
        <p:nvSpPr>
          <p:cNvPr id="8" name="Oval 7">
            <a:extLst>
              <a:ext uri="{FF2B5EF4-FFF2-40B4-BE49-F238E27FC236}">
                <a16:creationId xmlns:a16="http://schemas.microsoft.com/office/drawing/2014/main" id="{3BD26D2B-CDA3-576C-3590-70DFE3B0E0FB}"/>
              </a:ext>
            </a:extLst>
          </p:cNvPr>
          <p:cNvSpPr>
            <a:spLocks noChangeAspect="1"/>
          </p:cNvSpPr>
          <p:nvPr/>
        </p:nvSpPr>
        <p:spPr>
          <a:xfrm>
            <a:off x="9761371" y="5588201"/>
            <a:ext cx="832052" cy="832053"/>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7103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065DD-3CCF-8420-FE91-02CDDA28BBC5}"/>
              </a:ext>
            </a:extLst>
          </p:cNvPr>
          <p:cNvSpPr>
            <a:spLocks noGrp="1"/>
          </p:cNvSpPr>
          <p:nvPr>
            <p:ph type="title"/>
          </p:nvPr>
        </p:nvSpPr>
        <p:spPr/>
        <p:txBody>
          <a:bodyPr/>
          <a:lstStyle/>
          <a:p>
            <a:r>
              <a:rPr lang="en-US" dirty="0"/>
              <a:t>Preliminary Findings</a:t>
            </a:r>
          </a:p>
        </p:txBody>
      </p:sp>
      <p:pic>
        <p:nvPicPr>
          <p:cNvPr id="6" name="Content Placeholder 5">
            <a:extLst>
              <a:ext uri="{FF2B5EF4-FFF2-40B4-BE49-F238E27FC236}">
                <a16:creationId xmlns:a16="http://schemas.microsoft.com/office/drawing/2014/main" id="{DF464E4C-C371-8669-E09D-0FBD965EF8AB}"/>
              </a:ext>
            </a:extLst>
          </p:cNvPr>
          <p:cNvPicPr>
            <a:picLocks noGrp="1" noChangeAspect="1"/>
          </p:cNvPicPr>
          <p:nvPr>
            <p:ph idx="1"/>
          </p:nvPr>
        </p:nvPicPr>
        <p:blipFill rotWithShape="1">
          <a:blip r:embed="rId2"/>
          <a:srcRect l="4976" r="13907" b="4731"/>
          <a:stretch/>
        </p:blipFill>
        <p:spPr>
          <a:xfrm>
            <a:off x="5739325" y="963037"/>
            <a:ext cx="6449438" cy="5680954"/>
          </a:xfrm>
        </p:spPr>
      </p:pic>
      <p:sp>
        <p:nvSpPr>
          <p:cNvPr id="5" name="Content Placeholder 10">
            <a:extLst>
              <a:ext uri="{FF2B5EF4-FFF2-40B4-BE49-F238E27FC236}">
                <a16:creationId xmlns:a16="http://schemas.microsoft.com/office/drawing/2014/main" id="{95A53CE4-FC30-71F5-4560-46D1EDA1B100}"/>
              </a:ext>
            </a:extLst>
          </p:cNvPr>
          <p:cNvSpPr txBox="1">
            <a:spLocks/>
          </p:cNvSpPr>
          <p:nvPr/>
        </p:nvSpPr>
        <p:spPr>
          <a:xfrm>
            <a:off x="1126154" y="1825624"/>
            <a:ext cx="4661803" cy="4818367"/>
          </a:xfrm>
          <a:prstGeom prst="rect">
            <a:avLst/>
          </a:prstGeom>
          <a:noFill/>
          <a:ln w="19050">
            <a:noFill/>
          </a:ln>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Reconstructed RHIs at 0821 UTC show a low-level horizontal rotor along the line’s leading edge</a:t>
            </a:r>
          </a:p>
          <a:p>
            <a:r>
              <a:rPr lang="en-US" dirty="0"/>
              <a:t>Originates from above the surface and north of the developing misovortex</a:t>
            </a:r>
          </a:p>
          <a:p>
            <a:r>
              <a:rPr lang="en-US" dirty="0"/>
              <a:t>Intensifies and descends to near-surface as it approaches the misovortex</a:t>
            </a:r>
          </a:p>
          <a:p>
            <a:r>
              <a:rPr lang="en-US" dirty="0"/>
              <a:t>Associated with a slight weak echo column in Z</a:t>
            </a:r>
          </a:p>
        </p:txBody>
      </p:sp>
      <p:sp>
        <p:nvSpPr>
          <p:cNvPr id="10" name="Oval 9">
            <a:extLst>
              <a:ext uri="{FF2B5EF4-FFF2-40B4-BE49-F238E27FC236}">
                <a16:creationId xmlns:a16="http://schemas.microsoft.com/office/drawing/2014/main" id="{EAA476CE-7BC0-8531-2CF3-354459FBD4F0}"/>
              </a:ext>
            </a:extLst>
          </p:cNvPr>
          <p:cNvSpPr>
            <a:spLocks noChangeAspect="1"/>
          </p:cNvSpPr>
          <p:nvPr/>
        </p:nvSpPr>
        <p:spPr>
          <a:xfrm>
            <a:off x="9761371" y="5588201"/>
            <a:ext cx="832052" cy="832053"/>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96163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AB576-6384-9A94-5AFF-432FE48F1EF2}"/>
              </a:ext>
            </a:extLst>
          </p:cNvPr>
          <p:cNvSpPr>
            <a:spLocks noGrp="1"/>
          </p:cNvSpPr>
          <p:nvPr>
            <p:ph type="title"/>
          </p:nvPr>
        </p:nvSpPr>
        <p:spPr/>
        <p:txBody>
          <a:bodyPr/>
          <a:lstStyle/>
          <a:p>
            <a:r>
              <a:rPr lang="en-US" dirty="0"/>
              <a:t>Planned Future Work</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D59EAEF-8263-2551-1925-0BF1ED4D7F6C}"/>
                  </a:ext>
                </a:extLst>
              </p:cNvPr>
              <p:cNvSpPr>
                <a:spLocks noGrp="1"/>
              </p:cNvSpPr>
              <p:nvPr>
                <p:ph idx="1"/>
              </p:nvPr>
            </p:nvSpPr>
            <p:spPr>
              <a:xfrm>
                <a:off x="1126154" y="1825625"/>
                <a:ext cx="10227645" cy="4351891"/>
              </a:xfrm>
            </p:spPr>
            <p:txBody>
              <a:bodyPr>
                <a:normAutofit/>
              </a:bodyPr>
              <a:lstStyle/>
              <a:p>
                <a:r>
                  <a:rPr lang="en-US" dirty="0"/>
                  <a:t>Characterize the evolution of meso-</a:t>
                </a:r>
                <a14:m>
                  <m:oMath xmlns:m="http://schemas.openxmlformats.org/officeDocument/2006/math">
                    <m:r>
                      <a:rPr lang="en-US" i="1" dirty="0" smtClean="0">
                        <a:latin typeface="Cambria Math" panose="02040503050406030204" pitchFamily="18" charset="0"/>
                        <a:ea typeface="Cambria Math" panose="02040503050406030204" pitchFamily="18" charset="0"/>
                      </a:rPr>
                      <m:t>𝛾</m:t>
                    </m:r>
                  </m:oMath>
                </a14:m>
                <a:r>
                  <a:rPr lang="en-US" dirty="0"/>
                  <a:t> and smaller scale features in RaXPol observations</a:t>
                </a:r>
              </a:p>
              <a:p>
                <a:r>
                  <a:rPr lang="en-US" dirty="0"/>
                  <a:t>Pair NSSL mobile mesonet surface observations surrounding the mesovortex with observed radar features</a:t>
                </a:r>
              </a:p>
              <a:p>
                <a:pPr marL="0" indent="0">
                  <a:buNone/>
                </a:pPr>
                <a:endParaRPr lang="en-US" dirty="0"/>
              </a:p>
              <a:p>
                <a:pPr marL="0" indent="0">
                  <a:buNone/>
                </a:pPr>
                <a:r>
                  <a:rPr lang="en-US" b="1" dirty="0"/>
                  <a:t>Questions? Email me at </a:t>
                </a:r>
                <a:r>
                  <a:rPr lang="en-US" b="1" dirty="0">
                    <a:hlinkClick r:id="rId2"/>
                  </a:rPr>
                  <a:t>morgan.schneider@noaa.gov</a:t>
                </a:r>
                <a:r>
                  <a:rPr lang="en-US" b="1" dirty="0"/>
                  <a:t>.</a:t>
                </a:r>
              </a:p>
              <a:p>
                <a:pPr marL="0" indent="0">
                  <a:buNone/>
                </a:pPr>
                <a:endParaRPr lang="en-US" dirty="0"/>
              </a:p>
              <a:p>
                <a:pPr marL="0" indent="0">
                  <a:buNone/>
                </a:pPr>
                <a:r>
                  <a:rPr lang="en-US" sz="2000" i="1" dirty="0"/>
                  <a:t>Acknowledgments:</a:t>
                </a:r>
                <a:r>
                  <a:rPr lang="en-US" sz="2000" dirty="0"/>
                  <a:t> This work is supported by NOAA award NA21OAR4320204 and VORTEX USA. Thanks to the University of Oklahoma Advanced Radar Research Center for facilitating the use of RaXPol in support of PERiLS.</a:t>
                </a:r>
                <a:endParaRPr lang="en-US" sz="2000" i="1" dirty="0"/>
              </a:p>
            </p:txBody>
          </p:sp>
        </mc:Choice>
        <mc:Fallback xmlns="">
          <p:sp>
            <p:nvSpPr>
              <p:cNvPr id="3" name="Content Placeholder 2">
                <a:extLst>
                  <a:ext uri="{FF2B5EF4-FFF2-40B4-BE49-F238E27FC236}">
                    <a16:creationId xmlns:a16="http://schemas.microsoft.com/office/drawing/2014/main" id="{CD59EAEF-8263-2551-1925-0BF1ED4D7F6C}"/>
                  </a:ext>
                </a:extLst>
              </p:cNvPr>
              <p:cNvSpPr>
                <a:spLocks noGrp="1" noRot="1" noChangeAspect="1" noMove="1" noResize="1" noEditPoints="1" noAdjustHandles="1" noChangeArrowheads="1" noChangeShapeType="1" noTextEdit="1"/>
              </p:cNvSpPr>
              <p:nvPr>
                <p:ph idx="1"/>
              </p:nvPr>
            </p:nvSpPr>
            <p:spPr>
              <a:xfrm>
                <a:off x="1126154" y="1825625"/>
                <a:ext cx="10227645" cy="4351891"/>
              </a:xfrm>
              <a:blipFill>
                <a:blip r:embed="rId3"/>
                <a:stretch>
                  <a:fillRect l="-1252" t="-2241" r="-119"/>
                </a:stretch>
              </a:blipFill>
            </p:spPr>
            <p:txBody>
              <a:bodyPr/>
              <a:lstStyle/>
              <a:p>
                <a:r>
                  <a:rPr lang="en-US">
                    <a:noFill/>
                  </a:rPr>
                  <a:t> </a:t>
                </a:r>
              </a:p>
            </p:txBody>
          </p:sp>
        </mc:Fallback>
      </mc:AlternateContent>
    </p:spTree>
    <p:extLst>
      <p:ext uri="{BB962C8B-B14F-4D97-AF65-F5344CB8AC3E}">
        <p14:creationId xmlns:p14="http://schemas.microsoft.com/office/powerpoint/2010/main" val="2064701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11419</TotalTime>
  <Words>303</Words>
  <Application>Microsoft Office PowerPoint</Application>
  <PresentationFormat>Widescreen</PresentationFormat>
  <Paragraphs>32</Paragraphs>
  <Slides>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vt:i4>
      </vt:variant>
    </vt:vector>
  </HeadingPairs>
  <TitlesOfParts>
    <vt:vector size="14" baseType="lpstr">
      <vt:lpstr>Arial</vt:lpstr>
      <vt:lpstr>Calibri</vt:lpstr>
      <vt:lpstr>Calibri Light</vt:lpstr>
      <vt:lpstr>Cambria Math</vt:lpstr>
      <vt:lpstr>Helvetica</vt:lpstr>
      <vt:lpstr>Helvetica Light</vt:lpstr>
      <vt:lpstr>Office Theme</vt:lpstr>
      <vt:lpstr>Radar and Mobile Mesonet Analysis of a Nontornadic Mesovortex on 3 March 2023</vt:lpstr>
      <vt:lpstr>IOP2 – 3 March 2023</vt:lpstr>
      <vt:lpstr>Preliminary Findings</vt:lpstr>
      <vt:lpstr>Preliminary Findings</vt:lpstr>
      <vt:lpstr>Preliminary Findings</vt:lpstr>
      <vt:lpstr>Preliminary Findings</vt:lpstr>
      <vt:lpstr>Planned Future Work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Schneider, Morgan E.</dc:creator>
  <cp:lastModifiedBy>Schneider, Morgan E.</cp:lastModifiedBy>
  <cp:revision>39</cp:revision>
  <dcterms:created xsi:type="dcterms:W3CDTF">2023-10-26T19:09:32Z</dcterms:created>
  <dcterms:modified xsi:type="dcterms:W3CDTF">2023-11-16T19:13:32Z</dcterms:modified>
</cp:coreProperties>
</file>