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embeddedFontLst>
    <p:embeddedFont>
      <p:font typeface="Roboto"/>
      <p:regular r:id="rId43"/>
      <p:bold r:id="rId44"/>
      <p:italic r:id="rId45"/>
      <p:boldItalic r:id="rId46"/>
    </p:embeddedFont>
    <p:embeddedFont>
      <p:font typeface="Old Standard TT"/>
      <p:regular r:id="rId47"/>
      <p:bold r:id="rId48"/>
      <p:italic r:id="rId49"/>
    </p:embeddedFont>
    <p:embeddedFont>
      <p:font typeface="Oswald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A9A844-E416-4E8D-9CF6-77ADBB9CD05D}">
  <a:tblStyle styleId="{15A9A844-E416-4E8D-9CF6-77ADBB9CD0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OldStandardTT-bold.fntdata"/><Relationship Id="rId47" Type="http://schemas.openxmlformats.org/officeDocument/2006/relationships/font" Target="fonts/OldStandardTT-regular.fntdata"/><Relationship Id="rId49" Type="http://schemas.openxmlformats.org/officeDocument/2006/relationships/font" Target="fonts/OldStandardT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swald-bold.fntdata"/><Relationship Id="rId50" Type="http://schemas.openxmlformats.org/officeDocument/2006/relationships/font" Target="fonts/Oswa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fb999669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fb999669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c1f2a21c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9c1f2a21c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1a671986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61a671986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93a098730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93a098730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e68e3edb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e68e3edb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61a671986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61a671986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61a67198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61a67198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9b3b75741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9b3b75741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4f0f8dce7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94f0f8dce7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9b3b75741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9b3b75741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5e68e3edb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5e68e3edb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4f0f8dce7_1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4f0f8dce7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94f0f8dce7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94f0f8dce7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94f0f8dce7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94f0f8dce7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9b7828754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9b7828754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94f0f8dce7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94f0f8dce7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94f0f8dce7_1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94f0f8dce7_1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9c7f55335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9c7f55335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94f0f8dce7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94f0f8dce7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94f0f8dce7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94f0f8dce7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5e68e3ed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5e68e3ed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5fb999669e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5fb999669e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ad0124c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ad0124c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95f2c404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95f2c404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95f2c404e1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295f2c404e1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5fb999669e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5fb999669e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5fb999669e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5fb999669e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94f0f8dce7_1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94f0f8dce7_1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29b3b7574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29b3b7574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9b3b75741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9b3b75741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4f0f8dce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94f0f8dce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4f0f8dce7_1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4f0f8dce7_1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94f0f8dce7_1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94f0f8dce7_1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5e56748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5e56748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1a671986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61a671986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94f0f8dce7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94f0f8dce7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674989" y="1023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674989" y="1167952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0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1" type="ftr"/>
          </p:nvPr>
        </p:nvSpPr>
        <p:spPr>
          <a:xfrm>
            <a:off x="54665" y="4502841"/>
            <a:ext cx="7886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791161" y="4873591"/>
            <a:ext cx="352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Relationship Id="rId5" Type="http://schemas.openxmlformats.org/officeDocument/2006/relationships/image" Target="../media/image35.png"/><Relationship Id="rId6" Type="http://schemas.openxmlformats.org/officeDocument/2006/relationships/image" Target="../media/image44.png"/><Relationship Id="rId7" Type="http://schemas.openxmlformats.org/officeDocument/2006/relationships/image" Target="../media/image40.png"/><Relationship Id="rId8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51.png"/><Relationship Id="rId13" Type="http://schemas.openxmlformats.org/officeDocument/2006/relationships/image" Target="../media/image52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7" Type="http://schemas.openxmlformats.org/officeDocument/2006/relationships/image" Target="../media/image58.png"/><Relationship Id="rId16" Type="http://schemas.openxmlformats.org/officeDocument/2006/relationships/image" Target="../media/image57.png"/><Relationship Id="rId5" Type="http://schemas.openxmlformats.org/officeDocument/2006/relationships/image" Target="../media/image41.png"/><Relationship Id="rId19" Type="http://schemas.openxmlformats.org/officeDocument/2006/relationships/image" Target="../media/image59.png"/><Relationship Id="rId6" Type="http://schemas.openxmlformats.org/officeDocument/2006/relationships/image" Target="../media/image42.png"/><Relationship Id="rId18" Type="http://schemas.openxmlformats.org/officeDocument/2006/relationships/image" Target="../media/image56.png"/><Relationship Id="rId7" Type="http://schemas.openxmlformats.org/officeDocument/2006/relationships/image" Target="../media/image49.png"/><Relationship Id="rId8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7.png"/><Relationship Id="rId13" Type="http://schemas.openxmlformats.org/officeDocument/2006/relationships/image" Target="../media/image8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62.png"/><Relationship Id="rId9" Type="http://schemas.openxmlformats.org/officeDocument/2006/relationships/image" Target="../media/image17.png"/><Relationship Id="rId14" Type="http://schemas.openxmlformats.org/officeDocument/2006/relationships/image" Target="../media/image5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19.png"/><Relationship Id="rId8" Type="http://schemas.openxmlformats.org/officeDocument/2006/relationships/image" Target="../media/image6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0" y="22225"/>
            <a:ext cx="9144000" cy="254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type="ctrTitle"/>
          </p:nvPr>
        </p:nvSpPr>
        <p:spPr>
          <a:xfrm>
            <a:off x="102488" y="20050"/>
            <a:ext cx="8825400" cy="121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Intercomparison of Lightning Measurements in Tornadic QLCS Storms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Different Lightning Networks Behave Surrounding Tornadoes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67" name="Google Shape;67;p14"/>
          <p:cNvSpPr txBox="1"/>
          <p:nvPr>
            <p:ph idx="1" type="subTitle"/>
          </p:nvPr>
        </p:nvSpPr>
        <p:spPr>
          <a:xfrm>
            <a:off x="200150" y="3573875"/>
            <a:ext cx="8713800" cy="787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Authors: Jacquelyn Ringhausen</a:t>
            </a:r>
            <a:r>
              <a:rPr baseline="30000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1,2,3</a:t>
            </a:r>
            <a:r>
              <a:rPr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Vanna Chmielewski</a:t>
            </a:r>
            <a:r>
              <a:rPr baseline="30000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Kristin Calhoun</a:t>
            </a:r>
            <a:r>
              <a:rPr baseline="30000" lang="en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aseline="30000"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aseline="30000"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/ OAR National Severe Storms Laboratory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Cooperative Institute for Severe and High-Impact Weather Research and Operations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University of Oklahoma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email: jacquelyn.ringhausen@noaa.gov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3238879" y="2266526"/>
            <a:ext cx="978506" cy="385375"/>
          </a:xfrm>
          <a:custGeom>
            <a:rect b="b" l="l" r="r" t="t"/>
            <a:pathLst>
              <a:path extrusionOk="0" h="14526" w="33499">
                <a:moveTo>
                  <a:pt x="0" y="14526"/>
                </a:moveTo>
                <a:cubicBezTo>
                  <a:pt x="6943" y="14526"/>
                  <a:pt x="12763" y="9034"/>
                  <a:pt x="18973" y="5929"/>
                </a:cubicBezTo>
                <a:cubicBezTo>
                  <a:pt x="23651" y="3590"/>
                  <a:pt x="29801" y="3698"/>
                  <a:pt x="33499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9" name="Google Shape;69;p14"/>
          <p:cNvSpPr/>
          <p:nvPr/>
        </p:nvSpPr>
        <p:spPr>
          <a:xfrm>
            <a:off x="3817320" y="2697176"/>
            <a:ext cx="1395727" cy="547626"/>
          </a:xfrm>
          <a:custGeom>
            <a:rect b="b" l="l" r="r" t="t"/>
            <a:pathLst>
              <a:path extrusionOk="0" h="21641" w="47137">
                <a:moveTo>
                  <a:pt x="0" y="0"/>
                </a:moveTo>
                <a:cubicBezTo>
                  <a:pt x="4155" y="0"/>
                  <a:pt x="7446" y="3698"/>
                  <a:pt x="11265" y="5336"/>
                </a:cubicBezTo>
                <a:cubicBezTo>
                  <a:pt x="15700" y="7238"/>
                  <a:pt x="20855" y="6678"/>
                  <a:pt x="25495" y="8004"/>
                </a:cubicBezTo>
                <a:cubicBezTo>
                  <a:pt x="33693" y="10347"/>
                  <a:pt x="39046" y="18950"/>
                  <a:pt x="47137" y="21641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0" name="Google Shape;70;p14"/>
          <p:cNvSpPr/>
          <p:nvPr/>
        </p:nvSpPr>
        <p:spPr>
          <a:xfrm>
            <a:off x="4609876" y="2881675"/>
            <a:ext cx="398917" cy="34100"/>
          </a:xfrm>
          <a:custGeom>
            <a:rect b="b" l="l" r="r" t="t"/>
            <a:pathLst>
              <a:path extrusionOk="0" h="1364" w="12748">
                <a:moveTo>
                  <a:pt x="0" y="889"/>
                </a:moveTo>
                <a:cubicBezTo>
                  <a:pt x="4217" y="1493"/>
                  <a:pt x="8793" y="1582"/>
                  <a:pt x="12748" y="0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1" name="Google Shape;71;p14"/>
          <p:cNvSpPr/>
          <p:nvPr/>
        </p:nvSpPr>
        <p:spPr>
          <a:xfrm>
            <a:off x="5298082" y="2185001"/>
            <a:ext cx="918968" cy="422450"/>
          </a:xfrm>
          <a:custGeom>
            <a:rect b="b" l="l" r="r" t="t"/>
            <a:pathLst>
              <a:path extrusionOk="0" h="16898" w="32017">
                <a:moveTo>
                  <a:pt x="0" y="16898"/>
                </a:moveTo>
                <a:cubicBezTo>
                  <a:pt x="4963" y="16898"/>
                  <a:pt x="7901" y="10856"/>
                  <a:pt x="12155" y="8301"/>
                </a:cubicBezTo>
                <a:cubicBezTo>
                  <a:pt x="18307" y="4607"/>
                  <a:pt x="25209" y="2267"/>
                  <a:pt x="32017" y="0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2" name="Google Shape;72;p14"/>
          <p:cNvSpPr/>
          <p:nvPr/>
        </p:nvSpPr>
        <p:spPr>
          <a:xfrm>
            <a:off x="6276649" y="2629675"/>
            <a:ext cx="638198" cy="177875"/>
          </a:xfrm>
          <a:custGeom>
            <a:rect b="b" l="l" r="r" t="t"/>
            <a:pathLst>
              <a:path extrusionOk="0" h="7115" w="19863">
                <a:moveTo>
                  <a:pt x="0" y="0"/>
                </a:moveTo>
                <a:cubicBezTo>
                  <a:pt x="6290" y="3145"/>
                  <a:pt x="12830" y="7115"/>
                  <a:pt x="19863" y="7115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3" name="Google Shape;73;p14"/>
          <p:cNvSpPr/>
          <p:nvPr/>
        </p:nvSpPr>
        <p:spPr>
          <a:xfrm>
            <a:off x="5800100" y="1940425"/>
            <a:ext cx="587120" cy="385375"/>
          </a:xfrm>
          <a:custGeom>
            <a:rect b="b" l="l" r="r" t="t"/>
            <a:pathLst>
              <a:path extrusionOk="0" h="14526" w="21641">
                <a:moveTo>
                  <a:pt x="0" y="14526"/>
                </a:moveTo>
                <a:cubicBezTo>
                  <a:pt x="3671" y="13610"/>
                  <a:pt x="4456" y="8292"/>
                  <a:pt x="7411" y="5929"/>
                </a:cubicBezTo>
                <a:cubicBezTo>
                  <a:pt x="11424" y="2720"/>
                  <a:pt x="16766" y="1623"/>
                  <a:pt x="21641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4" name="Google Shape;74;p14"/>
          <p:cNvSpPr/>
          <p:nvPr/>
        </p:nvSpPr>
        <p:spPr>
          <a:xfrm>
            <a:off x="7272183" y="2533326"/>
            <a:ext cx="510531" cy="103775"/>
          </a:xfrm>
          <a:custGeom>
            <a:rect b="b" l="l" r="r" t="t"/>
            <a:pathLst>
              <a:path extrusionOk="0" h="4151" w="17787">
                <a:moveTo>
                  <a:pt x="0" y="4151"/>
                </a:moveTo>
                <a:cubicBezTo>
                  <a:pt x="6088" y="4151"/>
                  <a:pt x="11699" y="0"/>
                  <a:pt x="17787" y="0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5" name="Google Shape;75;p14"/>
          <p:cNvSpPr/>
          <p:nvPr/>
        </p:nvSpPr>
        <p:spPr>
          <a:xfrm>
            <a:off x="6467124" y="2696400"/>
            <a:ext cx="1068816" cy="422425"/>
          </a:xfrm>
          <a:custGeom>
            <a:rect b="b" l="l" r="r" t="t"/>
            <a:pathLst>
              <a:path extrusionOk="0" h="15119" w="34093">
                <a:moveTo>
                  <a:pt x="0" y="0"/>
                </a:moveTo>
                <a:cubicBezTo>
                  <a:pt x="4502" y="2251"/>
                  <a:pt x="6599" y="7878"/>
                  <a:pt x="10969" y="10376"/>
                </a:cubicBezTo>
                <a:cubicBezTo>
                  <a:pt x="17800" y="14281"/>
                  <a:pt x="26225" y="15119"/>
                  <a:pt x="34093" y="15119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6" name="Google Shape;76;p14"/>
          <p:cNvSpPr/>
          <p:nvPr/>
        </p:nvSpPr>
        <p:spPr>
          <a:xfrm>
            <a:off x="4957728" y="3118851"/>
            <a:ext cx="306313" cy="363159"/>
          </a:xfrm>
          <a:custGeom>
            <a:rect b="b" l="l" r="r" t="t"/>
            <a:pathLst>
              <a:path extrusionOk="0" h="12748" w="10672">
                <a:moveTo>
                  <a:pt x="0" y="0"/>
                </a:moveTo>
                <a:cubicBezTo>
                  <a:pt x="1174" y="2349"/>
                  <a:pt x="987" y="5394"/>
                  <a:pt x="2668" y="7412"/>
                </a:cubicBezTo>
                <a:cubicBezTo>
                  <a:pt x="4720" y="9876"/>
                  <a:pt x="8405" y="10481"/>
                  <a:pt x="10672" y="12748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7" name="Google Shape;77;p14"/>
          <p:cNvSpPr/>
          <p:nvPr/>
        </p:nvSpPr>
        <p:spPr>
          <a:xfrm>
            <a:off x="7306225" y="2577800"/>
            <a:ext cx="2128424" cy="119375"/>
          </a:xfrm>
          <a:custGeom>
            <a:rect b="b" l="l" r="r" t="t"/>
            <a:pathLst>
              <a:path extrusionOk="0" h="4775" w="58401">
                <a:moveTo>
                  <a:pt x="0" y="2965"/>
                </a:moveTo>
                <a:cubicBezTo>
                  <a:pt x="18742" y="8321"/>
                  <a:pt x="38909" y="0"/>
                  <a:pt x="58401" y="0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8" name="Google Shape;78;p14"/>
          <p:cNvSpPr/>
          <p:nvPr/>
        </p:nvSpPr>
        <p:spPr>
          <a:xfrm>
            <a:off x="7137150" y="2903900"/>
            <a:ext cx="807261" cy="177875"/>
          </a:xfrm>
          <a:custGeom>
            <a:rect b="b" l="l" r="r" t="t"/>
            <a:pathLst>
              <a:path extrusionOk="0" h="7115" w="22234">
                <a:moveTo>
                  <a:pt x="0" y="7115"/>
                </a:moveTo>
                <a:cubicBezTo>
                  <a:pt x="6225" y="2445"/>
                  <a:pt x="14686" y="1890"/>
                  <a:pt x="22234" y="0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9" name="Google Shape;79;p14"/>
          <p:cNvSpPr/>
          <p:nvPr/>
        </p:nvSpPr>
        <p:spPr>
          <a:xfrm>
            <a:off x="3876150" y="1734275"/>
            <a:ext cx="772725" cy="644775"/>
          </a:xfrm>
          <a:custGeom>
            <a:rect b="b" l="l" r="r" t="t"/>
            <a:pathLst>
              <a:path extrusionOk="0" h="25791" w="30909">
                <a:moveTo>
                  <a:pt x="0" y="25791"/>
                </a:moveTo>
                <a:cubicBezTo>
                  <a:pt x="0" y="12468"/>
                  <a:pt x="34744" y="12641"/>
                  <a:pt x="30535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" name="Google Shape;80;p14"/>
          <p:cNvSpPr/>
          <p:nvPr/>
        </p:nvSpPr>
        <p:spPr>
          <a:xfrm>
            <a:off x="4520950" y="1749075"/>
            <a:ext cx="985700" cy="222350"/>
          </a:xfrm>
          <a:custGeom>
            <a:rect b="b" l="l" r="r" t="t"/>
            <a:pathLst>
              <a:path extrusionOk="0" h="8894" w="39428">
                <a:moveTo>
                  <a:pt x="0" y="8894"/>
                </a:moveTo>
                <a:cubicBezTo>
                  <a:pt x="13473" y="8894"/>
                  <a:pt x="27377" y="6025"/>
                  <a:pt x="39428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Google Shape;81;p14"/>
          <p:cNvSpPr/>
          <p:nvPr/>
        </p:nvSpPr>
        <p:spPr>
          <a:xfrm>
            <a:off x="4963550" y="1926950"/>
            <a:ext cx="444675" cy="31075"/>
          </a:xfrm>
          <a:custGeom>
            <a:rect b="b" l="l" r="r" t="t"/>
            <a:pathLst>
              <a:path extrusionOk="0" h="1243" w="17787">
                <a:moveTo>
                  <a:pt x="0" y="0"/>
                </a:moveTo>
                <a:cubicBezTo>
                  <a:pt x="5929" y="0"/>
                  <a:pt x="12484" y="2652"/>
                  <a:pt x="17787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" name="Google Shape;82;p14"/>
          <p:cNvSpPr/>
          <p:nvPr/>
        </p:nvSpPr>
        <p:spPr>
          <a:xfrm rot="1895324">
            <a:off x="6128906" y="1937458"/>
            <a:ext cx="452084" cy="251991"/>
          </a:xfrm>
          <a:custGeom>
            <a:rect b="b" l="l" r="r" t="t"/>
            <a:pathLst>
              <a:path extrusionOk="0" h="10080" w="18084">
                <a:moveTo>
                  <a:pt x="0" y="10080"/>
                </a:moveTo>
                <a:cubicBezTo>
                  <a:pt x="5520" y="5938"/>
                  <a:pt x="11183" y="0"/>
                  <a:pt x="18084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" name="Google Shape;83;p14"/>
          <p:cNvSpPr/>
          <p:nvPr/>
        </p:nvSpPr>
        <p:spPr>
          <a:xfrm>
            <a:off x="6781425" y="2208600"/>
            <a:ext cx="437250" cy="318675"/>
          </a:xfrm>
          <a:custGeom>
            <a:rect b="b" l="l" r="r" t="t"/>
            <a:pathLst>
              <a:path extrusionOk="0" h="12747" w="17490">
                <a:moveTo>
                  <a:pt x="0" y="12747"/>
                </a:moveTo>
                <a:cubicBezTo>
                  <a:pt x="5101" y="7646"/>
                  <a:pt x="14268" y="6455"/>
                  <a:pt x="17490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Google Shape;84;p14"/>
          <p:cNvSpPr/>
          <p:nvPr/>
        </p:nvSpPr>
        <p:spPr>
          <a:xfrm>
            <a:off x="4691400" y="2290125"/>
            <a:ext cx="526225" cy="266800"/>
          </a:xfrm>
          <a:custGeom>
            <a:rect b="b" l="l" r="r" t="t"/>
            <a:pathLst>
              <a:path extrusionOk="0" h="10672" w="21049">
                <a:moveTo>
                  <a:pt x="0" y="10672"/>
                </a:moveTo>
                <a:cubicBezTo>
                  <a:pt x="2489" y="3210"/>
                  <a:pt x="14502" y="4362"/>
                  <a:pt x="21049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Google Shape;85;p14"/>
          <p:cNvSpPr/>
          <p:nvPr/>
        </p:nvSpPr>
        <p:spPr>
          <a:xfrm>
            <a:off x="5719925" y="2653275"/>
            <a:ext cx="587134" cy="422437"/>
          </a:xfrm>
          <a:custGeom>
            <a:rect b="b" l="l" r="r" t="t"/>
            <a:pathLst>
              <a:path extrusionOk="0" h="15416" w="21048">
                <a:moveTo>
                  <a:pt x="0" y="0"/>
                </a:moveTo>
                <a:cubicBezTo>
                  <a:pt x="4217" y="2108"/>
                  <a:pt x="4087" y="8840"/>
                  <a:pt x="7708" y="11858"/>
                </a:cubicBezTo>
                <a:cubicBezTo>
                  <a:pt x="11243" y="14805"/>
                  <a:pt x="17797" y="12159"/>
                  <a:pt x="21048" y="15416"/>
                </a:cubicBezTo>
              </a:path>
            </a:pathLst>
          </a:cu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6" name="Google Shape;86;p14"/>
          <p:cNvSpPr/>
          <p:nvPr/>
        </p:nvSpPr>
        <p:spPr>
          <a:xfrm>
            <a:off x="4343075" y="2897850"/>
            <a:ext cx="266800" cy="429850"/>
          </a:xfrm>
          <a:custGeom>
            <a:rect b="b" l="l" r="r" t="t"/>
            <a:pathLst>
              <a:path extrusionOk="0" h="17194" w="10672">
                <a:moveTo>
                  <a:pt x="0" y="0"/>
                </a:moveTo>
                <a:cubicBezTo>
                  <a:pt x="3258" y="1304"/>
                  <a:pt x="3386" y="6198"/>
                  <a:pt x="5632" y="8894"/>
                </a:cubicBezTo>
                <a:cubicBezTo>
                  <a:pt x="7704" y="11381"/>
                  <a:pt x="10672" y="13957"/>
                  <a:pt x="10672" y="1719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Google Shape;87;p14"/>
          <p:cNvSpPr/>
          <p:nvPr/>
        </p:nvSpPr>
        <p:spPr>
          <a:xfrm>
            <a:off x="7685600" y="2971975"/>
            <a:ext cx="978300" cy="281600"/>
          </a:xfrm>
          <a:custGeom>
            <a:rect b="b" l="l" r="r" t="t"/>
            <a:pathLst>
              <a:path extrusionOk="0" h="11264" w="39132">
                <a:moveTo>
                  <a:pt x="0" y="0"/>
                </a:moveTo>
                <a:cubicBezTo>
                  <a:pt x="5320" y="759"/>
                  <a:pt x="8605" y="6711"/>
                  <a:pt x="13637" y="8597"/>
                </a:cubicBezTo>
                <a:cubicBezTo>
                  <a:pt x="21600" y="11581"/>
                  <a:pt x="31067" y="12180"/>
                  <a:pt x="39132" y="948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" name="Google Shape;88;p14"/>
          <p:cNvSpPr/>
          <p:nvPr/>
        </p:nvSpPr>
        <p:spPr>
          <a:xfrm>
            <a:off x="8008000" y="3178125"/>
            <a:ext cx="170450" cy="244575"/>
          </a:xfrm>
          <a:custGeom>
            <a:rect b="b" l="l" r="r" t="t"/>
            <a:pathLst>
              <a:path extrusionOk="0" h="9783" w="6818">
                <a:moveTo>
                  <a:pt x="0" y="0"/>
                </a:moveTo>
                <a:cubicBezTo>
                  <a:pt x="3180" y="2384"/>
                  <a:pt x="5040" y="6228"/>
                  <a:pt x="6818" y="9783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Google Shape;89;p14"/>
          <p:cNvSpPr/>
          <p:nvPr/>
        </p:nvSpPr>
        <p:spPr>
          <a:xfrm>
            <a:off x="-37052" y="2543861"/>
            <a:ext cx="7360268" cy="148750"/>
          </a:xfrm>
          <a:custGeom>
            <a:rect b="b" l="l" r="r" t="t"/>
            <a:pathLst>
              <a:path extrusionOk="0" h="5950" w="256433">
                <a:moveTo>
                  <a:pt x="0" y="1701"/>
                </a:moveTo>
                <a:cubicBezTo>
                  <a:pt x="13319" y="2724"/>
                  <a:pt x="26729" y="5107"/>
                  <a:pt x="40021" y="3776"/>
                </a:cubicBezTo>
                <a:cubicBezTo>
                  <a:pt x="52122" y="2564"/>
                  <a:pt x="64418" y="1081"/>
                  <a:pt x="76485" y="2590"/>
                </a:cubicBezTo>
                <a:cubicBezTo>
                  <a:pt x="83627" y="3483"/>
                  <a:pt x="90643" y="6250"/>
                  <a:pt x="97830" y="5851"/>
                </a:cubicBezTo>
                <a:cubicBezTo>
                  <a:pt x="105246" y="5440"/>
                  <a:pt x="112711" y="3319"/>
                  <a:pt x="120064" y="4369"/>
                </a:cubicBezTo>
                <a:cubicBezTo>
                  <a:pt x="128775" y="5613"/>
                  <a:pt x="137702" y="6228"/>
                  <a:pt x="146448" y="5258"/>
                </a:cubicBezTo>
                <a:cubicBezTo>
                  <a:pt x="154385" y="4377"/>
                  <a:pt x="161910" y="882"/>
                  <a:pt x="169868" y="218"/>
                </a:cubicBezTo>
                <a:cubicBezTo>
                  <a:pt x="178546" y="-507"/>
                  <a:pt x="186974" y="3747"/>
                  <a:pt x="195660" y="4369"/>
                </a:cubicBezTo>
                <a:cubicBezTo>
                  <a:pt x="209921" y="5390"/>
                  <a:pt x="224197" y="2244"/>
                  <a:pt x="238350" y="218"/>
                </a:cubicBezTo>
                <a:cubicBezTo>
                  <a:pt x="244431" y="-652"/>
                  <a:pt x="250290" y="3776"/>
                  <a:pt x="256433" y="3776"/>
                </a:cubicBezTo>
              </a:path>
            </a:pathLst>
          </a:custGeom>
          <a:noFill/>
          <a:ln cap="flat" cmpd="sng" w="381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50" y="1400763"/>
            <a:ext cx="918975" cy="9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2000" y="1507217"/>
            <a:ext cx="638199" cy="90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248" y="1476650"/>
            <a:ext cx="902400" cy="9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1713" y="1578287"/>
            <a:ext cx="807250" cy="8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572575" y="42814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Source: VORTEX-USA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4250" y="1476451"/>
            <a:ext cx="902399" cy="902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3"/>
          <p:cNvSpPr txBox="1"/>
          <p:nvPr>
            <p:ph type="title"/>
          </p:nvPr>
        </p:nvSpPr>
        <p:spPr>
          <a:xfrm>
            <a:off x="598789" y="-12620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Rates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6375"/>
            <a:ext cx="7518326" cy="39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/>
          <p:nvPr>
            <p:ph idx="1" type="body"/>
          </p:nvPr>
        </p:nvSpPr>
        <p:spPr>
          <a:xfrm>
            <a:off x="7574550" y="1249000"/>
            <a:ext cx="1492200" cy="358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–Most of the flash rate trends between networks are overall similar in appearance, different in magnitudes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–Often see a local maximum in flash rate prior to tornado, then a decrease in flash rate during the tornado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 *Tornado C is an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    exception to this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311300" y="4610450"/>
            <a:ext cx="18069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10/17 negatively correlated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2216300" y="4610450"/>
            <a:ext cx="18069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9/17 negatively correlated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3892700" y="4610450"/>
            <a:ext cx="18069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13/17 negatively correlated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5645300" y="4610450"/>
            <a:ext cx="18069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10/17 negatively correlated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155825" y="5886175"/>
            <a:ext cx="7362600" cy="408300"/>
          </a:xfrm>
          <a:prstGeom prst="rect">
            <a:avLst/>
          </a:prstGeom>
          <a:solidFill>
            <a:srgbClr val="B1ACAC">
              <a:alpha val="82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155725" y="5852525"/>
            <a:ext cx="7362600" cy="228300"/>
          </a:xfrm>
          <a:prstGeom prst="rect">
            <a:avLst/>
          </a:prstGeom>
          <a:solidFill>
            <a:srgbClr val="B1ACAC">
              <a:alpha val="72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7664025" y="16950"/>
            <a:ext cx="22515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Before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During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Following Tornado</a:t>
            </a:r>
            <a:endParaRPr sz="1100"/>
          </a:p>
        </p:txBody>
      </p:sp>
      <p:sp>
        <p:nvSpPr>
          <p:cNvPr id="246" name="Google Shape;246;p23"/>
          <p:cNvSpPr/>
          <p:nvPr/>
        </p:nvSpPr>
        <p:spPr>
          <a:xfrm>
            <a:off x="7502625" y="147125"/>
            <a:ext cx="161400" cy="801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"/>
          <p:cNvSpPr/>
          <p:nvPr/>
        </p:nvSpPr>
        <p:spPr>
          <a:xfrm>
            <a:off x="7502625" y="310325"/>
            <a:ext cx="161400" cy="801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3"/>
          <p:cNvSpPr/>
          <p:nvPr/>
        </p:nvSpPr>
        <p:spPr>
          <a:xfrm>
            <a:off x="7502625" y="473525"/>
            <a:ext cx="161400" cy="80100"/>
          </a:xfrm>
          <a:prstGeom prst="rect">
            <a:avLst/>
          </a:prstGeom>
          <a:solidFill>
            <a:srgbClr val="FFFCB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23"/>
          <p:cNvCxnSpPr/>
          <p:nvPr/>
        </p:nvCxnSpPr>
        <p:spPr>
          <a:xfrm>
            <a:off x="4223550" y="120860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0" name="Google Shape;250;p23"/>
          <p:cNvCxnSpPr/>
          <p:nvPr/>
        </p:nvCxnSpPr>
        <p:spPr>
          <a:xfrm>
            <a:off x="4222225" y="1629300"/>
            <a:ext cx="133500" cy="23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23"/>
          <p:cNvCxnSpPr/>
          <p:nvPr/>
        </p:nvCxnSpPr>
        <p:spPr>
          <a:xfrm>
            <a:off x="4239700" y="20597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23"/>
          <p:cNvCxnSpPr/>
          <p:nvPr/>
        </p:nvCxnSpPr>
        <p:spPr>
          <a:xfrm>
            <a:off x="4155550" y="1848375"/>
            <a:ext cx="332400" cy="6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23"/>
          <p:cNvCxnSpPr/>
          <p:nvPr/>
        </p:nvCxnSpPr>
        <p:spPr>
          <a:xfrm>
            <a:off x="4239700" y="9929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23"/>
          <p:cNvCxnSpPr/>
          <p:nvPr/>
        </p:nvCxnSpPr>
        <p:spPr>
          <a:xfrm>
            <a:off x="4163500" y="43457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23"/>
          <p:cNvCxnSpPr/>
          <p:nvPr/>
        </p:nvCxnSpPr>
        <p:spPr>
          <a:xfrm>
            <a:off x="4177675" y="4155313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23"/>
          <p:cNvCxnSpPr/>
          <p:nvPr/>
        </p:nvCxnSpPr>
        <p:spPr>
          <a:xfrm>
            <a:off x="4240375" y="3977475"/>
            <a:ext cx="275100" cy="6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23"/>
          <p:cNvCxnSpPr/>
          <p:nvPr/>
        </p:nvCxnSpPr>
        <p:spPr>
          <a:xfrm>
            <a:off x="4255850" y="2257688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23"/>
          <p:cNvCxnSpPr/>
          <p:nvPr/>
        </p:nvCxnSpPr>
        <p:spPr>
          <a:xfrm>
            <a:off x="4298425" y="35343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23"/>
          <p:cNvCxnSpPr/>
          <p:nvPr/>
        </p:nvCxnSpPr>
        <p:spPr>
          <a:xfrm>
            <a:off x="4255850" y="268410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23"/>
          <p:cNvCxnSpPr/>
          <p:nvPr/>
        </p:nvCxnSpPr>
        <p:spPr>
          <a:xfrm>
            <a:off x="2454800" y="11815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" name="Google Shape;261;p23"/>
          <p:cNvCxnSpPr/>
          <p:nvPr/>
        </p:nvCxnSpPr>
        <p:spPr>
          <a:xfrm>
            <a:off x="669900" y="11815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23"/>
          <p:cNvCxnSpPr/>
          <p:nvPr/>
        </p:nvCxnSpPr>
        <p:spPr>
          <a:xfrm>
            <a:off x="5992300" y="11815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3"/>
          <p:cNvCxnSpPr/>
          <p:nvPr/>
        </p:nvCxnSpPr>
        <p:spPr>
          <a:xfrm>
            <a:off x="6051025" y="35343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3"/>
          <p:cNvCxnSpPr/>
          <p:nvPr/>
        </p:nvCxnSpPr>
        <p:spPr>
          <a:xfrm>
            <a:off x="2469625" y="35343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23"/>
          <p:cNvCxnSpPr/>
          <p:nvPr/>
        </p:nvCxnSpPr>
        <p:spPr>
          <a:xfrm>
            <a:off x="717025" y="35343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23"/>
          <p:cNvCxnSpPr/>
          <p:nvPr/>
        </p:nvCxnSpPr>
        <p:spPr>
          <a:xfrm>
            <a:off x="658300" y="41494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7" name="Google Shape;267;p23"/>
          <p:cNvCxnSpPr/>
          <p:nvPr/>
        </p:nvCxnSpPr>
        <p:spPr>
          <a:xfrm>
            <a:off x="2454800" y="41494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23"/>
          <p:cNvCxnSpPr/>
          <p:nvPr/>
        </p:nvCxnSpPr>
        <p:spPr>
          <a:xfrm>
            <a:off x="2417000" y="4345738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9" name="Google Shape;269;p23"/>
          <p:cNvCxnSpPr/>
          <p:nvPr/>
        </p:nvCxnSpPr>
        <p:spPr>
          <a:xfrm>
            <a:off x="620875" y="4345738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0" name="Google Shape;270;p23"/>
          <p:cNvCxnSpPr/>
          <p:nvPr/>
        </p:nvCxnSpPr>
        <p:spPr>
          <a:xfrm>
            <a:off x="5910000" y="4345738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1" name="Google Shape;271;p23"/>
          <p:cNvCxnSpPr/>
          <p:nvPr/>
        </p:nvCxnSpPr>
        <p:spPr>
          <a:xfrm>
            <a:off x="6006475" y="4155313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2" name="Google Shape;272;p23"/>
          <p:cNvCxnSpPr/>
          <p:nvPr/>
        </p:nvCxnSpPr>
        <p:spPr>
          <a:xfrm>
            <a:off x="6017575" y="3928475"/>
            <a:ext cx="275100" cy="6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3" name="Google Shape;273;p23"/>
          <p:cNvCxnSpPr/>
          <p:nvPr/>
        </p:nvCxnSpPr>
        <p:spPr>
          <a:xfrm>
            <a:off x="2463175" y="3928475"/>
            <a:ext cx="275100" cy="6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Google Shape;274;p23"/>
          <p:cNvCxnSpPr/>
          <p:nvPr/>
        </p:nvCxnSpPr>
        <p:spPr>
          <a:xfrm>
            <a:off x="685975" y="3928475"/>
            <a:ext cx="275100" cy="67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23"/>
          <p:cNvCxnSpPr/>
          <p:nvPr/>
        </p:nvCxnSpPr>
        <p:spPr>
          <a:xfrm>
            <a:off x="5992300" y="20597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23"/>
          <p:cNvCxnSpPr/>
          <p:nvPr/>
        </p:nvCxnSpPr>
        <p:spPr>
          <a:xfrm>
            <a:off x="2410900" y="20597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" name="Google Shape;277;p23"/>
          <p:cNvCxnSpPr/>
          <p:nvPr/>
        </p:nvCxnSpPr>
        <p:spPr>
          <a:xfrm>
            <a:off x="658300" y="205975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8" name="Google Shape;278;p23"/>
          <p:cNvCxnSpPr/>
          <p:nvPr/>
        </p:nvCxnSpPr>
        <p:spPr>
          <a:xfrm>
            <a:off x="658300" y="2247975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23"/>
          <p:cNvCxnSpPr/>
          <p:nvPr/>
        </p:nvCxnSpPr>
        <p:spPr>
          <a:xfrm>
            <a:off x="2410900" y="2247975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3"/>
          <p:cNvCxnSpPr/>
          <p:nvPr/>
        </p:nvCxnSpPr>
        <p:spPr>
          <a:xfrm>
            <a:off x="5992300" y="2247975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1" name="Google Shape;281;p23"/>
          <p:cNvCxnSpPr/>
          <p:nvPr/>
        </p:nvCxnSpPr>
        <p:spPr>
          <a:xfrm>
            <a:off x="2402950" y="1848375"/>
            <a:ext cx="332400" cy="6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23"/>
          <p:cNvCxnSpPr/>
          <p:nvPr/>
        </p:nvCxnSpPr>
        <p:spPr>
          <a:xfrm>
            <a:off x="650350" y="1848375"/>
            <a:ext cx="332400" cy="6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3"/>
          <p:cNvCxnSpPr/>
          <p:nvPr/>
        </p:nvCxnSpPr>
        <p:spPr>
          <a:xfrm>
            <a:off x="2393425" y="33057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23"/>
          <p:cNvCxnSpPr/>
          <p:nvPr/>
        </p:nvCxnSpPr>
        <p:spPr>
          <a:xfrm>
            <a:off x="5974825" y="33057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5" name="Google Shape;285;p23"/>
          <p:cNvCxnSpPr/>
          <p:nvPr/>
        </p:nvCxnSpPr>
        <p:spPr>
          <a:xfrm>
            <a:off x="640825" y="16293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6" name="Google Shape;286;p23"/>
          <p:cNvCxnSpPr/>
          <p:nvPr/>
        </p:nvCxnSpPr>
        <p:spPr>
          <a:xfrm>
            <a:off x="2393425" y="16293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7" name="Google Shape;287;p23"/>
          <p:cNvCxnSpPr/>
          <p:nvPr/>
        </p:nvCxnSpPr>
        <p:spPr>
          <a:xfrm>
            <a:off x="6084650" y="268410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8" name="Google Shape;288;p23"/>
          <p:cNvCxnSpPr/>
          <p:nvPr/>
        </p:nvCxnSpPr>
        <p:spPr>
          <a:xfrm>
            <a:off x="640825" y="33057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9" name="Google Shape;289;p23"/>
          <p:cNvCxnSpPr/>
          <p:nvPr/>
        </p:nvCxnSpPr>
        <p:spPr>
          <a:xfrm>
            <a:off x="758725" y="2665500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23"/>
          <p:cNvCxnSpPr/>
          <p:nvPr/>
        </p:nvCxnSpPr>
        <p:spPr>
          <a:xfrm>
            <a:off x="4253875" y="3698113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p23"/>
          <p:cNvCxnSpPr/>
          <p:nvPr/>
        </p:nvCxnSpPr>
        <p:spPr>
          <a:xfrm>
            <a:off x="6082675" y="3698113"/>
            <a:ext cx="400500" cy="80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2" name="Google Shape;292;p23"/>
          <p:cNvCxnSpPr/>
          <p:nvPr/>
        </p:nvCxnSpPr>
        <p:spPr>
          <a:xfrm>
            <a:off x="4222225" y="3305700"/>
            <a:ext cx="208200" cy="4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66612" y="-1484364"/>
            <a:ext cx="4907099" cy="787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" name="Google Shape;305;p25"/>
          <p:cNvCxnSpPr>
            <a:stCxn id="306" idx="1"/>
          </p:cNvCxnSpPr>
          <p:nvPr/>
        </p:nvCxnSpPr>
        <p:spPr>
          <a:xfrm rot="10800000">
            <a:off x="1619325" y="3390100"/>
            <a:ext cx="1855200" cy="3393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7" name="Google Shape;3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550" y="1187717"/>
            <a:ext cx="6400676" cy="315035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Initiation Altitude Changes Surrounding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5"/>
          <p:cNvSpPr txBox="1"/>
          <p:nvPr>
            <p:ph idx="1" type="body"/>
          </p:nvPr>
        </p:nvSpPr>
        <p:spPr>
          <a:xfrm>
            <a:off x="152400" y="3336750"/>
            <a:ext cx="1437900" cy="239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Higher flash initiations occur just prior to tornadoes versus the overall QLCS.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5"/>
          <p:cNvSpPr txBox="1"/>
          <p:nvPr/>
        </p:nvSpPr>
        <p:spPr>
          <a:xfrm>
            <a:off x="2069425" y="4405625"/>
            <a:ext cx="67182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Minutes before Tornado 		During Tornado 		Overall QLCS</a:t>
            </a:r>
            <a:endParaRPr/>
          </a:p>
        </p:txBody>
      </p:sp>
      <p:sp>
        <p:nvSpPr>
          <p:cNvPr id="311" name="Google Shape;311;p25"/>
          <p:cNvSpPr/>
          <p:nvPr/>
        </p:nvSpPr>
        <p:spPr>
          <a:xfrm>
            <a:off x="1894350" y="4526075"/>
            <a:ext cx="161400" cy="1614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5"/>
          <p:cNvSpPr/>
          <p:nvPr/>
        </p:nvSpPr>
        <p:spPr>
          <a:xfrm>
            <a:off x="4637550" y="4526075"/>
            <a:ext cx="161400" cy="1614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5"/>
          <p:cNvSpPr/>
          <p:nvPr/>
        </p:nvSpPr>
        <p:spPr>
          <a:xfrm>
            <a:off x="6466350" y="4526075"/>
            <a:ext cx="161400" cy="161400"/>
          </a:xfrm>
          <a:prstGeom prst="rect">
            <a:avLst/>
          </a:prstGeom>
          <a:solidFill>
            <a:srgbClr val="80808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5"/>
          <p:cNvSpPr/>
          <p:nvPr/>
        </p:nvSpPr>
        <p:spPr>
          <a:xfrm>
            <a:off x="1811150" y="2319200"/>
            <a:ext cx="3221700" cy="378900"/>
          </a:xfrm>
          <a:prstGeom prst="ellipse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5" name="Google Shape;315;p25"/>
          <p:cNvCxnSpPr>
            <a:stCxn id="314" idx="2"/>
          </p:cNvCxnSpPr>
          <p:nvPr/>
        </p:nvCxnSpPr>
        <p:spPr>
          <a:xfrm flipH="1">
            <a:off x="1325150" y="2508650"/>
            <a:ext cx="486000" cy="1980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6" name="Google Shape;316;p25"/>
          <p:cNvSpPr/>
          <p:nvPr/>
        </p:nvSpPr>
        <p:spPr>
          <a:xfrm>
            <a:off x="188500" y="3373925"/>
            <a:ext cx="1437900" cy="12354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5"/>
          <p:cNvSpPr/>
          <p:nvPr/>
        </p:nvSpPr>
        <p:spPr>
          <a:xfrm>
            <a:off x="3474525" y="3630400"/>
            <a:ext cx="2824500" cy="1980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17" name="Google Shape;317;p25"/>
          <p:cNvSpPr txBox="1"/>
          <p:nvPr>
            <p:ph idx="1" type="body"/>
          </p:nvPr>
        </p:nvSpPr>
        <p:spPr>
          <a:xfrm>
            <a:off x="48400" y="972875"/>
            <a:ext cx="1377300" cy="2141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A more prominent lower altitude initiation region occurs during many tornadoes versus the overall QLCS.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5"/>
          <p:cNvSpPr/>
          <p:nvPr/>
        </p:nvSpPr>
        <p:spPr>
          <a:xfrm>
            <a:off x="76200" y="1005175"/>
            <a:ext cx="1265100" cy="17310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26"/>
          <p:cNvCxnSpPr>
            <a:stCxn id="325" idx="1"/>
          </p:cNvCxnSpPr>
          <p:nvPr/>
        </p:nvCxnSpPr>
        <p:spPr>
          <a:xfrm rot="10800000">
            <a:off x="1619325" y="3390100"/>
            <a:ext cx="1855200" cy="3393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6" name="Google Shape;3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550" y="1187717"/>
            <a:ext cx="6400676" cy="3150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Initiation Altitude Changes Surrounding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6"/>
          <p:cNvSpPr txBox="1"/>
          <p:nvPr>
            <p:ph idx="1" type="body"/>
          </p:nvPr>
        </p:nvSpPr>
        <p:spPr>
          <a:xfrm>
            <a:off x="152400" y="3336750"/>
            <a:ext cx="1437900" cy="239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Higher flash initiations occur just prior to tornadoes versus the overall QLCS.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6"/>
          <p:cNvSpPr txBox="1"/>
          <p:nvPr/>
        </p:nvSpPr>
        <p:spPr>
          <a:xfrm>
            <a:off x="2069425" y="4405625"/>
            <a:ext cx="67182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Minutes before Tornado 		During Tornado 		Overall QLCS</a:t>
            </a:r>
            <a:endParaRPr/>
          </a:p>
        </p:txBody>
      </p:sp>
      <p:sp>
        <p:nvSpPr>
          <p:cNvPr id="330" name="Google Shape;330;p26"/>
          <p:cNvSpPr/>
          <p:nvPr/>
        </p:nvSpPr>
        <p:spPr>
          <a:xfrm>
            <a:off x="1894350" y="4526075"/>
            <a:ext cx="161400" cy="1614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6"/>
          <p:cNvSpPr/>
          <p:nvPr/>
        </p:nvSpPr>
        <p:spPr>
          <a:xfrm>
            <a:off x="4637550" y="4526075"/>
            <a:ext cx="161400" cy="1614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"/>
          <p:cNvSpPr/>
          <p:nvPr/>
        </p:nvSpPr>
        <p:spPr>
          <a:xfrm>
            <a:off x="6466350" y="4526075"/>
            <a:ext cx="161400" cy="161400"/>
          </a:xfrm>
          <a:prstGeom prst="rect">
            <a:avLst/>
          </a:prstGeom>
          <a:solidFill>
            <a:srgbClr val="80808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1811150" y="2319200"/>
            <a:ext cx="3221700" cy="378900"/>
          </a:xfrm>
          <a:prstGeom prst="ellipse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4" name="Google Shape;334;p26"/>
          <p:cNvCxnSpPr>
            <a:stCxn id="333" idx="2"/>
          </p:cNvCxnSpPr>
          <p:nvPr/>
        </p:nvCxnSpPr>
        <p:spPr>
          <a:xfrm flipH="1">
            <a:off x="1325150" y="2508650"/>
            <a:ext cx="486000" cy="1980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26"/>
          <p:cNvSpPr/>
          <p:nvPr/>
        </p:nvSpPr>
        <p:spPr>
          <a:xfrm>
            <a:off x="188500" y="3373925"/>
            <a:ext cx="1437900" cy="12354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6"/>
          <p:cNvSpPr/>
          <p:nvPr/>
        </p:nvSpPr>
        <p:spPr>
          <a:xfrm>
            <a:off x="3474525" y="3630400"/>
            <a:ext cx="2824500" cy="1980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36" name="Google Shape;336;p26"/>
          <p:cNvSpPr txBox="1"/>
          <p:nvPr>
            <p:ph idx="1" type="body"/>
          </p:nvPr>
        </p:nvSpPr>
        <p:spPr>
          <a:xfrm>
            <a:off x="7874550" y="1351775"/>
            <a:ext cx="1227000" cy="1535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Case three has only the lower altitude region during tornadoes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6"/>
          <p:cNvSpPr txBox="1"/>
          <p:nvPr>
            <p:ph idx="1" type="body"/>
          </p:nvPr>
        </p:nvSpPr>
        <p:spPr>
          <a:xfrm>
            <a:off x="48400" y="972875"/>
            <a:ext cx="1377300" cy="2141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A more prominent lower altitude initiation region occurs during many tornadoes versus the overall QLCS.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76200" y="1005175"/>
            <a:ext cx="1265100" cy="17310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6"/>
          <p:cNvSpPr/>
          <p:nvPr/>
        </p:nvSpPr>
        <p:spPr>
          <a:xfrm>
            <a:off x="7874550" y="1455350"/>
            <a:ext cx="1145700" cy="1235400"/>
          </a:xfrm>
          <a:prstGeom prst="rect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6"/>
          <p:cNvSpPr/>
          <p:nvPr/>
        </p:nvSpPr>
        <p:spPr>
          <a:xfrm>
            <a:off x="5716675" y="2415275"/>
            <a:ext cx="1728000" cy="288000"/>
          </a:xfrm>
          <a:prstGeom prst="ellipse">
            <a:avLst/>
          </a:prstGeom>
          <a:noFill/>
          <a:ln cap="flat" cmpd="sng" w="1905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1" name="Google Shape;341;p26"/>
          <p:cNvCxnSpPr>
            <a:endCxn id="340" idx="6"/>
          </p:cNvCxnSpPr>
          <p:nvPr/>
        </p:nvCxnSpPr>
        <p:spPr>
          <a:xfrm rot="10800000">
            <a:off x="7444675" y="2559275"/>
            <a:ext cx="505200" cy="1314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7"/>
          <p:cNvSpPr txBox="1"/>
          <p:nvPr>
            <p:ph type="title"/>
          </p:nvPr>
        </p:nvSpPr>
        <p:spPr>
          <a:xfrm>
            <a:off x="311700" y="64025"/>
            <a:ext cx="30402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Type: CG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27"/>
          <p:cNvPicPr preferRelativeResize="0"/>
          <p:nvPr/>
        </p:nvPicPr>
        <p:blipFill rotWithShape="1">
          <a:blip r:embed="rId3">
            <a:alphaModFix/>
          </a:blip>
          <a:srcRect b="17656" l="0" r="0" t="42040"/>
          <a:stretch/>
        </p:blipFill>
        <p:spPr>
          <a:xfrm>
            <a:off x="3747750" y="125755"/>
            <a:ext cx="5389351" cy="307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7"/>
          <p:cNvPicPr preferRelativeResize="0"/>
          <p:nvPr/>
        </p:nvPicPr>
        <p:blipFill rotWithShape="1">
          <a:blip r:embed="rId3">
            <a:alphaModFix/>
          </a:blip>
          <a:srcRect b="97895" l="0" r="0" t="0"/>
          <a:stretch/>
        </p:blipFill>
        <p:spPr>
          <a:xfrm>
            <a:off x="3747750" y="-2025"/>
            <a:ext cx="5389351" cy="160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0" name="Google Shape;350;p27"/>
          <p:cNvGraphicFramePr/>
          <p:nvPr/>
        </p:nvGraphicFramePr>
        <p:xfrm>
          <a:off x="2482275" y="3204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979850"/>
                <a:gridCol w="492875"/>
                <a:gridCol w="501200"/>
                <a:gridCol w="430350"/>
                <a:gridCol w="508350"/>
                <a:gridCol w="445425"/>
                <a:gridCol w="486075"/>
                <a:gridCol w="445425"/>
                <a:gridCol w="477000"/>
                <a:gridCol w="457650"/>
                <a:gridCol w="465925"/>
                <a:gridCol w="469550"/>
                <a:gridCol w="502075"/>
              </a:tblGrid>
              <a:tr h="3231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Case1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 2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 3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323100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</a:tr>
              <a:tr h="323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Before Tornado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B065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18.8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-16.6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-19.3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12.5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During Tornado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9CE2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9.0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17.8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-19.1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-17.5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21.5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Overall QLCS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-12.3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32.0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-23.3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-11.9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31.2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-21.9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-12.1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</a:tbl>
          </a:graphicData>
        </a:graphic>
      </p:graphicFrame>
      <p:sp>
        <p:nvSpPr>
          <p:cNvPr id="351" name="Google Shape;351;p27"/>
          <p:cNvSpPr/>
          <p:nvPr/>
        </p:nvSpPr>
        <p:spPr>
          <a:xfrm>
            <a:off x="2458975" y="3191625"/>
            <a:ext cx="996600" cy="10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52" name="Google Shape;352;p27"/>
          <p:cNvSpPr txBox="1"/>
          <p:nvPr>
            <p:ph idx="1" type="body"/>
          </p:nvPr>
        </p:nvSpPr>
        <p:spPr>
          <a:xfrm>
            <a:off x="-58125" y="678950"/>
            <a:ext cx="3862800" cy="41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latin typeface="Calibri"/>
                <a:ea typeface="Calibri"/>
                <a:cs typeface="Calibri"/>
                <a:sym typeface="Calibri"/>
              </a:rPr>
              <a:t>Case 1 and Case 2:</a:t>
            </a:r>
            <a:endParaRPr b="1" sz="17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CG flashes surrounding tornadoes are lower energy (both - and +) on average than the overall QLCS.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NLDN CG flashes are higher energy than ENTLN CGs.  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latin typeface="Calibri"/>
                <a:ea typeface="Calibri"/>
                <a:cs typeface="Calibri"/>
                <a:sym typeface="Calibri"/>
              </a:rPr>
              <a:t>Case 3: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Smaller amplitudes overall than Case 1 and 2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Positive CG flashes have higher energy on average during tornadoes than prior to tornado or the overall QLCS 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NLDN and ENTLN CG amplitudes are more similar than other cases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3" name="Google Shape;353;p27"/>
          <p:cNvCxnSpPr>
            <a:stCxn id="354" idx="0"/>
          </p:cNvCxnSpPr>
          <p:nvPr/>
        </p:nvCxnSpPr>
        <p:spPr>
          <a:xfrm rot="10800000">
            <a:off x="3661325" y="2348625"/>
            <a:ext cx="1694100" cy="18621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Google Shape;354;p27"/>
          <p:cNvSpPr/>
          <p:nvPr/>
        </p:nvSpPr>
        <p:spPr>
          <a:xfrm>
            <a:off x="3462125" y="4210725"/>
            <a:ext cx="3786600" cy="9327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55" name="Google Shape;355;p27"/>
          <p:cNvSpPr/>
          <p:nvPr/>
        </p:nvSpPr>
        <p:spPr>
          <a:xfrm>
            <a:off x="102300" y="1060850"/>
            <a:ext cx="3558900" cy="12723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8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8"/>
          <p:cNvSpPr txBox="1"/>
          <p:nvPr>
            <p:ph type="title"/>
          </p:nvPr>
        </p:nvSpPr>
        <p:spPr>
          <a:xfrm>
            <a:off x="311700" y="64025"/>
            <a:ext cx="30402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Type: CG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8"/>
          <p:cNvPicPr preferRelativeResize="0"/>
          <p:nvPr/>
        </p:nvPicPr>
        <p:blipFill rotWithShape="1">
          <a:blip r:embed="rId3">
            <a:alphaModFix/>
          </a:blip>
          <a:srcRect b="17656" l="0" r="0" t="42040"/>
          <a:stretch/>
        </p:blipFill>
        <p:spPr>
          <a:xfrm>
            <a:off x="3747750" y="125755"/>
            <a:ext cx="5389351" cy="307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8"/>
          <p:cNvPicPr preferRelativeResize="0"/>
          <p:nvPr/>
        </p:nvPicPr>
        <p:blipFill rotWithShape="1">
          <a:blip r:embed="rId3">
            <a:alphaModFix/>
          </a:blip>
          <a:srcRect b="97895" l="0" r="0" t="0"/>
          <a:stretch/>
        </p:blipFill>
        <p:spPr>
          <a:xfrm>
            <a:off x="3747750" y="-2025"/>
            <a:ext cx="5389351" cy="160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4" name="Google Shape;364;p28"/>
          <p:cNvGraphicFramePr/>
          <p:nvPr/>
        </p:nvGraphicFramePr>
        <p:xfrm>
          <a:off x="2482275" y="3204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979850"/>
                <a:gridCol w="492875"/>
                <a:gridCol w="501200"/>
                <a:gridCol w="430350"/>
                <a:gridCol w="508350"/>
                <a:gridCol w="445425"/>
                <a:gridCol w="486075"/>
                <a:gridCol w="445425"/>
                <a:gridCol w="477000"/>
                <a:gridCol w="457650"/>
                <a:gridCol w="465925"/>
                <a:gridCol w="469550"/>
                <a:gridCol w="502075"/>
              </a:tblGrid>
              <a:tr h="3231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Case1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 2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 3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323100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</a:tr>
              <a:tr h="323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Before Tornado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B065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18.8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-16.6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-19.3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12.5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During Tornado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9CE2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9.0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17.8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-19.1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-17.5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21.5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Overall QLCS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-12.3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32.0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-23.3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-11.9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31.2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-21.9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-12.1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</a:tbl>
          </a:graphicData>
        </a:graphic>
      </p:graphicFrame>
      <p:sp>
        <p:nvSpPr>
          <p:cNvPr id="365" name="Google Shape;365;p28"/>
          <p:cNvSpPr/>
          <p:nvPr/>
        </p:nvSpPr>
        <p:spPr>
          <a:xfrm>
            <a:off x="2458975" y="3191625"/>
            <a:ext cx="996600" cy="10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66" name="Google Shape;366;p28"/>
          <p:cNvSpPr txBox="1"/>
          <p:nvPr>
            <p:ph idx="1" type="body"/>
          </p:nvPr>
        </p:nvSpPr>
        <p:spPr>
          <a:xfrm>
            <a:off x="-58125" y="678950"/>
            <a:ext cx="3862800" cy="41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latin typeface="Calibri"/>
                <a:ea typeface="Calibri"/>
                <a:cs typeface="Calibri"/>
                <a:sym typeface="Calibri"/>
              </a:rPr>
              <a:t>Case 1 and Case 2:</a:t>
            </a:r>
            <a:endParaRPr b="1" sz="17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CG flashes surrounding tornadoes are lower energy (both - and +) on average than the overall QLCS.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NLDN CG flashes are higher energy than ENTLN CGs.  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latin typeface="Calibri"/>
                <a:ea typeface="Calibri"/>
                <a:cs typeface="Calibri"/>
                <a:sym typeface="Calibri"/>
              </a:rPr>
              <a:t>Case 3: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Smaller amplitudes overall than Case 1 and 2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Positive CG flashes have higher energy on average during tornadoes than prior to tornado or the overall QLCS 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NLDN and ENTLN CG amplitudes are more similar than other cases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7" name="Google Shape;367;p28"/>
          <p:cNvCxnSpPr>
            <a:stCxn id="368" idx="1"/>
            <a:endCxn id="369" idx="3"/>
          </p:cNvCxnSpPr>
          <p:nvPr/>
        </p:nvCxnSpPr>
        <p:spPr>
          <a:xfrm flipH="1">
            <a:off x="3661125" y="1590200"/>
            <a:ext cx="3695700" cy="12723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9" name="Google Shape;369;p28"/>
          <p:cNvSpPr/>
          <p:nvPr/>
        </p:nvSpPr>
        <p:spPr>
          <a:xfrm>
            <a:off x="85425" y="2638825"/>
            <a:ext cx="3575700" cy="4476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68" name="Google Shape;368;p28"/>
          <p:cNvSpPr/>
          <p:nvPr/>
        </p:nvSpPr>
        <p:spPr>
          <a:xfrm>
            <a:off x="7356825" y="158750"/>
            <a:ext cx="1719900" cy="28629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9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9"/>
          <p:cNvSpPr txBox="1"/>
          <p:nvPr>
            <p:ph type="title"/>
          </p:nvPr>
        </p:nvSpPr>
        <p:spPr>
          <a:xfrm>
            <a:off x="311700" y="64025"/>
            <a:ext cx="30402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Type: CG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9"/>
          <p:cNvPicPr preferRelativeResize="0"/>
          <p:nvPr/>
        </p:nvPicPr>
        <p:blipFill rotWithShape="1">
          <a:blip r:embed="rId3">
            <a:alphaModFix/>
          </a:blip>
          <a:srcRect b="17656" l="0" r="0" t="42040"/>
          <a:stretch/>
        </p:blipFill>
        <p:spPr>
          <a:xfrm>
            <a:off x="3747750" y="125755"/>
            <a:ext cx="5389351" cy="307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/>
          <p:cNvPicPr preferRelativeResize="0"/>
          <p:nvPr/>
        </p:nvPicPr>
        <p:blipFill rotWithShape="1">
          <a:blip r:embed="rId3">
            <a:alphaModFix/>
          </a:blip>
          <a:srcRect b="97895" l="0" r="0" t="0"/>
          <a:stretch/>
        </p:blipFill>
        <p:spPr>
          <a:xfrm>
            <a:off x="3747750" y="-2025"/>
            <a:ext cx="5389351" cy="160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8" name="Google Shape;378;p29"/>
          <p:cNvGraphicFramePr/>
          <p:nvPr/>
        </p:nvGraphicFramePr>
        <p:xfrm>
          <a:off x="2482275" y="3204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979850"/>
                <a:gridCol w="492875"/>
                <a:gridCol w="501200"/>
                <a:gridCol w="430350"/>
                <a:gridCol w="508350"/>
                <a:gridCol w="445425"/>
                <a:gridCol w="486075"/>
                <a:gridCol w="445425"/>
                <a:gridCol w="477000"/>
                <a:gridCol w="457650"/>
                <a:gridCol w="465925"/>
                <a:gridCol w="469550"/>
                <a:gridCol w="502075"/>
              </a:tblGrid>
              <a:tr h="3231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Case1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 2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Case 3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323100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ENTLN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NLDN</a:t>
                      </a:r>
                      <a:endParaRPr b="1" sz="1000"/>
                    </a:p>
                  </a:txBody>
                  <a:tcPr marT="91425" marB="91425" marR="91425" marL="91425"/>
                </a:tc>
                <a:tc hMerge="1"/>
              </a:tr>
              <a:tr h="323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+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–</a:t>
                      </a:r>
                      <a:endParaRPr b="1" sz="1000"/>
                    </a:p>
                  </a:txBody>
                  <a:tcPr marT="91425" marB="91425" marR="91425" marL="91425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Before Tornado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B065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18.8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-16.6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10.2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-19.3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12.5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11.2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During Tornado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9CE2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9.0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17.8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-19.1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28.6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-17.5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21.5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-8.1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28.7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-10.4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  <a:tr h="32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Overall QLCS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-12.3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32.0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-23.3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-11.9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31.2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-21.9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15.7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-9.1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17.7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-12.1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FFBF0"/>
                    </a:solidFill>
                  </a:tcPr>
                </a:tc>
              </a:tr>
            </a:tbl>
          </a:graphicData>
        </a:graphic>
      </p:graphicFrame>
      <p:sp>
        <p:nvSpPr>
          <p:cNvPr id="379" name="Google Shape;379;p29"/>
          <p:cNvSpPr/>
          <p:nvPr/>
        </p:nvSpPr>
        <p:spPr>
          <a:xfrm>
            <a:off x="2458975" y="3191625"/>
            <a:ext cx="996600" cy="10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80" name="Google Shape;380;p29"/>
          <p:cNvSpPr txBox="1"/>
          <p:nvPr>
            <p:ph idx="1" type="body"/>
          </p:nvPr>
        </p:nvSpPr>
        <p:spPr>
          <a:xfrm>
            <a:off x="-58125" y="678950"/>
            <a:ext cx="3862800" cy="41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latin typeface="Calibri"/>
                <a:ea typeface="Calibri"/>
                <a:cs typeface="Calibri"/>
                <a:sym typeface="Calibri"/>
              </a:rPr>
              <a:t>Case 1 and Case 2:</a:t>
            </a:r>
            <a:endParaRPr b="1" sz="17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CG flashes surrounding tornadoes are lower energy (both - and +) on average than the overall QLCS.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NLDN CG flashes are higher energy than ENTLN CGs.  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50">
                <a:latin typeface="Calibri"/>
                <a:ea typeface="Calibri"/>
                <a:cs typeface="Calibri"/>
                <a:sym typeface="Calibri"/>
              </a:rPr>
              <a:t>Case 3: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Smaller amplitudes overall than Case 1 and 2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Positive CG flashes have higher energy on average during tornadoes than prior to tornado or the overall QLCS 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-313769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NLDN and ENTLN CG amplitudes are more similar than other cases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4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9"/>
          <p:cNvSpPr/>
          <p:nvPr/>
        </p:nvSpPr>
        <p:spPr>
          <a:xfrm>
            <a:off x="7237025" y="4195375"/>
            <a:ext cx="469500" cy="6615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382" name="Google Shape;382;p29"/>
          <p:cNvCxnSpPr>
            <a:endCxn id="383" idx="3"/>
          </p:cNvCxnSpPr>
          <p:nvPr/>
        </p:nvCxnSpPr>
        <p:spPr>
          <a:xfrm rot="10800000">
            <a:off x="3408300" y="3418225"/>
            <a:ext cx="3843600" cy="7824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3" name="Google Shape;383;p29"/>
          <p:cNvSpPr/>
          <p:nvPr/>
        </p:nvSpPr>
        <p:spPr>
          <a:xfrm>
            <a:off x="83100" y="3047575"/>
            <a:ext cx="3325200" cy="7413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84" name="Google Shape;384;p29"/>
          <p:cNvSpPr/>
          <p:nvPr/>
        </p:nvSpPr>
        <p:spPr>
          <a:xfrm>
            <a:off x="8172400" y="4198250"/>
            <a:ext cx="469500" cy="6615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0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0"/>
          <p:cNvSpPr txBox="1"/>
          <p:nvPr>
            <p:ph type="title"/>
          </p:nvPr>
        </p:nvSpPr>
        <p:spPr>
          <a:xfrm>
            <a:off x="311700" y="64025"/>
            <a:ext cx="29028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Type: IC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0"/>
          <p:cNvSpPr txBox="1"/>
          <p:nvPr>
            <p:ph idx="1" type="body"/>
          </p:nvPr>
        </p:nvSpPr>
        <p:spPr>
          <a:xfrm>
            <a:off x="104125" y="857200"/>
            <a:ext cx="3087600" cy="3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 Case 1 and Case 2: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For ICs, most are positive for NLDN, equal negative and positive for ENTLN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Not much difference in IC amplitudes surrounding tornadoes versus the overall QLCS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   Case 3: 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Very few positive flashes in general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NLDN and ENTLN more in alignment for this case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Not much difference in IC amplitudes surrounding tornadoes versus the overall QLCS</a:t>
            </a:r>
            <a:endParaRPr/>
          </a:p>
        </p:txBody>
      </p:sp>
      <p:pic>
        <p:nvPicPr>
          <p:cNvPr id="392" name="Google Shape;392;p30"/>
          <p:cNvPicPr preferRelativeResize="0"/>
          <p:nvPr/>
        </p:nvPicPr>
        <p:blipFill rotWithShape="1">
          <a:blip r:embed="rId3">
            <a:alphaModFix/>
          </a:blip>
          <a:srcRect b="58085" l="0" r="0" t="0"/>
          <a:stretch/>
        </p:blipFill>
        <p:spPr>
          <a:xfrm>
            <a:off x="3768700" y="-2725"/>
            <a:ext cx="5371775" cy="32291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3" name="Google Shape;393;p30"/>
          <p:cNvGraphicFramePr/>
          <p:nvPr/>
        </p:nvGraphicFramePr>
        <p:xfrm>
          <a:off x="3391600" y="3226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845125"/>
                <a:gridCol w="382850"/>
                <a:gridCol w="398125"/>
                <a:gridCol w="415000"/>
                <a:gridCol w="398300"/>
                <a:gridCol w="393600"/>
                <a:gridCol w="429525"/>
                <a:gridCol w="393600"/>
                <a:gridCol w="421525"/>
                <a:gridCol w="404425"/>
                <a:gridCol w="411725"/>
                <a:gridCol w="414925"/>
                <a:gridCol w="443675"/>
              </a:tblGrid>
              <a:tr h="268575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Case1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Case 2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Case 3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235925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ENTLN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NLDN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ENTLN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NLDN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ENTLN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NLDN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</a:tr>
              <a:tr h="2490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</a:tr>
              <a:tr h="24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Before Tornado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B065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4.2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6.4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-7.2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4.0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-6.5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5.6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-5.4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-7.1</a:t>
                      </a:r>
                      <a:endParaRPr sz="800"/>
                    </a:p>
                  </a:txBody>
                  <a:tcPr marT="91425" marB="91425" marR="91425" marL="91425" anchor="ctr"/>
                </a:tc>
              </a:tr>
              <a:tr h="24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During Tornado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9CE2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5.7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-6.0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4.6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-4.9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5.3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-6.4</a:t>
                      </a:r>
                      <a:endParaRPr sz="800"/>
                    </a:p>
                  </a:txBody>
                  <a:tcPr marT="91425" marB="91425" marR="91425" marL="91425" anchor="ctr"/>
                </a:tc>
              </a:tr>
              <a:tr h="24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Overall QLCS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4.6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-4.1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-7.7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4.3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-4.0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6.4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-7.3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-5.1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-6.9</a:t>
                      </a:r>
                      <a:endParaRPr sz="800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394" name="Google Shape;394;p30"/>
          <p:cNvSpPr/>
          <p:nvPr/>
        </p:nvSpPr>
        <p:spPr>
          <a:xfrm>
            <a:off x="3191725" y="3191250"/>
            <a:ext cx="900300" cy="93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95" name="Google Shape;395;p30"/>
          <p:cNvSpPr/>
          <p:nvPr/>
        </p:nvSpPr>
        <p:spPr>
          <a:xfrm>
            <a:off x="235500" y="1186075"/>
            <a:ext cx="2934000" cy="11817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396" name="Google Shape;396;p30"/>
          <p:cNvSpPr/>
          <p:nvPr/>
        </p:nvSpPr>
        <p:spPr>
          <a:xfrm>
            <a:off x="4232625" y="180400"/>
            <a:ext cx="3156600" cy="28629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397" name="Google Shape;397;p30"/>
          <p:cNvCxnSpPr>
            <a:stCxn id="396" idx="1"/>
          </p:cNvCxnSpPr>
          <p:nvPr/>
        </p:nvCxnSpPr>
        <p:spPr>
          <a:xfrm flipH="1">
            <a:off x="3169425" y="1611850"/>
            <a:ext cx="1063200" cy="2364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1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1"/>
          <p:cNvSpPr txBox="1"/>
          <p:nvPr>
            <p:ph type="title"/>
          </p:nvPr>
        </p:nvSpPr>
        <p:spPr>
          <a:xfrm>
            <a:off x="311700" y="64025"/>
            <a:ext cx="29028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Type: IC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1"/>
          <p:cNvSpPr txBox="1"/>
          <p:nvPr>
            <p:ph idx="1" type="body"/>
          </p:nvPr>
        </p:nvSpPr>
        <p:spPr>
          <a:xfrm>
            <a:off x="104125" y="857200"/>
            <a:ext cx="3087600" cy="3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 Case 1 and Case 2: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For ICs, most are positive for NLDN, equal negative and positive for ENTLN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Not much difference in IC amplitudes surrounding tornadoes versus the overall QLCS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   Case 3: 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Very few positive flashes in general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NLDN and ENTLN more in alignment for this case</a:t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50"/>
              <a:buFont typeface="Calibri"/>
              <a:buChar char="●"/>
            </a:pPr>
            <a:r>
              <a:rPr lang="en" sz="1250">
                <a:latin typeface="Calibri"/>
                <a:ea typeface="Calibri"/>
                <a:cs typeface="Calibri"/>
                <a:sym typeface="Calibri"/>
              </a:rPr>
              <a:t>Not much difference in IC amplitudes surrounding tornadoes versus the overall QLCS</a:t>
            </a:r>
            <a:endParaRPr/>
          </a:p>
        </p:txBody>
      </p:sp>
      <p:pic>
        <p:nvPicPr>
          <p:cNvPr id="405" name="Google Shape;405;p31"/>
          <p:cNvPicPr preferRelativeResize="0"/>
          <p:nvPr/>
        </p:nvPicPr>
        <p:blipFill rotWithShape="1">
          <a:blip r:embed="rId3">
            <a:alphaModFix/>
          </a:blip>
          <a:srcRect b="58085" l="0" r="0" t="0"/>
          <a:stretch/>
        </p:blipFill>
        <p:spPr>
          <a:xfrm>
            <a:off x="3768700" y="-2725"/>
            <a:ext cx="5371775" cy="32291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6" name="Google Shape;406;p31"/>
          <p:cNvGraphicFramePr/>
          <p:nvPr/>
        </p:nvGraphicFramePr>
        <p:xfrm>
          <a:off x="3391600" y="32264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845125"/>
                <a:gridCol w="382850"/>
                <a:gridCol w="398125"/>
                <a:gridCol w="415000"/>
                <a:gridCol w="398300"/>
                <a:gridCol w="393600"/>
                <a:gridCol w="429525"/>
                <a:gridCol w="393600"/>
                <a:gridCol w="421525"/>
                <a:gridCol w="404425"/>
                <a:gridCol w="411725"/>
                <a:gridCol w="414925"/>
                <a:gridCol w="443675"/>
              </a:tblGrid>
              <a:tr h="268575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91425" marB="91425" marR="91425" marL="91425"/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Case1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Case 2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Case 3</a:t>
                      </a:r>
                      <a:endParaRPr b="1" sz="8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235925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ENTLN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NLDN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ENTLN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NLDN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ENTLN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NLDN</a:t>
                      </a:r>
                      <a:endParaRPr b="1" sz="800"/>
                    </a:p>
                  </a:txBody>
                  <a:tcPr marT="91425" marB="91425" marR="91425" marL="91425"/>
                </a:tc>
                <a:tc hMerge="1"/>
              </a:tr>
              <a:tr h="2490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+</a:t>
                      </a:r>
                      <a:endParaRPr b="1"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–</a:t>
                      </a:r>
                      <a:endParaRPr b="1" sz="800"/>
                    </a:p>
                  </a:txBody>
                  <a:tcPr marT="91425" marB="91425" marR="91425" marL="91425"/>
                </a:tc>
              </a:tr>
              <a:tr h="24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Before Tornado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B065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4.2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6.4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-7.2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4.0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-6.5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5.6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-5.4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-7.1</a:t>
                      </a:r>
                      <a:endParaRPr sz="800"/>
                    </a:p>
                  </a:txBody>
                  <a:tcPr marT="91425" marB="91425" marR="91425" marL="91425" anchor="ctr"/>
                </a:tc>
              </a:tr>
              <a:tr h="24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During Tornado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9CE29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-3.8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5.7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-6.0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4.6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-4.9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5.3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-6.4</a:t>
                      </a:r>
                      <a:endParaRPr sz="800"/>
                    </a:p>
                  </a:txBody>
                  <a:tcPr marT="91425" marB="91425" marR="91425" marL="91425" anchor="ctr"/>
                </a:tc>
              </a:tr>
              <a:tr h="249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/>
                        <a:t>Overall QLCS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4.6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-4.1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6.8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-7.7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4.3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-4.0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6.4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-7.3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-5.1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5.9</a:t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-6.9</a:t>
                      </a:r>
                      <a:endParaRPr sz="800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407" name="Google Shape;407;p31"/>
          <p:cNvSpPr/>
          <p:nvPr/>
        </p:nvSpPr>
        <p:spPr>
          <a:xfrm>
            <a:off x="3191725" y="3191250"/>
            <a:ext cx="900300" cy="93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08" name="Google Shape;408;p31"/>
          <p:cNvSpPr/>
          <p:nvPr/>
        </p:nvSpPr>
        <p:spPr>
          <a:xfrm>
            <a:off x="235500" y="2862475"/>
            <a:ext cx="2934000" cy="17499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09" name="Google Shape;409;p31"/>
          <p:cNvSpPr/>
          <p:nvPr/>
        </p:nvSpPr>
        <p:spPr>
          <a:xfrm>
            <a:off x="7381050" y="180400"/>
            <a:ext cx="1725000" cy="28629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10" name="Google Shape;410;p31"/>
          <p:cNvCxnSpPr>
            <a:stCxn id="409" idx="1"/>
            <a:endCxn id="408" idx="3"/>
          </p:cNvCxnSpPr>
          <p:nvPr/>
        </p:nvCxnSpPr>
        <p:spPr>
          <a:xfrm flipH="1">
            <a:off x="3169650" y="1611850"/>
            <a:ext cx="4211400" cy="21255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2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2"/>
          <p:cNvSpPr txBox="1"/>
          <p:nvPr>
            <p:ph type="title"/>
          </p:nvPr>
        </p:nvSpPr>
        <p:spPr>
          <a:xfrm>
            <a:off x="311700" y="1402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Cloud Flash Fraction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2"/>
          <p:cNvSpPr txBox="1"/>
          <p:nvPr>
            <p:ph idx="1" type="body"/>
          </p:nvPr>
        </p:nvSpPr>
        <p:spPr>
          <a:xfrm>
            <a:off x="397425" y="890538"/>
            <a:ext cx="7926300" cy="15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 Case 1 and 2, CFF is larger during tornadoes than the overall QLCS for both ENTLN and NLDN, implying more IC flashes occur surrounding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 Case 3, ENTLN has a larger fraction of CGs surrounding tornadoes than the overall QLCS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NLDN does not show this pattern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18" name="Google Shape;418;p32"/>
          <p:cNvGraphicFramePr/>
          <p:nvPr/>
        </p:nvGraphicFramePr>
        <p:xfrm>
          <a:off x="511725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1432925"/>
                <a:gridCol w="735275"/>
                <a:gridCol w="693175"/>
                <a:gridCol w="674600"/>
                <a:gridCol w="812325"/>
                <a:gridCol w="728675"/>
                <a:gridCol w="824250"/>
                <a:gridCol w="695100"/>
                <a:gridCol w="622125"/>
                <a:gridCol w="707850"/>
              </a:tblGrid>
              <a:tr h="3810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1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2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3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 hMerge="1"/>
                <a:tc hMerge="1"/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CFF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CFF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CFF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ENTLN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1031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0.752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0.848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4079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1788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0.695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NLDN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3065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0.884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2214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0.892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3764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622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0.858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Overall ENTLN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50076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21245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0.702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45778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13857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0.768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27052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8441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0.762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Overall NLDN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43812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10875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0.787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35085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7566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0.823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24762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4236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0.854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419" name="Google Shape;419;p32"/>
          <p:cNvSpPr/>
          <p:nvPr/>
        </p:nvSpPr>
        <p:spPr>
          <a:xfrm>
            <a:off x="3373100" y="3371425"/>
            <a:ext cx="674700" cy="7851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20" name="Google Shape;420;p32"/>
          <p:cNvSpPr/>
          <p:nvPr/>
        </p:nvSpPr>
        <p:spPr>
          <a:xfrm>
            <a:off x="5588700" y="3348000"/>
            <a:ext cx="824400" cy="7851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21" name="Google Shape;421;p32"/>
          <p:cNvCxnSpPr/>
          <p:nvPr/>
        </p:nvCxnSpPr>
        <p:spPr>
          <a:xfrm rot="10800000">
            <a:off x="4041600" y="3371425"/>
            <a:ext cx="1547100" cy="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32"/>
          <p:cNvCxnSpPr/>
          <p:nvPr/>
        </p:nvCxnSpPr>
        <p:spPr>
          <a:xfrm rot="10800000">
            <a:off x="160675" y="3364525"/>
            <a:ext cx="32700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3" name="Google Shape;423;p32"/>
          <p:cNvSpPr/>
          <p:nvPr/>
        </p:nvSpPr>
        <p:spPr>
          <a:xfrm>
            <a:off x="481625" y="933025"/>
            <a:ext cx="8116800" cy="5607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24" name="Google Shape;424;p32"/>
          <p:cNvCxnSpPr/>
          <p:nvPr/>
        </p:nvCxnSpPr>
        <p:spPr>
          <a:xfrm flipH="1">
            <a:off x="166700" y="1193600"/>
            <a:ext cx="7800" cy="21780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32"/>
          <p:cNvCxnSpPr>
            <a:stCxn id="423" idx="1"/>
          </p:cNvCxnSpPr>
          <p:nvPr/>
        </p:nvCxnSpPr>
        <p:spPr>
          <a:xfrm rot="10800000">
            <a:off x="181625" y="1207675"/>
            <a:ext cx="300000" cy="57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>
            <a:off x="4313425" y="14825"/>
            <a:ext cx="48546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type="title"/>
          </p:nvPr>
        </p:nvSpPr>
        <p:spPr>
          <a:xfrm>
            <a:off x="222794" y="14825"/>
            <a:ext cx="359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Motivation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222800" y="1167950"/>
            <a:ext cx="4055700" cy="3849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942"/>
              <a:buFont typeface="Arial"/>
              <a:buNone/>
            </a:pPr>
            <a:r>
              <a:rPr lang="en" sz="1966">
                <a:latin typeface="Calibri"/>
                <a:ea typeface="Calibri"/>
                <a:cs typeface="Calibri"/>
                <a:sym typeface="Calibri"/>
              </a:rPr>
              <a:t>Lightning location networks differ in their methods of lightning detection based on:</a:t>
            </a:r>
            <a:endParaRPr sz="2566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 network detection efficiency 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 flash sorting algorithms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 methods of detection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24">
                <a:latin typeface="Calibri"/>
                <a:ea typeface="Calibri"/>
                <a:cs typeface="Calibri"/>
                <a:sym typeface="Calibri"/>
              </a:rPr>
              <a:t>Due to these differences, each network can provide unique information about not only the lightning occurring, but their contrast c</a:t>
            </a:r>
            <a:r>
              <a:rPr lang="en" sz="1524">
                <a:latin typeface="Calibri"/>
                <a:ea typeface="Calibri"/>
                <a:cs typeface="Calibri"/>
                <a:sym typeface="Calibri"/>
              </a:rPr>
              <a:t>an imply something about the meteorological environment. </a:t>
            </a:r>
            <a:endParaRPr sz="1524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en">
                <a:solidFill>
                  <a:schemeClr val="lt2"/>
                </a:solidFill>
              </a:rPr>
              <a:t>Thus, combining networks provides more information than any single network can alone.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p15"/>
          <p:cNvCxnSpPr/>
          <p:nvPr/>
        </p:nvCxnSpPr>
        <p:spPr>
          <a:xfrm flipH="1">
            <a:off x="66150" y="1015350"/>
            <a:ext cx="4136100" cy="2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0" l="0" r="50280" t="0"/>
          <a:stretch/>
        </p:blipFill>
        <p:spPr>
          <a:xfrm>
            <a:off x="4359837" y="255316"/>
            <a:ext cx="4761800" cy="466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32007" l="13886" r="83246" t="64517"/>
          <a:stretch/>
        </p:blipFill>
        <p:spPr>
          <a:xfrm>
            <a:off x="8208775" y="3970725"/>
            <a:ext cx="274575" cy="1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64226" l="8536" r="89402" t="29760"/>
          <a:stretch/>
        </p:blipFill>
        <p:spPr>
          <a:xfrm>
            <a:off x="8208775" y="3738800"/>
            <a:ext cx="197376" cy="28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b="71438" l="16912" r="81167" t="24328"/>
          <a:stretch/>
        </p:blipFill>
        <p:spPr>
          <a:xfrm>
            <a:off x="8189375" y="3699850"/>
            <a:ext cx="183849" cy="1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79212" l="42156" r="56499" t="16554"/>
          <a:stretch/>
        </p:blipFill>
        <p:spPr>
          <a:xfrm>
            <a:off x="8281700" y="3519875"/>
            <a:ext cx="128727" cy="19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8297775" y="3481250"/>
            <a:ext cx="846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3030"/>
                </a:solidFill>
                <a:latin typeface="Calibri"/>
                <a:ea typeface="Calibri"/>
                <a:cs typeface="Calibri"/>
                <a:sym typeface="Calibri"/>
              </a:rPr>
              <a:t>LMA </a:t>
            </a:r>
            <a:endParaRPr sz="1000">
              <a:solidFill>
                <a:srgbClr val="FF30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GLM </a:t>
            </a:r>
            <a:endParaRPr sz="10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ENTLN</a:t>
            </a:r>
            <a:endParaRPr sz="1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NLDN </a:t>
            </a:r>
            <a:endParaRPr sz="1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Unmatched</a:t>
            </a:r>
            <a:endParaRPr sz="10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8242450" y="3590450"/>
            <a:ext cx="768000" cy="73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3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3"/>
          <p:cNvSpPr txBox="1"/>
          <p:nvPr>
            <p:ph type="title"/>
          </p:nvPr>
        </p:nvSpPr>
        <p:spPr>
          <a:xfrm>
            <a:off x="311700" y="1402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Cloud Flash Fraction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3"/>
          <p:cNvSpPr txBox="1"/>
          <p:nvPr>
            <p:ph idx="1" type="body"/>
          </p:nvPr>
        </p:nvSpPr>
        <p:spPr>
          <a:xfrm>
            <a:off x="397425" y="890538"/>
            <a:ext cx="7926300" cy="15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 Case 1 and 2, CFF is larger during tornadoes than the overall QLCS for both ENTLN and NLDN, implying more IC flashes occur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surrounding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 Case 3, ENTLN has a larger fraction of CGs surrounding tornadoes than the overall QLCS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NLDN does not show this pattern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3" name="Google Shape;433;p33"/>
          <p:cNvGraphicFramePr/>
          <p:nvPr/>
        </p:nvGraphicFramePr>
        <p:xfrm>
          <a:off x="511725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1432925"/>
                <a:gridCol w="735275"/>
                <a:gridCol w="693175"/>
                <a:gridCol w="674600"/>
                <a:gridCol w="812325"/>
                <a:gridCol w="728675"/>
                <a:gridCol w="824250"/>
                <a:gridCol w="695100"/>
                <a:gridCol w="622125"/>
                <a:gridCol w="707850"/>
              </a:tblGrid>
              <a:tr h="3810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1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2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3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 hMerge="1"/>
                <a:tc hMerge="1"/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CFF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CFF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CFF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ENTLN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1031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0.752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3185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0.848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4079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1788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0.695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NLDN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3065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0.884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2214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0.892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3764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622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0.858</a:t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Overall ENTLN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50076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21245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0.702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45778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13857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0.768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27052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8441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0.762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Overall NLDN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43812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10875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0.787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35085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7566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0.823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24762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4236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0.854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434" name="Google Shape;434;p33"/>
          <p:cNvSpPr/>
          <p:nvPr/>
        </p:nvSpPr>
        <p:spPr>
          <a:xfrm>
            <a:off x="7747975" y="3371425"/>
            <a:ext cx="698100" cy="3840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35" name="Google Shape;435;p33"/>
          <p:cNvCxnSpPr/>
          <p:nvPr/>
        </p:nvCxnSpPr>
        <p:spPr>
          <a:xfrm rot="10800000">
            <a:off x="8243575" y="2338225"/>
            <a:ext cx="202500" cy="10332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6" name="Google Shape;436;p33"/>
          <p:cNvSpPr/>
          <p:nvPr/>
        </p:nvSpPr>
        <p:spPr>
          <a:xfrm>
            <a:off x="481625" y="1771225"/>
            <a:ext cx="8116800" cy="5607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37" name="Google Shape;437;p33"/>
          <p:cNvSpPr/>
          <p:nvPr/>
        </p:nvSpPr>
        <p:spPr>
          <a:xfrm>
            <a:off x="3373100" y="3371425"/>
            <a:ext cx="674700" cy="7851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438" name="Google Shape;438;p33"/>
          <p:cNvSpPr/>
          <p:nvPr/>
        </p:nvSpPr>
        <p:spPr>
          <a:xfrm>
            <a:off x="5588700" y="3348000"/>
            <a:ext cx="824400" cy="7851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39" name="Google Shape;439;p33"/>
          <p:cNvCxnSpPr/>
          <p:nvPr/>
        </p:nvCxnSpPr>
        <p:spPr>
          <a:xfrm rot="10800000">
            <a:off x="4041600" y="3371425"/>
            <a:ext cx="1547100" cy="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33"/>
          <p:cNvCxnSpPr/>
          <p:nvPr/>
        </p:nvCxnSpPr>
        <p:spPr>
          <a:xfrm rot="10800000">
            <a:off x="160675" y="3364525"/>
            <a:ext cx="32700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1" name="Google Shape;441;p33"/>
          <p:cNvSpPr/>
          <p:nvPr/>
        </p:nvSpPr>
        <p:spPr>
          <a:xfrm>
            <a:off x="481625" y="933025"/>
            <a:ext cx="8116800" cy="560700"/>
          </a:xfrm>
          <a:prstGeom prst="rect">
            <a:avLst/>
          </a:prstGeom>
          <a:noFill/>
          <a:ln cap="flat" cmpd="sng" w="28575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42" name="Google Shape;442;p33"/>
          <p:cNvCxnSpPr/>
          <p:nvPr/>
        </p:nvCxnSpPr>
        <p:spPr>
          <a:xfrm flipH="1">
            <a:off x="166700" y="1193600"/>
            <a:ext cx="7800" cy="21780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33"/>
          <p:cNvCxnSpPr>
            <a:stCxn id="441" idx="1"/>
          </p:cNvCxnSpPr>
          <p:nvPr/>
        </p:nvCxnSpPr>
        <p:spPr>
          <a:xfrm rot="10800000">
            <a:off x="181625" y="1207675"/>
            <a:ext cx="300000" cy="57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4"/>
          <p:cNvSpPr txBox="1"/>
          <p:nvPr>
            <p:ph type="title"/>
          </p:nvPr>
        </p:nvSpPr>
        <p:spPr>
          <a:xfrm>
            <a:off x="275427" y="102400"/>
            <a:ext cx="2244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 Size</a:t>
            </a:r>
            <a:endParaRPr/>
          </a:p>
        </p:txBody>
      </p:sp>
      <p:sp>
        <p:nvSpPr>
          <p:cNvPr id="449" name="Google Shape;449;p34"/>
          <p:cNvSpPr txBox="1"/>
          <p:nvPr>
            <p:ph idx="1" type="body"/>
          </p:nvPr>
        </p:nvSpPr>
        <p:spPr>
          <a:xfrm>
            <a:off x="113950" y="1167950"/>
            <a:ext cx="23496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Case 1 and Case 2: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-325516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Average GLM and LMA area are smaller surrounding </a:t>
            </a: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tornadoes</a:t>
            </a: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 than the overall QLCS, especially GLM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Case 3: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-325516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LMA flashes are larger during tornadoes versus overall QLCS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-325516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GLM did not follow the same pattern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4441" y="0"/>
            <a:ext cx="65795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4"/>
          <p:cNvSpPr/>
          <p:nvPr/>
        </p:nvSpPr>
        <p:spPr>
          <a:xfrm>
            <a:off x="4062850" y="4431350"/>
            <a:ext cx="3237300" cy="7122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52" name="Google Shape;452;p34"/>
          <p:cNvCxnSpPr/>
          <p:nvPr/>
        </p:nvCxnSpPr>
        <p:spPr>
          <a:xfrm rot="10800000">
            <a:off x="2421650" y="2125575"/>
            <a:ext cx="1656900" cy="23253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Google Shape;453;p34"/>
          <p:cNvSpPr/>
          <p:nvPr/>
        </p:nvSpPr>
        <p:spPr>
          <a:xfrm>
            <a:off x="176650" y="1459550"/>
            <a:ext cx="2244900" cy="11121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5"/>
          <p:cNvSpPr txBox="1"/>
          <p:nvPr>
            <p:ph type="title"/>
          </p:nvPr>
        </p:nvSpPr>
        <p:spPr>
          <a:xfrm>
            <a:off x="275427" y="102400"/>
            <a:ext cx="2244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 Size</a:t>
            </a:r>
            <a:endParaRPr/>
          </a:p>
        </p:txBody>
      </p:sp>
      <p:sp>
        <p:nvSpPr>
          <p:cNvPr id="459" name="Google Shape;459;p35"/>
          <p:cNvSpPr txBox="1"/>
          <p:nvPr>
            <p:ph idx="1" type="body"/>
          </p:nvPr>
        </p:nvSpPr>
        <p:spPr>
          <a:xfrm>
            <a:off x="113950" y="1167950"/>
            <a:ext cx="23496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Case 1 and Case 2: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-325516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Average GLM and LMA area are smaller surrounding tornadoes than the overall QLCS, especially GLM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Case 3: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-325516" lvl="0" marL="457200" rtl="0" algn="l"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LMA flashes are larger during tornadoes versus overall QLCS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-325516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" sz="1650">
                <a:latin typeface="Calibri"/>
                <a:ea typeface="Calibri"/>
                <a:cs typeface="Calibri"/>
                <a:sym typeface="Calibri"/>
              </a:rPr>
              <a:t>GLM did not follow the same pattern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0" name="Google Shape;4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4441" y="0"/>
            <a:ext cx="65795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5"/>
          <p:cNvSpPr/>
          <p:nvPr/>
        </p:nvSpPr>
        <p:spPr>
          <a:xfrm>
            <a:off x="7292225" y="4431350"/>
            <a:ext cx="823500" cy="7122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462" name="Google Shape;462;p35"/>
          <p:cNvCxnSpPr>
            <a:stCxn id="461" idx="1"/>
            <a:endCxn id="463" idx="3"/>
          </p:cNvCxnSpPr>
          <p:nvPr/>
        </p:nvCxnSpPr>
        <p:spPr>
          <a:xfrm rot="10800000">
            <a:off x="2421425" y="3506150"/>
            <a:ext cx="4870800" cy="12813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3" name="Google Shape;463;p35"/>
          <p:cNvSpPr/>
          <p:nvPr/>
        </p:nvSpPr>
        <p:spPr>
          <a:xfrm>
            <a:off x="176650" y="2884425"/>
            <a:ext cx="2244900" cy="1243500"/>
          </a:xfrm>
          <a:prstGeom prst="rect">
            <a:avLst/>
          </a:prstGeom>
          <a:noFill/>
          <a:ln cap="flat" cmpd="sng" w="19050">
            <a:solidFill>
              <a:srgbClr val="FFC1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/>
          <p:nvPr/>
        </p:nvSpPr>
        <p:spPr>
          <a:xfrm>
            <a:off x="1000" y="13850"/>
            <a:ext cx="2738400" cy="92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6"/>
          <p:cNvSpPr txBox="1"/>
          <p:nvPr>
            <p:ph type="title"/>
          </p:nvPr>
        </p:nvSpPr>
        <p:spPr>
          <a:xfrm>
            <a:off x="6900" y="140225"/>
            <a:ext cx="42603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Percent Matched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6"/>
          <p:cNvSpPr txBox="1"/>
          <p:nvPr>
            <p:ph idx="1" type="body"/>
          </p:nvPr>
        </p:nvSpPr>
        <p:spPr>
          <a:xfrm>
            <a:off x="159300" y="1247800"/>
            <a:ext cx="3936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 GLM and NLDN, the percentage of flashes that matched to LMA surrounding tornadoes were lower than the overall QLCS for all cases.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Lowest percent matched for Case 3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 ENTLN,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percentages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matched were similar to overall QLCS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1 and 2 had less flashes matching just prior to tornadoes and decreased during tornadoes, while Case 3 had the opposite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36"/>
          <p:cNvPicPr preferRelativeResize="0"/>
          <p:nvPr/>
        </p:nvPicPr>
        <p:blipFill rotWithShape="1">
          <a:blip r:embed="rId3">
            <a:alphaModFix/>
          </a:blip>
          <a:srcRect b="26024" l="0" r="0" t="0"/>
          <a:stretch/>
        </p:blipFill>
        <p:spPr>
          <a:xfrm>
            <a:off x="4427675" y="77200"/>
            <a:ext cx="4756324" cy="490865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6"/>
          <p:cNvSpPr txBox="1"/>
          <p:nvPr/>
        </p:nvSpPr>
        <p:spPr>
          <a:xfrm>
            <a:off x="3015825" y="64025"/>
            <a:ext cx="22515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Before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During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Following Tornado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Overall QLCS</a:t>
            </a:r>
            <a:endParaRPr sz="1100"/>
          </a:p>
        </p:txBody>
      </p:sp>
      <p:sp>
        <p:nvSpPr>
          <p:cNvPr id="473" name="Google Shape;473;p36"/>
          <p:cNvSpPr/>
          <p:nvPr/>
        </p:nvSpPr>
        <p:spPr>
          <a:xfrm>
            <a:off x="2854425" y="223325"/>
            <a:ext cx="161400" cy="801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6"/>
          <p:cNvSpPr/>
          <p:nvPr/>
        </p:nvSpPr>
        <p:spPr>
          <a:xfrm>
            <a:off x="2854425" y="386525"/>
            <a:ext cx="161400" cy="801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6"/>
          <p:cNvSpPr/>
          <p:nvPr/>
        </p:nvSpPr>
        <p:spPr>
          <a:xfrm>
            <a:off x="2854425" y="549725"/>
            <a:ext cx="161400" cy="80100"/>
          </a:xfrm>
          <a:prstGeom prst="rect">
            <a:avLst/>
          </a:prstGeom>
          <a:solidFill>
            <a:srgbClr val="FFFCB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6"/>
          <p:cNvSpPr/>
          <p:nvPr/>
        </p:nvSpPr>
        <p:spPr>
          <a:xfrm>
            <a:off x="2854425" y="702125"/>
            <a:ext cx="161400" cy="801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39475" y="2857100"/>
            <a:ext cx="6267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7"/>
          <p:cNvSpPr/>
          <p:nvPr/>
        </p:nvSpPr>
        <p:spPr>
          <a:xfrm>
            <a:off x="39475" y="3599050"/>
            <a:ext cx="6267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7"/>
          <p:cNvSpPr/>
          <p:nvPr/>
        </p:nvSpPr>
        <p:spPr>
          <a:xfrm>
            <a:off x="39475" y="4288050"/>
            <a:ext cx="6114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7"/>
          <p:cNvSpPr/>
          <p:nvPr/>
        </p:nvSpPr>
        <p:spPr>
          <a:xfrm>
            <a:off x="39475" y="2133900"/>
            <a:ext cx="6267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7"/>
          <p:cNvSpPr/>
          <p:nvPr/>
        </p:nvSpPr>
        <p:spPr>
          <a:xfrm>
            <a:off x="679600" y="1637625"/>
            <a:ext cx="37254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6" name="Google Shape;486;p37"/>
          <p:cNvGrpSpPr/>
          <p:nvPr/>
        </p:nvGrpSpPr>
        <p:grpSpPr>
          <a:xfrm>
            <a:off x="3250" y="96350"/>
            <a:ext cx="7856050" cy="1608284"/>
            <a:chOff x="155650" y="96350"/>
            <a:chExt cx="7856050" cy="1608284"/>
          </a:xfrm>
        </p:grpSpPr>
        <p:sp>
          <p:nvSpPr>
            <p:cNvPr id="487" name="Google Shape;487;p37"/>
            <p:cNvSpPr/>
            <p:nvPr/>
          </p:nvSpPr>
          <p:spPr>
            <a:xfrm>
              <a:off x="155650" y="766485"/>
              <a:ext cx="6410825" cy="148750"/>
            </a:xfrm>
            <a:custGeom>
              <a:rect b="b" l="l" r="r" t="t"/>
              <a:pathLst>
                <a:path extrusionOk="0" h="5950" w="256433">
                  <a:moveTo>
                    <a:pt x="0" y="1701"/>
                  </a:moveTo>
                  <a:cubicBezTo>
                    <a:pt x="13319" y="2724"/>
                    <a:pt x="26729" y="5107"/>
                    <a:pt x="40021" y="3776"/>
                  </a:cubicBezTo>
                  <a:cubicBezTo>
                    <a:pt x="52122" y="2564"/>
                    <a:pt x="64418" y="1081"/>
                    <a:pt x="76485" y="2590"/>
                  </a:cubicBezTo>
                  <a:cubicBezTo>
                    <a:pt x="83627" y="3483"/>
                    <a:pt x="90643" y="6250"/>
                    <a:pt x="97830" y="5851"/>
                  </a:cubicBezTo>
                  <a:cubicBezTo>
                    <a:pt x="105246" y="5440"/>
                    <a:pt x="112711" y="3319"/>
                    <a:pt x="120064" y="4369"/>
                  </a:cubicBezTo>
                  <a:cubicBezTo>
                    <a:pt x="128775" y="5613"/>
                    <a:pt x="137702" y="6228"/>
                    <a:pt x="146448" y="5258"/>
                  </a:cubicBezTo>
                  <a:cubicBezTo>
                    <a:pt x="154385" y="4377"/>
                    <a:pt x="161910" y="882"/>
                    <a:pt x="169868" y="218"/>
                  </a:cubicBezTo>
                  <a:cubicBezTo>
                    <a:pt x="178546" y="-507"/>
                    <a:pt x="186974" y="3747"/>
                    <a:pt x="195660" y="4369"/>
                  </a:cubicBezTo>
                  <a:cubicBezTo>
                    <a:pt x="209921" y="5390"/>
                    <a:pt x="224197" y="2244"/>
                    <a:pt x="238350" y="218"/>
                  </a:cubicBezTo>
                  <a:cubicBezTo>
                    <a:pt x="244431" y="-652"/>
                    <a:pt x="250290" y="3776"/>
                    <a:pt x="256433" y="3776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8" name="Google Shape;488;p37"/>
            <p:cNvSpPr/>
            <p:nvPr/>
          </p:nvSpPr>
          <p:spPr>
            <a:xfrm>
              <a:off x="3009000" y="489150"/>
              <a:ext cx="852298" cy="385375"/>
            </a:xfrm>
            <a:custGeom>
              <a:rect b="b" l="l" r="r" t="t"/>
              <a:pathLst>
                <a:path extrusionOk="0" h="14526" w="33499">
                  <a:moveTo>
                    <a:pt x="0" y="14526"/>
                  </a:moveTo>
                  <a:cubicBezTo>
                    <a:pt x="6943" y="14526"/>
                    <a:pt x="12763" y="9034"/>
                    <a:pt x="18973" y="5929"/>
                  </a:cubicBezTo>
                  <a:cubicBezTo>
                    <a:pt x="23651" y="3590"/>
                    <a:pt x="29801" y="3698"/>
                    <a:pt x="33499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9" name="Google Shape;489;p37"/>
            <p:cNvSpPr/>
            <p:nvPr/>
          </p:nvSpPr>
          <p:spPr>
            <a:xfrm>
              <a:off x="3512825" y="919800"/>
              <a:ext cx="1215663" cy="547626"/>
            </a:xfrm>
            <a:custGeom>
              <a:rect b="b" l="l" r="r" t="t"/>
              <a:pathLst>
                <a:path extrusionOk="0" h="21641" w="47137">
                  <a:moveTo>
                    <a:pt x="0" y="0"/>
                  </a:moveTo>
                  <a:cubicBezTo>
                    <a:pt x="4155" y="0"/>
                    <a:pt x="7446" y="3698"/>
                    <a:pt x="11265" y="5336"/>
                  </a:cubicBezTo>
                  <a:cubicBezTo>
                    <a:pt x="15700" y="7238"/>
                    <a:pt x="20855" y="6678"/>
                    <a:pt x="25495" y="8004"/>
                  </a:cubicBezTo>
                  <a:cubicBezTo>
                    <a:pt x="33693" y="10347"/>
                    <a:pt x="39046" y="18950"/>
                    <a:pt x="47137" y="21641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0" name="Google Shape;490;p37"/>
            <p:cNvSpPr/>
            <p:nvPr/>
          </p:nvSpPr>
          <p:spPr>
            <a:xfrm>
              <a:off x="4231900" y="1104300"/>
              <a:ext cx="318700" cy="34100"/>
            </a:xfrm>
            <a:custGeom>
              <a:rect b="b" l="l" r="r" t="t"/>
              <a:pathLst>
                <a:path extrusionOk="0" h="1364" w="12748">
                  <a:moveTo>
                    <a:pt x="0" y="889"/>
                  </a:moveTo>
                  <a:cubicBezTo>
                    <a:pt x="4217" y="1493"/>
                    <a:pt x="8793" y="1582"/>
                    <a:pt x="12748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1" name="Google Shape;491;p37"/>
            <p:cNvSpPr/>
            <p:nvPr/>
          </p:nvSpPr>
          <p:spPr>
            <a:xfrm>
              <a:off x="3512825" y="207525"/>
              <a:ext cx="852343" cy="422448"/>
            </a:xfrm>
            <a:custGeom>
              <a:rect b="b" l="l" r="r" t="t"/>
              <a:pathLst>
                <a:path extrusionOk="0" h="15415" w="31721">
                  <a:moveTo>
                    <a:pt x="0" y="15415"/>
                  </a:moveTo>
                  <a:cubicBezTo>
                    <a:pt x="9568" y="8585"/>
                    <a:pt x="19965" y="0"/>
                    <a:pt x="31721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2" name="Google Shape;492;p37"/>
            <p:cNvSpPr/>
            <p:nvPr/>
          </p:nvSpPr>
          <p:spPr>
            <a:xfrm>
              <a:off x="4802575" y="407625"/>
              <a:ext cx="800425" cy="422450"/>
            </a:xfrm>
            <a:custGeom>
              <a:rect b="b" l="l" r="r" t="t"/>
              <a:pathLst>
                <a:path extrusionOk="0" h="16898" w="32017">
                  <a:moveTo>
                    <a:pt x="0" y="16898"/>
                  </a:moveTo>
                  <a:cubicBezTo>
                    <a:pt x="4963" y="16898"/>
                    <a:pt x="7901" y="10856"/>
                    <a:pt x="12155" y="8301"/>
                  </a:cubicBezTo>
                  <a:cubicBezTo>
                    <a:pt x="18307" y="4607"/>
                    <a:pt x="25209" y="2267"/>
                    <a:pt x="32017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3" name="Google Shape;493;p37"/>
            <p:cNvSpPr/>
            <p:nvPr/>
          </p:nvSpPr>
          <p:spPr>
            <a:xfrm>
              <a:off x="5699350" y="852300"/>
              <a:ext cx="511423" cy="177875"/>
            </a:xfrm>
            <a:custGeom>
              <a:rect b="b" l="l" r="r" t="t"/>
              <a:pathLst>
                <a:path extrusionOk="0" h="7115" w="19863">
                  <a:moveTo>
                    <a:pt x="0" y="0"/>
                  </a:moveTo>
                  <a:cubicBezTo>
                    <a:pt x="6290" y="3145"/>
                    <a:pt x="12830" y="7115"/>
                    <a:pt x="19863" y="7115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4" name="Google Shape;494;p37"/>
            <p:cNvSpPr/>
            <p:nvPr/>
          </p:nvSpPr>
          <p:spPr>
            <a:xfrm>
              <a:off x="5195375" y="163050"/>
              <a:ext cx="555849" cy="385375"/>
            </a:xfrm>
            <a:custGeom>
              <a:rect b="b" l="l" r="r" t="t"/>
              <a:pathLst>
                <a:path extrusionOk="0" h="14526" w="21641">
                  <a:moveTo>
                    <a:pt x="0" y="14526"/>
                  </a:moveTo>
                  <a:cubicBezTo>
                    <a:pt x="3671" y="13610"/>
                    <a:pt x="4456" y="8292"/>
                    <a:pt x="7411" y="5929"/>
                  </a:cubicBezTo>
                  <a:cubicBezTo>
                    <a:pt x="11424" y="2720"/>
                    <a:pt x="16766" y="1623"/>
                    <a:pt x="21641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5" name="Google Shape;495;p37"/>
            <p:cNvSpPr/>
            <p:nvPr/>
          </p:nvSpPr>
          <p:spPr>
            <a:xfrm>
              <a:off x="6522025" y="755950"/>
              <a:ext cx="444675" cy="103775"/>
            </a:xfrm>
            <a:custGeom>
              <a:rect b="b" l="l" r="r" t="t"/>
              <a:pathLst>
                <a:path extrusionOk="0" h="4151" w="17787">
                  <a:moveTo>
                    <a:pt x="0" y="4151"/>
                  </a:moveTo>
                  <a:cubicBezTo>
                    <a:pt x="6088" y="4151"/>
                    <a:pt x="11699" y="0"/>
                    <a:pt x="17787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6" name="Google Shape;496;p37"/>
            <p:cNvSpPr/>
            <p:nvPr/>
          </p:nvSpPr>
          <p:spPr>
            <a:xfrm>
              <a:off x="4506125" y="1341475"/>
              <a:ext cx="266800" cy="363159"/>
            </a:xfrm>
            <a:custGeom>
              <a:rect b="b" l="l" r="r" t="t"/>
              <a:pathLst>
                <a:path extrusionOk="0" h="12748" w="10672">
                  <a:moveTo>
                    <a:pt x="0" y="0"/>
                  </a:moveTo>
                  <a:cubicBezTo>
                    <a:pt x="1174" y="2349"/>
                    <a:pt x="987" y="5394"/>
                    <a:pt x="2668" y="7412"/>
                  </a:cubicBezTo>
                  <a:cubicBezTo>
                    <a:pt x="4720" y="9876"/>
                    <a:pt x="8405" y="10481"/>
                    <a:pt x="10672" y="12748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7" name="Google Shape;497;p37"/>
            <p:cNvSpPr/>
            <p:nvPr/>
          </p:nvSpPr>
          <p:spPr>
            <a:xfrm>
              <a:off x="6551675" y="800425"/>
              <a:ext cx="1460025" cy="119375"/>
            </a:xfrm>
            <a:custGeom>
              <a:rect b="b" l="l" r="r" t="t"/>
              <a:pathLst>
                <a:path extrusionOk="0" h="4775" w="58401">
                  <a:moveTo>
                    <a:pt x="0" y="2965"/>
                  </a:moveTo>
                  <a:cubicBezTo>
                    <a:pt x="18742" y="8321"/>
                    <a:pt x="38909" y="0"/>
                    <a:pt x="58401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8" name="Google Shape;498;p37"/>
            <p:cNvSpPr/>
            <p:nvPr/>
          </p:nvSpPr>
          <p:spPr>
            <a:xfrm>
              <a:off x="4068850" y="96350"/>
              <a:ext cx="103750" cy="163050"/>
            </a:xfrm>
            <a:custGeom>
              <a:rect b="b" l="l" r="r" t="t"/>
              <a:pathLst>
                <a:path extrusionOk="0" h="6522" w="4150">
                  <a:moveTo>
                    <a:pt x="0" y="6522"/>
                  </a:moveTo>
                  <a:cubicBezTo>
                    <a:pt x="1677" y="4566"/>
                    <a:pt x="3336" y="2445"/>
                    <a:pt x="4150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</p:grpSp>
      <p:sp>
        <p:nvSpPr>
          <p:cNvPr id="499" name="Google Shape;499;p37"/>
          <p:cNvSpPr txBox="1"/>
          <p:nvPr>
            <p:ph type="title"/>
          </p:nvPr>
        </p:nvSpPr>
        <p:spPr>
          <a:xfrm>
            <a:off x="420475" y="113425"/>
            <a:ext cx="4045200" cy="7143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2"/>
                </a:solidFill>
              </a:rPr>
              <a:t>Summary</a:t>
            </a:r>
            <a:endParaRPr sz="4000">
              <a:solidFill>
                <a:schemeClr val="lt2"/>
              </a:solidFill>
            </a:endParaRPr>
          </a:p>
        </p:txBody>
      </p:sp>
      <p:sp>
        <p:nvSpPr>
          <p:cNvPr id="500" name="Google Shape;500;p37"/>
          <p:cNvSpPr txBox="1"/>
          <p:nvPr/>
        </p:nvSpPr>
        <p:spPr>
          <a:xfrm>
            <a:off x="115675" y="2103225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LMA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1" name="Google Shape;501;p37"/>
          <p:cNvCxnSpPr/>
          <p:nvPr/>
        </p:nvCxnSpPr>
        <p:spPr>
          <a:xfrm flipH="1">
            <a:off x="652900" y="1770850"/>
            <a:ext cx="26700" cy="307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37"/>
          <p:cNvSpPr txBox="1"/>
          <p:nvPr/>
        </p:nvSpPr>
        <p:spPr>
          <a:xfrm>
            <a:off x="115675" y="2822388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GLM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37"/>
          <p:cNvSpPr txBox="1"/>
          <p:nvPr/>
        </p:nvSpPr>
        <p:spPr>
          <a:xfrm>
            <a:off x="39475" y="3581688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ENTLN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39475" y="4264800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NLDN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725275" y="1639275"/>
            <a:ext cx="11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INCREASES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7"/>
          <p:cNvSpPr txBox="1"/>
          <p:nvPr/>
        </p:nvSpPr>
        <p:spPr>
          <a:xfrm>
            <a:off x="3352200" y="1639275"/>
            <a:ext cx="11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DECREASES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7"/>
          <p:cNvSpPr txBox="1"/>
          <p:nvPr/>
        </p:nvSpPr>
        <p:spPr>
          <a:xfrm>
            <a:off x="725275" y="2020275"/>
            <a:ext cx="13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Altitude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725275" y="2706075"/>
            <a:ext cx="16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37"/>
          <p:cNvSpPr txBox="1"/>
          <p:nvPr/>
        </p:nvSpPr>
        <p:spPr>
          <a:xfrm>
            <a:off x="725275" y="3544275"/>
            <a:ext cx="16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IC flashes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7"/>
          <p:cNvSpPr txBox="1"/>
          <p:nvPr/>
        </p:nvSpPr>
        <p:spPr>
          <a:xfrm>
            <a:off x="725275" y="4230075"/>
            <a:ext cx="16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IC flashes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7"/>
          <p:cNvSpPr txBox="1"/>
          <p:nvPr/>
        </p:nvSpPr>
        <p:spPr>
          <a:xfrm>
            <a:off x="2554075" y="4153875"/>
            <a:ext cx="2017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Energy, Amount, Matching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7"/>
          <p:cNvSpPr txBox="1"/>
          <p:nvPr/>
        </p:nvSpPr>
        <p:spPr>
          <a:xfrm>
            <a:off x="2554075" y="3551350"/>
            <a:ext cx="219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Energy, Amount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7"/>
          <p:cNvSpPr txBox="1"/>
          <p:nvPr/>
        </p:nvSpPr>
        <p:spPr>
          <a:xfrm>
            <a:off x="2554075" y="2629875"/>
            <a:ext cx="219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Size, Energy, Amount, Matching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4" name="Google Shape;514;p37"/>
          <p:cNvCxnSpPr/>
          <p:nvPr/>
        </p:nvCxnSpPr>
        <p:spPr>
          <a:xfrm flipH="1">
            <a:off x="2512650" y="2037825"/>
            <a:ext cx="9000" cy="27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5" name="Google Shape;515;p37"/>
          <p:cNvSpPr txBox="1"/>
          <p:nvPr/>
        </p:nvSpPr>
        <p:spPr>
          <a:xfrm>
            <a:off x="2554075" y="2057550"/>
            <a:ext cx="191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Size, Amount, Matching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7"/>
          <p:cNvSpPr txBox="1"/>
          <p:nvPr/>
        </p:nvSpPr>
        <p:spPr>
          <a:xfrm>
            <a:off x="2066575" y="1531575"/>
            <a:ext cx="93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During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7" name="Google Shape;517;p37"/>
          <p:cNvCxnSpPr>
            <a:stCxn id="516" idx="1"/>
          </p:cNvCxnSpPr>
          <p:nvPr/>
        </p:nvCxnSpPr>
        <p:spPr>
          <a:xfrm rot="10800000">
            <a:off x="1729975" y="1839375"/>
            <a:ext cx="336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8" name="Google Shape;518;p37"/>
          <p:cNvCxnSpPr/>
          <p:nvPr/>
        </p:nvCxnSpPr>
        <p:spPr>
          <a:xfrm>
            <a:off x="2965575" y="1837725"/>
            <a:ext cx="327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9" name="Google Shape;519;p37"/>
          <p:cNvCxnSpPr/>
          <p:nvPr/>
        </p:nvCxnSpPr>
        <p:spPr>
          <a:xfrm flipH="1">
            <a:off x="651000" y="4107050"/>
            <a:ext cx="3785400" cy="33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0" name="Google Shape;520;p37"/>
          <p:cNvCxnSpPr/>
          <p:nvPr/>
        </p:nvCxnSpPr>
        <p:spPr>
          <a:xfrm rot="10800000">
            <a:off x="679500" y="3389150"/>
            <a:ext cx="3756900" cy="108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21" name="Google Shape;521;p37"/>
          <p:cNvCxnSpPr/>
          <p:nvPr/>
        </p:nvCxnSpPr>
        <p:spPr>
          <a:xfrm flipH="1">
            <a:off x="679575" y="2644400"/>
            <a:ext cx="3766500" cy="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22" name="Google Shape;522;p37"/>
          <p:cNvSpPr/>
          <p:nvPr/>
        </p:nvSpPr>
        <p:spPr>
          <a:xfrm>
            <a:off x="4630125" y="48425"/>
            <a:ext cx="4476000" cy="5056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7"/>
          <p:cNvSpPr txBox="1"/>
          <p:nvPr>
            <p:ph idx="1" type="body"/>
          </p:nvPr>
        </p:nvSpPr>
        <p:spPr>
          <a:xfrm>
            <a:off x="4750075" y="127225"/>
            <a:ext cx="4356000" cy="4938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22860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◻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Comparing network trends surrounding tornadoes, it is evident that there are differences in both detection and classification of lightning depending on the network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◻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Periods just prior to tornadoes tended to be associated with localized increases in lightning, ICs, an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 higher altitude flashes, while decreases in flash rates, smaller flashes, and a lower altitude region of lightning occurred during tornadoes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Anomalous storm was different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◻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Flashes were more likely to be detected by all 4 networks in areas of lower flash rates, larger flashes, and less ICs, and matched less during tornadoes than the overall QLCS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◻"/>
            </a:pPr>
            <a:r>
              <a:rPr b="1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Future work:</a:t>
            </a:r>
            <a:endParaRPr b="1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– Analyze more cases to see if trends hold, and link more of the microphysics to each network’s performance.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35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– Create a merged product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7"/>
          <p:cNvSpPr txBox="1"/>
          <p:nvPr/>
        </p:nvSpPr>
        <p:spPr>
          <a:xfrm>
            <a:off x="9477475" y="593450"/>
            <a:ext cx="116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3030"/>
                </a:solidFill>
                <a:latin typeface="Calibri"/>
                <a:ea typeface="Calibri"/>
                <a:cs typeface="Calibri"/>
                <a:sym typeface="Calibri"/>
              </a:rPr>
              <a:t>LMA only</a:t>
            </a:r>
            <a:endParaRPr sz="800">
              <a:solidFill>
                <a:srgbClr val="FF30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GLM only</a:t>
            </a:r>
            <a:endParaRPr sz="8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ENTLN only</a:t>
            </a:r>
            <a:endParaRPr sz="8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NLDN only</a:t>
            </a:r>
            <a:endParaRPr sz="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Multiple Network Detection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8"/>
          <p:cNvSpPr/>
          <p:nvPr/>
        </p:nvSpPr>
        <p:spPr>
          <a:xfrm>
            <a:off x="39475" y="2857100"/>
            <a:ext cx="6267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8"/>
          <p:cNvSpPr/>
          <p:nvPr/>
        </p:nvSpPr>
        <p:spPr>
          <a:xfrm>
            <a:off x="39475" y="3599050"/>
            <a:ext cx="6267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8"/>
          <p:cNvSpPr/>
          <p:nvPr/>
        </p:nvSpPr>
        <p:spPr>
          <a:xfrm>
            <a:off x="39475" y="4288050"/>
            <a:ext cx="6114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8"/>
          <p:cNvSpPr/>
          <p:nvPr/>
        </p:nvSpPr>
        <p:spPr>
          <a:xfrm>
            <a:off x="39475" y="2133900"/>
            <a:ext cx="626700" cy="32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8"/>
          <p:cNvSpPr/>
          <p:nvPr/>
        </p:nvSpPr>
        <p:spPr>
          <a:xfrm>
            <a:off x="679600" y="1637625"/>
            <a:ext cx="37254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4" name="Google Shape;534;p38"/>
          <p:cNvGrpSpPr/>
          <p:nvPr/>
        </p:nvGrpSpPr>
        <p:grpSpPr>
          <a:xfrm>
            <a:off x="3250" y="96350"/>
            <a:ext cx="7856050" cy="1608284"/>
            <a:chOff x="155650" y="96350"/>
            <a:chExt cx="7856050" cy="1608284"/>
          </a:xfrm>
        </p:grpSpPr>
        <p:sp>
          <p:nvSpPr>
            <p:cNvPr id="535" name="Google Shape;535;p38"/>
            <p:cNvSpPr/>
            <p:nvPr/>
          </p:nvSpPr>
          <p:spPr>
            <a:xfrm>
              <a:off x="155650" y="766485"/>
              <a:ext cx="6410825" cy="148750"/>
            </a:xfrm>
            <a:custGeom>
              <a:rect b="b" l="l" r="r" t="t"/>
              <a:pathLst>
                <a:path extrusionOk="0" h="5950" w="256433">
                  <a:moveTo>
                    <a:pt x="0" y="1701"/>
                  </a:moveTo>
                  <a:cubicBezTo>
                    <a:pt x="13319" y="2724"/>
                    <a:pt x="26729" y="5107"/>
                    <a:pt x="40021" y="3776"/>
                  </a:cubicBezTo>
                  <a:cubicBezTo>
                    <a:pt x="52122" y="2564"/>
                    <a:pt x="64418" y="1081"/>
                    <a:pt x="76485" y="2590"/>
                  </a:cubicBezTo>
                  <a:cubicBezTo>
                    <a:pt x="83627" y="3483"/>
                    <a:pt x="90643" y="6250"/>
                    <a:pt x="97830" y="5851"/>
                  </a:cubicBezTo>
                  <a:cubicBezTo>
                    <a:pt x="105246" y="5440"/>
                    <a:pt x="112711" y="3319"/>
                    <a:pt x="120064" y="4369"/>
                  </a:cubicBezTo>
                  <a:cubicBezTo>
                    <a:pt x="128775" y="5613"/>
                    <a:pt x="137702" y="6228"/>
                    <a:pt x="146448" y="5258"/>
                  </a:cubicBezTo>
                  <a:cubicBezTo>
                    <a:pt x="154385" y="4377"/>
                    <a:pt x="161910" y="882"/>
                    <a:pt x="169868" y="218"/>
                  </a:cubicBezTo>
                  <a:cubicBezTo>
                    <a:pt x="178546" y="-507"/>
                    <a:pt x="186974" y="3747"/>
                    <a:pt x="195660" y="4369"/>
                  </a:cubicBezTo>
                  <a:cubicBezTo>
                    <a:pt x="209921" y="5390"/>
                    <a:pt x="224197" y="2244"/>
                    <a:pt x="238350" y="218"/>
                  </a:cubicBezTo>
                  <a:cubicBezTo>
                    <a:pt x="244431" y="-652"/>
                    <a:pt x="250290" y="3776"/>
                    <a:pt x="256433" y="3776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6" name="Google Shape;536;p38"/>
            <p:cNvSpPr/>
            <p:nvPr/>
          </p:nvSpPr>
          <p:spPr>
            <a:xfrm>
              <a:off x="3009000" y="489150"/>
              <a:ext cx="852298" cy="385375"/>
            </a:xfrm>
            <a:custGeom>
              <a:rect b="b" l="l" r="r" t="t"/>
              <a:pathLst>
                <a:path extrusionOk="0" h="14526" w="33499">
                  <a:moveTo>
                    <a:pt x="0" y="14526"/>
                  </a:moveTo>
                  <a:cubicBezTo>
                    <a:pt x="6943" y="14526"/>
                    <a:pt x="12763" y="9034"/>
                    <a:pt x="18973" y="5929"/>
                  </a:cubicBezTo>
                  <a:cubicBezTo>
                    <a:pt x="23651" y="3590"/>
                    <a:pt x="29801" y="3698"/>
                    <a:pt x="33499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7" name="Google Shape;537;p38"/>
            <p:cNvSpPr/>
            <p:nvPr/>
          </p:nvSpPr>
          <p:spPr>
            <a:xfrm>
              <a:off x="3512825" y="919800"/>
              <a:ext cx="1215663" cy="547626"/>
            </a:xfrm>
            <a:custGeom>
              <a:rect b="b" l="l" r="r" t="t"/>
              <a:pathLst>
                <a:path extrusionOk="0" h="21641" w="47137">
                  <a:moveTo>
                    <a:pt x="0" y="0"/>
                  </a:moveTo>
                  <a:cubicBezTo>
                    <a:pt x="4155" y="0"/>
                    <a:pt x="7446" y="3698"/>
                    <a:pt x="11265" y="5336"/>
                  </a:cubicBezTo>
                  <a:cubicBezTo>
                    <a:pt x="15700" y="7238"/>
                    <a:pt x="20855" y="6678"/>
                    <a:pt x="25495" y="8004"/>
                  </a:cubicBezTo>
                  <a:cubicBezTo>
                    <a:pt x="33693" y="10347"/>
                    <a:pt x="39046" y="18950"/>
                    <a:pt x="47137" y="21641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8" name="Google Shape;538;p38"/>
            <p:cNvSpPr/>
            <p:nvPr/>
          </p:nvSpPr>
          <p:spPr>
            <a:xfrm>
              <a:off x="4231900" y="1104300"/>
              <a:ext cx="318700" cy="34100"/>
            </a:xfrm>
            <a:custGeom>
              <a:rect b="b" l="l" r="r" t="t"/>
              <a:pathLst>
                <a:path extrusionOk="0" h="1364" w="12748">
                  <a:moveTo>
                    <a:pt x="0" y="889"/>
                  </a:moveTo>
                  <a:cubicBezTo>
                    <a:pt x="4217" y="1493"/>
                    <a:pt x="8793" y="1582"/>
                    <a:pt x="12748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9" name="Google Shape;539;p38"/>
            <p:cNvSpPr/>
            <p:nvPr/>
          </p:nvSpPr>
          <p:spPr>
            <a:xfrm>
              <a:off x="3512825" y="207525"/>
              <a:ext cx="852343" cy="422448"/>
            </a:xfrm>
            <a:custGeom>
              <a:rect b="b" l="l" r="r" t="t"/>
              <a:pathLst>
                <a:path extrusionOk="0" h="15415" w="31721">
                  <a:moveTo>
                    <a:pt x="0" y="15415"/>
                  </a:moveTo>
                  <a:cubicBezTo>
                    <a:pt x="9568" y="8585"/>
                    <a:pt x="19965" y="0"/>
                    <a:pt x="31721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0" name="Google Shape;540;p38"/>
            <p:cNvSpPr/>
            <p:nvPr/>
          </p:nvSpPr>
          <p:spPr>
            <a:xfrm>
              <a:off x="4802575" y="407625"/>
              <a:ext cx="800425" cy="422450"/>
            </a:xfrm>
            <a:custGeom>
              <a:rect b="b" l="l" r="r" t="t"/>
              <a:pathLst>
                <a:path extrusionOk="0" h="16898" w="32017">
                  <a:moveTo>
                    <a:pt x="0" y="16898"/>
                  </a:moveTo>
                  <a:cubicBezTo>
                    <a:pt x="4963" y="16898"/>
                    <a:pt x="7901" y="10856"/>
                    <a:pt x="12155" y="8301"/>
                  </a:cubicBezTo>
                  <a:cubicBezTo>
                    <a:pt x="18307" y="4607"/>
                    <a:pt x="25209" y="2267"/>
                    <a:pt x="32017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1" name="Google Shape;541;p38"/>
            <p:cNvSpPr/>
            <p:nvPr/>
          </p:nvSpPr>
          <p:spPr>
            <a:xfrm>
              <a:off x="5699350" y="852300"/>
              <a:ext cx="511423" cy="177875"/>
            </a:xfrm>
            <a:custGeom>
              <a:rect b="b" l="l" r="r" t="t"/>
              <a:pathLst>
                <a:path extrusionOk="0" h="7115" w="19863">
                  <a:moveTo>
                    <a:pt x="0" y="0"/>
                  </a:moveTo>
                  <a:cubicBezTo>
                    <a:pt x="6290" y="3145"/>
                    <a:pt x="12830" y="7115"/>
                    <a:pt x="19863" y="7115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2" name="Google Shape;542;p38"/>
            <p:cNvSpPr/>
            <p:nvPr/>
          </p:nvSpPr>
          <p:spPr>
            <a:xfrm>
              <a:off x="5195375" y="163050"/>
              <a:ext cx="555849" cy="385375"/>
            </a:xfrm>
            <a:custGeom>
              <a:rect b="b" l="l" r="r" t="t"/>
              <a:pathLst>
                <a:path extrusionOk="0" h="14526" w="21641">
                  <a:moveTo>
                    <a:pt x="0" y="14526"/>
                  </a:moveTo>
                  <a:cubicBezTo>
                    <a:pt x="3671" y="13610"/>
                    <a:pt x="4456" y="8292"/>
                    <a:pt x="7411" y="5929"/>
                  </a:cubicBezTo>
                  <a:cubicBezTo>
                    <a:pt x="11424" y="2720"/>
                    <a:pt x="16766" y="1623"/>
                    <a:pt x="21641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3" name="Google Shape;543;p38"/>
            <p:cNvSpPr/>
            <p:nvPr/>
          </p:nvSpPr>
          <p:spPr>
            <a:xfrm>
              <a:off x="6522025" y="755950"/>
              <a:ext cx="444675" cy="103775"/>
            </a:xfrm>
            <a:custGeom>
              <a:rect b="b" l="l" r="r" t="t"/>
              <a:pathLst>
                <a:path extrusionOk="0" h="4151" w="17787">
                  <a:moveTo>
                    <a:pt x="0" y="4151"/>
                  </a:moveTo>
                  <a:cubicBezTo>
                    <a:pt x="6088" y="4151"/>
                    <a:pt x="11699" y="0"/>
                    <a:pt x="17787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4" name="Google Shape;544;p38"/>
            <p:cNvSpPr/>
            <p:nvPr/>
          </p:nvSpPr>
          <p:spPr>
            <a:xfrm>
              <a:off x="4506125" y="1341475"/>
              <a:ext cx="266800" cy="363159"/>
            </a:xfrm>
            <a:custGeom>
              <a:rect b="b" l="l" r="r" t="t"/>
              <a:pathLst>
                <a:path extrusionOk="0" h="12748" w="10672">
                  <a:moveTo>
                    <a:pt x="0" y="0"/>
                  </a:moveTo>
                  <a:cubicBezTo>
                    <a:pt x="1174" y="2349"/>
                    <a:pt x="987" y="5394"/>
                    <a:pt x="2668" y="7412"/>
                  </a:cubicBezTo>
                  <a:cubicBezTo>
                    <a:pt x="4720" y="9876"/>
                    <a:pt x="8405" y="10481"/>
                    <a:pt x="10672" y="12748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5" name="Google Shape;545;p38"/>
            <p:cNvSpPr/>
            <p:nvPr/>
          </p:nvSpPr>
          <p:spPr>
            <a:xfrm>
              <a:off x="6551675" y="800425"/>
              <a:ext cx="1460025" cy="119375"/>
            </a:xfrm>
            <a:custGeom>
              <a:rect b="b" l="l" r="r" t="t"/>
              <a:pathLst>
                <a:path extrusionOk="0" h="4775" w="58401">
                  <a:moveTo>
                    <a:pt x="0" y="2965"/>
                  </a:moveTo>
                  <a:cubicBezTo>
                    <a:pt x="18742" y="8321"/>
                    <a:pt x="38909" y="0"/>
                    <a:pt x="58401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6" name="Google Shape;546;p38"/>
            <p:cNvSpPr/>
            <p:nvPr/>
          </p:nvSpPr>
          <p:spPr>
            <a:xfrm>
              <a:off x="4068850" y="96350"/>
              <a:ext cx="103750" cy="163050"/>
            </a:xfrm>
            <a:custGeom>
              <a:rect b="b" l="l" r="r" t="t"/>
              <a:pathLst>
                <a:path extrusionOk="0" h="6522" w="4150">
                  <a:moveTo>
                    <a:pt x="0" y="6522"/>
                  </a:moveTo>
                  <a:cubicBezTo>
                    <a:pt x="1677" y="4566"/>
                    <a:pt x="3336" y="2445"/>
                    <a:pt x="4150" y="0"/>
                  </a:cubicBezTo>
                </a:path>
              </a:pathLst>
            </a:custGeom>
            <a:noFill/>
            <a:ln cap="flat" cmpd="sng" w="381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</p:grpSp>
      <p:sp>
        <p:nvSpPr>
          <p:cNvPr id="547" name="Google Shape;547;p38"/>
          <p:cNvSpPr txBox="1"/>
          <p:nvPr>
            <p:ph type="title"/>
          </p:nvPr>
        </p:nvSpPr>
        <p:spPr>
          <a:xfrm>
            <a:off x="420475" y="113425"/>
            <a:ext cx="4045200" cy="7143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2"/>
                </a:solidFill>
              </a:rPr>
              <a:t>Summary</a:t>
            </a:r>
            <a:endParaRPr sz="4000">
              <a:solidFill>
                <a:schemeClr val="lt2"/>
              </a:solidFill>
            </a:endParaRPr>
          </a:p>
        </p:txBody>
      </p:sp>
      <p:sp>
        <p:nvSpPr>
          <p:cNvPr id="548" name="Google Shape;548;p38"/>
          <p:cNvSpPr txBox="1"/>
          <p:nvPr/>
        </p:nvSpPr>
        <p:spPr>
          <a:xfrm>
            <a:off x="115675" y="2103225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LMA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9" name="Google Shape;549;p38"/>
          <p:cNvCxnSpPr/>
          <p:nvPr/>
        </p:nvCxnSpPr>
        <p:spPr>
          <a:xfrm flipH="1">
            <a:off x="652900" y="1770850"/>
            <a:ext cx="26700" cy="307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0" name="Google Shape;550;p38"/>
          <p:cNvSpPr txBox="1"/>
          <p:nvPr/>
        </p:nvSpPr>
        <p:spPr>
          <a:xfrm>
            <a:off x="115675" y="2822388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GLM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8"/>
          <p:cNvSpPr txBox="1"/>
          <p:nvPr/>
        </p:nvSpPr>
        <p:spPr>
          <a:xfrm>
            <a:off x="39475" y="3581688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ENTLN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38"/>
          <p:cNvSpPr txBox="1"/>
          <p:nvPr/>
        </p:nvSpPr>
        <p:spPr>
          <a:xfrm>
            <a:off x="39475" y="4264800"/>
            <a:ext cx="70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NLDN</a:t>
            </a:r>
            <a:endParaRPr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38"/>
          <p:cNvSpPr txBox="1"/>
          <p:nvPr/>
        </p:nvSpPr>
        <p:spPr>
          <a:xfrm>
            <a:off x="725275" y="1639275"/>
            <a:ext cx="11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INCREASES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38"/>
          <p:cNvSpPr txBox="1"/>
          <p:nvPr/>
        </p:nvSpPr>
        <p:spPr>
          <a:xfrm>
            <a:off x="3352200" y="1639275"/>
            <a:ext cx="111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DECREASES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38"/>
          <p:cNvSpPr txBox="1"/>
          <p:nvPr/>
        </p:nvSpPr>
        <p:spPr>
          <a:xfrm>
            <a:off x="1487275" y="2020275"/>
            <a:ext cx="13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Altitude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8"/>
          <p:cNvSpPr txBox="1"/>
          <p:nvPr/>
        </p:nvSpPr>
        <p:spPr>
          <a:xfrm>
            <a:off x="725275" y="2706075"/>
            <a:ext cx="16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8"/>
          <p:cNvSpPr txBox="1"/>
          <p:nvPr/>
        </p:nvSpPr>
        <p:spPr>
          <a:xfrm>
            <a:off x="1445275" y="3391863"/>
            <a:ext cx="16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IC flashes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8"/>
          <p:cNvSpPr txBox="1"/>
          <p:nvPr/>
        </p:nvSpPr>
        <p:spPr>
          <a:xfrm>
            <a:off x="1411075" y="4077675"/>
            <a:ext cx="16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IC flashes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8"/>
          <p:cNvSpPr txBox="1"/>
          <p:nvPr/>
        </p:nvSpPr>
        <p:spPr>
          <a:xfrm>
            <a:off x="2477875" y="4077675"/>
            <a:ext cx="2017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Energy, Amount, Matching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8"/>
          <p:cNvSpPr txBox="1"/>
          <p:nvPr/>
        </p:nvSpPr>
        <p:spPr>
          <a:xfrm>
            <a:off x="2477875" y="3398950"/>
            <a:ext cx="219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Energy, Amount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8"/>
          <p:cNvSpPr txBox="1"/>
          <p:nvPr/>
        </p:nvSpPr>
        <p:spPr>
          <a:xfrm>
            <a:off x="2453000" y="2610763"/>
            <a:ext cx="21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Size, Energy, Amount, Matching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2" name="Google Shape;562;p38"/>
          <p:cNvCxnSpPr/>
          <p:nvPr/>
        </p:nvCxnSpPr>
        <p:spPr>
          <a:xfrm flipH="1">
            <a:off x="2484475" y="2037825"/>
            <a:ext cx="9000" cy="27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63" name="Google Shape;563;p38"/>
          <p:cNvSpPr txBox="1"/>
          <p:nvPr/>
        </p:nvSpPr>
        <p:spPr>
          <a:xfrm>
            <a:off x="2554075" y="2057550"/>
            <a:ext cx="191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Size, Amount, Matching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8"/>
          <p:cNvSpPr txBox="1"/>
          <p:nvPr/>
        </p:nvSpPr>
        <p:spPr>
          <a:xfrm>
            <a:off x="2066575" y="1531575"/>
            <a:ext cx="93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During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5" name="Google Shape;565;p38"/>
          <p:cNvCxnSpPr>
            <a:stCxn id="564" idx="1"/>
          </p:cNvCxnSpPr>
          <p:nvPr/>
        </p:nvCxnSpPr>
        <p:spPr>
          <a:xfrm rot="10800000">
            <a:off x="1729975" y="1839375"/>
            <a:ext cx="336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6" name="Google Shape;566;p38"/>
          <p:cNvCxnSpPr/>
          <p:nvPr/>
        </p:nvCxnSpPr>
        <p:spPr>
          <a:xfrm>
            <a:off x="2965575" y="1837725"/>
            <a:ext cx="327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7" name="Google Shape;567;p38"/>
          <p:cNvCxnSpPr/>
          <p:nvPr/>
        </p:nvCxnSpPr>
        <p:spPr>
          <a:xfrm flipH="1">
            <a:off x="651000" y="4107050"/>
            <a:ext cx="3785400" cy="33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38"/>
          <p:cNvCxnSpPr/>
          <p:nvPr/>
        </p:nvCxnSpPr>
        <p:spPr>
          <a:xfrm rot="10800000">
            <a:off x="684375" y="3382150"/>
            <a:ext cx="3756900" cy="108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38"/>
          <p:cNvCxnSpPr/>
          <p:nvPr/>
        </p:nvCxnSpPr>
        <p:spPr>
          <a:xfrm flipH="1">
            <a:off x="679575" y="2644400"/>
            <a:ext cx="3766500" cy="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70" name="Google Shape;570;p38"/>
          <p:cNvSpPr/>
          <p:nvPr/>
        </p:nvSpPr>
        <p:spPr>
          <a:xfrm>
            <a:off x="4630125" y="48425"/>
            <a:ext cx="4476000" cy="5056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8"/>
          <p:cNvSpPr txBox="1"/>
          <p:nvPr>
            <p:ph idx="1" type="body"/>
          </p:nvPr>
        </p:nvSpPr>
        <p:spPr>
          <a:xfrm>
            <a:off x="4750075" y="127225"/>
            <a:ext cx="4356000" cy="4938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-22098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◻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Comparing network trends surrounding tornadoes, it is evident that there are differences in both detection and classification of lightning depending on the network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◻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Periods just prior to tornadoes tended to be associated with localized increases in lightning, ICs, an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d higher altitude flashes, while decreases in flash rates, smaller flashes, and a lower altitude region of lightning occurred during tornadoes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2258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Anomalous storm was somewhat different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◻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Flashes were more likely to be detected by all 4 networks in areas of lower flash rates, larger flashes, and less ICs, and matched less during tornadoes than the overall QLCS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◻"/>
            </a:pPr>
            <a:r>
              <a:rPr b="1"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Future work:</a:t>
            </a:r>
            <a:endParaRPr b="1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– Analyze more cases to see if trends hold, and link more of the microphysics to each network’s performance.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35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– Create a merged product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38"/>
          <p:cNvSpPr txBox="1"/>
          <p:nvPr/>
        </p:nvSpPr>
        <p:spPr>
          <a:xfrm>
            <a:off x="9477475" y="593450"/>
            <a:ext cx="116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3030"/>
                </a:solidFill>
                <a:latin typeface="Calibri"/>
                <a:ea typeface="Calibri"/>
                <a:cs typeface="Calibri"/>
                <a:sym typeface="Calibri"/>
              </a:rPr>
              <a:t>LMA only</a:t>
            </a:r>
            <a:endParaRPr sz="800">
              <a:solidFill>
                <a:srgbClr val="FF30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GLM only</a:t>
            </a:r>
            <a:endParaRPr sz="8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ENTLN only</a:t>
            </a:r>
            <a:endParaRPr sz="8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NLDN only</a:t>
            </a:r>
            <a:endParaRPr sz="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Multiple Network Detection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3" name="Google Shape;573;p38"/>
          <p:cNvCxnSpPr/>
          <p:nvPr/>
        </p:nvCxnSpPr>
        <p:spPr>
          <a:xfrm flipH="1">
            <a:off x="1369650" y="2037825"/>
            <a:ext cx="9000" cy="27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74" name="Google Shape;574;p38"/>
          <p:cNvSpPr txBox="1"/>
          <p:nvPr/>
        </p:nvSpPr>
        <p:spPr>
          <a:xfrm>
            <a:off x="725275" y="23468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Anomalous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8"/>
          <p:cNvSpPr txBox="1"/>
          <p:nvPr/>
        </p:nvSpPr>
        <p:spPr>
          <a:xfrm>
            <a:off x="742375" y="20492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6" name="Google Shape;576;p38"/>
          <p:cNvCxnSpPr/>
          <p:nvPr/>
        </p:nvCxnSpPr>
        <p:spPr>
          <a:xfrm flipH="1" rot="10800000">
            <a:off x="680425" y="2340438"/>
            <a:ext cx="3708600" cy="30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7" name="Google Shape;577;p38"/>
          <p:cNvSpPr txBox="1"/>
          <p:nvPr/>
        </p:nvSpPr>
        <p:spPr>
          <a:xfrm>
            <a:off x="1473850" y="2267288"/>
            <a:ext cx="136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Size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38"/>
          <p:cNvSpPr txBox="1"/>
          <p:nvPr/>
        </p:nvSpPr>
        <p:spPr>
          <a:xfrm>
            <a:off x="2484475" y="2324700"/>
            <a:ext cx="2517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Altitude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, Amount, Matching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9" name="Google Shape;579;p38"/>
          <p:cNvCxnSpPr/>
          <p:nvPr/>
        </p:nvCxnSpPr>
        <p:spPr>
          <a:xfrm flipH="1" rot="10800000">
            <a:off x="680425" y="3004825"/>
            <a:ext cx="3708600" cy="30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0" name="Google Shape;580;p38"/>
          <p:cNvSpPr txBox="1"/>
          <p:nvPr/>
        </p:nvSpPr>
        <p:spPr>
          <a:xfrm>
            <a:off x="742375" y="26588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38"/>
          <p:cNvSpPr txBox="1"/>
          <p:nvPr/>
        </p:nvSpPr>
        <p:spPr>
          <a:xfrm>
            <a:off x="725275" y="30326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Anomalous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8"/>
          <p:cNvSpPr txBox="1"/>
          <p:nvPr/>
        </p:nvSpPr>
        <p:spPr>
          <a:xfrm>
            <a:off x="2512975" y="2996463"/>
            <a:ext cx="214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Energy, Amount, Matching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3" name="Google Shape;583;p38"/>
          <p:cNvCxnSpPr/>
          <p:nvPr/>
        </p:nvCxnSpPr>
        <p:spPr>
          <a:xfrm flipH="1" rot="10800000">
            <a:off x="680425" y="3771900"/>
            <a:ext cx="3708600" cy="30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4" name="Google Shape;584;p38"/>
          <p:cNvSpPr txBox="1"/>
          <p:nvPr/>
        </p:nvSpPr>
        <p:spPr>
          <a:xfrm>
            <a:off x="742375" y="34208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8"/>
          <p:cNvSpPr txBox="1"/>
          <p:nvPr/>
        </p:nvSpPr>
        <p:spPr>
          <a:xfrm>
            <a:off x="725275" y="37946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Anomalous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38"/>
          <p:cNvSpPr txBox="1"/>
          <p:nvPr/>
        </p:nvSpPr>
        <p:spPr>
          <a:xfrm>
            <a:off x="1369650" y="3756000"/>
            <a:ext cx="169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CG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flashes, Energy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38"/>
          <p:cNvSpPr txBox="1"/>
          <p:nvPr/>
        </p:nvSpPr>
        <p:spPr>
          <a:xfrm>
            <a:off x="2488975" y="3722675"/>
            <a:ext cx="219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Amount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8" name="Google Shape;588;p38"/>
          <p:cNvCxnSpPr/>
          <p:nvPr/>
        </p:nvCxnSpPr>
        <p:spPr>
          <a:xfrm flipH="1" rot="10800000">
            <a:off x="680425" y="4452625"/>
            <a:ext cx="3708600" cy="30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9" name="Google Shape;589;p38"/>
          <p:cNvSpPr txBox="1"/>
          <p:nvPr/>
        </p:nvSpPr>
        <p:spPr>
          <a:xfrm>
            <a:off x="742375" y="41066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8"/>
          <p:cNvSpPr txBox="1"/>
          <p:nvPr/>
        </p:nvSpPr>
        <p:spPr>
          <a:xfrm>
            <a:off x="725275" y="4480400"/>
            <a:ext cx="70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Anomalous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8"/>
          <p:cNvSpPr txBox="1"/>
          <p:nvPr/>
        </p:nvSpPr>
        <p:spPr>
          <a:xfrm>
            <a:off x="2477875" y="4382475"/>
            <a:ext cx="2017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Amount, Matching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9"/>
          <p:cNvSpPr/>
          <p:nvPr/>
        </p:nvSpPr>
        <p:spPr>
          <a:xfrm>
            <a:off x="1000" y="13850"/>
            <a:ext cx="4231500" cy="92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39"/>
          <p:cNvSpPr txBox="1"/>
          <p:nvPr>
            <p:ph type="title"/>
          </p:nvPr>
        </p:nvSpPr>
        <p:spPr>
          <a:xfrm>
            <a:off x="293994" y="-50000"/>
            <a:ext cx="39732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Lightning Locations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9"/>
          <p:cNvSpPr txBox="1"/>
          <p:nvPr>
            <p:ph idx="1" type="body"/>
          </p:nvPr>
        </p:nvSpPr>
        <p:spPr>
          <a:xfrm>
            <a:off x="4718375" y="118975"/>
            <a:ext cx="4129800" cy="1195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Both IOP1 and IOP2 display more lightning to the north of the tornado and two regions of initiation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9" name="Google Shape;599;p39"/>
          <p:cNvGrpSpPr/>
          <p:nvPr/>
        </p:nvGrpSpPr>
        <p:grpSpPr>
          <a:xfrm>
            <a:off x="4572000" y="1240350"/>
            <a:ext cx="4473576" cy="3789904"/>
            <a:chOff x="5217154" y="449183"/>
            <a:chExt cx="4003200" cy="3441300"/>
          </a:xfrm>
        </p:grpSpPr>
        <p:sp>
          <p:nvSpPr>
            <p:cNvPr id="600" name="Google Shape;600;p39"/>
            <p:cNvSpPr/>
            <p:nvPr/>
          </p:nvSpPr>
          <p:spPr>
            <a:xfrm>
              <a:off x="5217154" y="449183"/>
              <a:ext cx="4003200" cy="34413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  <p:pic>
          <p:nvPicPr>
            <p:cNvPr id="601" name="Google Shape;601;p39"/>
            <p:cNvPicPr preferRelativeResize="0"/>
            <p:nvPr/>
          </p:nvPicPr>
          <p:blipFill rotWithShape="1">
            <a:blip r:embed="rId3">
              <a:alphaModFix/>
            </a:blip>
            <a:srcRect b="14617" l="4441" r="14514" t="0"/>
            <a:stretch/>
          </p:blipFill>
          <p:spPr>
            <a:xfrm rot="-5400000">
              <a:off x="4816250" y="2093350"/>
              <a:ext cx="2076624" cy="12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73675" y="1725862"/>
              <a:ext cx="2693925" cy="21256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39"/>
            <p:cNvPicPr preferRelativeResize="0"/>
            <p:nvPr/>
          </p:nvPicPr>
          <p:blipFill rotWithShape="1">
            <a:blip r:embed="rId5">
              <a:alphaModFix/>
            </a:blip>
            <a:srcRect b="14140" l="4750" r="14461" t="0"/>
            <a:stretch/>
          </p:blipFill>
          <p:spPr>
            <a:xfrm>
              <a:off x="6668450" y="516750"/>
              <a:ext cx="2076624" cy="114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4" name="Google Shape;604;p39"/>
          <p:cNvGrpSpPr/>
          <p:nvPr/>
        </p:nvGrpSpPr>
        <p:grpSpPr>
          <a:xfrm>
            <a:off x="20100" y="1240375"/>
            <a:ext cx="4381548" cy="3789818"/>
            <a:chOff x="104666" y="1336555"/>
            <a:chExt cx="4218300" cy="3692700"/>
          </a:xfrm>
        </p:grpSpPr>
        <p:sp>
          <p:nvSpPr>
            <p:cNvPr id="605" name="Google Shape;605;p39"/>
            <p:cNvSpPr/>
            <p:nvPr/>
          </p:nvSpPr>
          <p:spPr>
            <a:xfrm>
              <a:off x="104666" y="1336555"/>
              <a:ext cx="4218300" cy="36927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  <p:pic>
          <p:nvPicPr>
            <p:cNvPr id="606" name="Google Shape;606;p39"/>
            <p:cNvPicPr preferRelativeResize="0"/>
            <p:nvPr/>
          </p:nvPicPr>
          <p:blipFill rotWithShape="1">
            <a:blip r:embed="rId6">
              <a:alphaModFix/>
            </a:blip>
            <a:srcRect b="14368" l="5523" r="13609" t="0"/>
            <a:stretch/>
          </p:blipFill>
          <p:spPr>
            <a:xfrm rot="-5400000">
              <a:off x="-290200" y="3118725"/>
              <a:ext cx="2161225" cy="121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39"/>
            <p:cNvPicPr preferRelativeResize="0"/>
            <p:nvPr/>
          </p:nvPicPr>
          <p:blipFill rotWithShape="1">
            <a:blip r:embed="rId7">
              <a:alphaModFix/>
            </a:blip>
            <a:srcRect b="14324" l="4146" r="15025" t="0"/>
            <a:stretch/>
          </p:blipFill>
          <p:spPr>
            <a:xfrm>
              <a:off x="1622775" y="1409200"/>
              <a:ext cx="2196749" cy="123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31775" y="2706225"/>
              <a:ext cx="2823000" cy="2227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9" name="Google Shape;609;p39"/>
          <p:cNvSpPr txBox="1"/>
          <p:nvPr/>
        </p:nvSpPr>
        <p:spPr>
          <a:xfrm>
            <a:off x="430025" y="4721375"/>
            <a:ext cx="9867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Altitude (km)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39"/>
          <p:cNvSpPr txBox="1"/>
          <p:nvPr/>
        </p:nvSpPr>
        <p:spPr>
          <a:xfrm>
            <a:off x="5078225" y="4764275"/>
            <a:ext cx="9867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Altitude (km)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39"/>
          <p:cNvSpPr txBox="1"/>
          <p:nvPr/>
        </p:nvSpPr>
        <p:spPr>
          <a:xfrm rot="-5400000">
            <a:off x="1013525" y="1829575"/>
            <a:ext cx="9867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Altitude (km)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39"/>
          <p:cNvSpPr txBox="1"/>
          <p:nvPr/>
        </p:nvSpPr>
        <p:spPr>
          <a:xfrm rot="-5400000">
            <a:off x="5552225" y="1829575"/>
            <a:ext cx="9867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alibri"/>
                <a:ea typeface="Calibri"/>
                <a:cs typeface="Calibri"/>
                <a:sym typeface="Calibri"/>
              </a:rPr>
              <a:t>Altitude (km)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39"/>
          <p:cNvSpPr txBox="1"/>
          <p:nvPr/>
        </p:nvSpPr>
        <p:spPr>
          <a:xfrm>
            <a:off x="430025" y="1829700"/>
            <a:ext cx="986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IOP 2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14" name="Google Shape;614;p39"/>
          <p:cNvSpPr txBox="1"/>
          <p:nvPr/>
        </p:nvSpPr>
        <p:spPr>
          <a:xfrm>
            <a:off x="5003050" y="1753500"/>
            <a:ext cx="986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IOP 1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0"/>
          <p:cNvSpPr/>
          <p:nvPr/>
        </p:nvSpPr>
        <p:spPr>
          <a:xfrm>
            <a:off x="1000" y="13850"/>
            <a:ext cx="4231500" cy="92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0"/>
          <p:cNvSpPr txBox="1"/>
          <p:nvPr>
            <p:ph type="title"/>
          </p:nvPr>
        </p:nvSpPr>
        <p:spPr>
          <a:xfrm>
            <a:off x="293989" y="-5000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Lightning Locations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0"/>
          <p:cNvSpPr txBox="1"/>
          <p:nvPr>
            <p:ph idx="1" type="body"/>
          </p:nvPr>
        </p:nvSpPr>
        <p:spPr>
          <a:xfrm>
            <a:off x="4643902" y="1387025"/>
            <a:ext cx="39105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Similar to IOP 1 and 2, most of lightning north of tornado in IOP3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Further west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IOP3 had only one main region of flash initiation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2" name="Google Shape;622;p40"/>
          <p:cNvGrpSpPr/>
          <p:nvPr/>
        </p:nvGrpSpPr>
        <p:grpSpPr>
          <a:xfrm>
            <a:off x="20100" y="1297525"/>
            <a:ext cx="4398563" cy="3743217"/>
            <a:chOff x="4177656" y="1443798"/>
            <a:chExt cx="3966600" cy="3542700"/>
          </a:xfrm>
        </p:grpSpPr>
        <p:sp>
          <p:nvSpPr>
            <p:cNvPr id="623" name="Google Shape;623;p40"/>
            <p:cNvSpPr/>
            <p:nvPr/>
          </p:nvSpPr>
          <p:spPr>
            <a:xfrm>
              <a:off x="4177656" y="1443798"/>
              <a:ext cx="3966600" cy="35427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  <p:pic>
          <p:nvPicPr>
            <p:cNvPr id="624" name="Google Shape;624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67075" y="2739274"/>
              <a:ext cx="2716050" cy="214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40"/>
            <p:cNvPicPr preferRelativeResize="0"/>
            <p:nvPr/>
          </p:nvPicPr>
          <p:blipFill rotWithShape="1">
            <a:blip r:embed="rId4">
              <a:alphaModFix/>
            </a:blip>
            <a:srcRect b="15214" l="3734" r="14719" t="-1413"/>
            <a:stretch/>
          </p:blipFill>
          <p:spPr>
            <a:xfrm>
              <a:off x="5525925" y="1492637"/>
              <a:ext cx="2163675" cy="1170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40"/>
            <p:cNvPicPr preferRelativeResize="0"/>
            <p:nvPr/>
          </p:nvPicPr>
          <p:blipFill rotWithShape="1">
            <a:blip r:embed="rId5">
              <a:alphaModFix/>
            </a:blip>
            <a:srcRect b="14559" l="4511" r="14490" t="0"/>
            <a:stretch/>
          </p:blipFill>
          <p:spPr>
            <a:xfrm rot="-5400000">
              <a:off x="3748900" y="3180425"/>
              <a:ext cx="2100700" cy="1135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7" name="Google Shape;627;p40"/>
            <p:cNvSpPr txBox="1"/>
            <p:nvPr/>
          </p:nvSpPr>
          <p:spPr>
            <a:xfrm>
              <a:off x="4539225" y="4669900"/>
              <a:ext cx="9867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Calibri"/>
                  <a:ea typeface="Calibri"/>
                  <a:cs typeface="Calibri"/>
                  <a:sym typeface="Calibri"/>
                </a:rPr>
                <a:t>Altitude (km)</a:t>
              </a:r>
              <a:endParaRPr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40"/>
            <p:cNvSpPr txBox="1"/>
            <p:nvPr/>
          </p:nvSpPr>
          <p:spPr>
            <a:xfrm rot="-5400000">
              <a:off x="4920225" y="1926700"/>
              <a:ext cx="9867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Calibri"/>
                  <a:ea typeface="Calibri"/>
                  <a:cs typeface="Calibri"/>
                  <a:sym typeface="Calibri"/>
                </a:rPr>
                <a:t>Altitude (km)</a:t>
              </a:r>
              <a:endParaRPr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40"/>
            <p:cNvSpPr txBox="1"/>
            <p:nvPr/>
          </p:nvSpPr>
          <p:spPr>
            <a:xfrm>
              <a:off x="4483350" y="1934468"/>
              <a:ext cx="986700" cy="39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ld Standard TT"/>
                  <a:ea typeface="Old Standard TT"/>
                  <a:cs typeface="Old Standard TT"/>
                  <a:sym typeface="Old Standard TT"/>
                </a:rPr>
                <a:t>IOP 3</a:t>
              </a:r>
              <a:endParaRPr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1"/>
          <p:cNvSpPr txBox="1"/>
          <p:nvPr>
            <p:ph type="title"/>
          </p:nvPr>
        </p:nvSpPr>
        <p:spPr>
          <a:xfrm>
            <a:off x="258976" y="102400"/>
            <a:ext cx="29025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Plots</a:t>
            </a:r>
            <a:endParaRPr/>
          </a:p>
        </p:txBody>
      </p:sp>
      <p:sp>
        <p:nvSpPr>
          <p:cNvPr id="635" name="Google Shape;635;p41"/>
          <p:cNvSpPr txBox="1"/>
          <p:nvPr>
            <p:ph idx="1" type="body"/>
          </p:nvPr>
        </p:nvSpPr>
        <p:spPr>
          <a:xfrm>
            <a:off x="146575" y="1167950"/>
            <a:ext cx="30150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Show similar spatial patterns of lightning as LMA, with maximum to the east of tornado and less lightning to the south</a:t>
            </a:r>
            <a:endParaRPr/>
          </a:p>
        </p:txBody>
      </p:sp>
      <p:grpSp>
        <p:nvGrpSpPr>
          <p:cNvPr id="636" name="Google Shape;636;p41"/>
          <p:cNvGrpSpPr/>
          <p:nvPr/>
        </p:nvGrpSpPr>
        <p:grpSpPr>
          <a:xfrm>
            <a:off x="3750725" y="195225"/>
            <a:ext cx="5345100" cy="4648000"/>
            <a:chOff x="3979325" y="576225"/>
            <a:chExt cx="5345100" cy="4648000"/>
          </a:xfrm>
        </p:grpSpPr>
        <p:sp>
          <p:nvSpPr>
            <p:cNvPr id="637" name="Google Shape;637;p41"/>
            <p:cNvSpPr/>
            <p:nvPr/>
          </p:nvSpPr>
          <p:spPr>
            <a:xfrm>
              <a:off x="3979325" y="663625"/>
              <a:ext cx="5345100" cy="45606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ld Standard TT"/>
                <a:ea typeface="Old Standard TT"/>
                <a:cs typeface="Old Standard TT"/>
                <a:sym typeface="Old Standard TT"/>
              </a:endParaRPr>
            </a:p>
          </p:txBody>
        </p:sp>
        <p:pic>
          <p:nvPicPr>
            <p:cNvPr id="638" name="Google Shape;638;p41"/>
            <p:cNvPicPr preferRelativeResize="0"/>
            <p:nvPr/>
          </p:nvPicPr>
          <p:blipFill rotWithShape="1">
            <a:blip r:embed="rId3">
              <a:alphaModFix/>
            </a:blip>
            <a:srcRect b="0" l="29240" r="41325" t="0"/>
            <a:stretch/>
          </p:blipFill>
          <p:spPr>
            <a:xfrm>
              <a:off x="4047775" y="864888"/>
              <a:ext cx="1518100" cy="427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41"/>
            <p:cNvPicPr preferRelativeResize="0"/>
            <p:nvPr/>
          </p:nvPicPr>
          <p:blipFill rotWithShape="1">
            <a:blip r:embed="rId4">
              <a:alphaModFix/>
            </a:blip>
            <a:srcRect b="0" l="29079" r="40984" t="0"/>
            <a:stretch/>
          </p:blipFill>
          <p:spPr>
            <a:xfrm>
              <a:off x="5565873" y="864888"/>
              <a:ext cx="1577375" cy="427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41"/>
            <p:cNvPicPr preferRelativeResize="0"/>
            <p:nvPr/>
          </p:nvPicPr>
          <p:blipFill rotWithShape="1">
            <a:blip r:embed="rId5">
              <a:alphaModFix/>
            </a:blip>
            <a:srcRect b="0" l="29326" r="41533" t="0"/>
            <a:stretch/>
          </p:blipFill>
          <p:spPr>
            <a:xfrm>
              <a:off x="7143249" y="864895"/>
              <a:ext cx="1518100" cy="4278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41"/>
            <p:cNvPicPr preferRelativeResize="0"/>
            <p:nvPr/>
          </p:nvPicPr>
          <p:blipFill rotWithShape="1">
            <a:blip r:embed="rId3">
              <a:alphaModFix/>
            </a:blip>
            <a:srcRect b="0" l="88627" r="0" t="0"/>
            <a:stretch/>
          </p:blipFill>
          <p:spPr>
            <a:xfrm>
              <a:off x="8661350" y="864900"/>
              <a:ext cx="586537" cy="427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2" name="Google Shape;642;p41"/>
            <p:cNvSpPr txBox="1"/>
            <p:nvPr/>
          </p:nvSpPr>
          <p:spPr>
            <a:xfrm>
              <a:off x="4537375" y="576225"/>
              <a:ext cx="8406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ENTLN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41"/>
            <p:cNvSpPr txBox="1"/>
            <p:nvPr/>
          </p:nvSpPr>
          <p:spPr>
            <a:xfrm>
              <a:off x="6137575" y="576225"/>
              <a:ext cx="8406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NLDN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41"/>
            <p:cNvSpPr txBox="1"/>
            <p:nvPr/>
          </p:nvSpPr>
          <p:spPr>
            <a:xfrm>
              <a:off x="7641400" y="576225"/>
              <a:ext cx="8406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libri"/>
                  <a:ea typeface="Calibri"/>
                  <a:cs typeface="Calibri"/>
                  <a:sym typeface="Calibri"/>
                </a:rPr>
                <a:t>GLM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41"/>
          <p:cNvSpPr txBox="1"/>
          <p:nvPr/>
        </p:nvSpPr>
        <p:spPr>
          <a:xfrm rot="-5400000">
            <a:off x="3013413" y="952750"/>
            <a:ext cx="8853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Case 1</a:t>
            </a:r>
            <a:endParaRPr sz="2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41"/>
          <p:cNvSpPr txBox="1"/>
          <p:nvPr/>
        </p:nvSpPr>
        <p:spPr>
          <a:xfrm rot="-5400000">
            <a:off x="3013413" y="2324350"/>
            <a:ext cx="8853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Case 2</a:t>
            </a:r>
            <a:endParaRPr sz="2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41"/>
          <p:cNvSpPr txBox="1"/>
          <p:nvPr/>
        </p:nvSpPr>
        <p:spPr>
          <a:xfrm rot="-5400000">
            <a:off x="3013413" y="3848350"/>
            <a:ext cx="8853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Case 3</a:t>
            </a:r>
            <a:endParaRPr sz="20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2"/>
          <p:cNvSpPr/>
          <p:nvPr/>
        </p:nvSpPr>
        <p:spPr>
          <a:xfrm>
            <a:off x="1000" y="13850"/>
            <a:ext cx="9144000" cy="61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2"/>
          <p:cNvSpPr txBox="1"/>
          <p:nvPr>
            <p:ph type="title"/>
          </p:nvPr>
        </p:nvSpPr>
        <p:spPr>
          <a:xfrm>
            <a:off x="311700" y="-121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Lightning Characteristics during Tornadoes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42"/>
          <p:cNvSpPr txBox="1"/>
          <p:nvPr>
            <p:ph idx="1" type="body"/>
          </p:nvPr>
        </p:nvSpPr>
        <p:spPr>
          <a:xfrm>
            <a:off x="7937550" y="973325"/>
            <a:ext cx="13095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lang="en"/>
              <a:t>F</a:t>
            </a:r>
            <a:r>
              <a:rPr lang="en"/>
              <a:t>lashes that are:</a:t>
            </a:r>
            <a:endParaRPr sz="1300"/>
          </a:p>
          <a:p>
            <a:pPr indent="-28638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300"/>
              <a:t>h</a:t>
            </a:r>
            <a:r>
              <a:rPr lang="en" sz="1300"/>
              <a:t>igher altitude,</a:t>
            </a:r>
            <a:endParaRPr sz="1300"/>
          </a:p>
          <a:p>
            <a:pPr indent="-28638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300"/>
              <a:t>larger area,</a:t>
            </a:r>
            <a:endParaRPr sz="1300"/>
          </a:p>
          <a:p>
            <a:pPr indent="-28638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300"/>
              <a:t>higher energy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occur </a:t>
            </a:r>
            <a:r>
              <a:rPr lang="en"/>
              <a:t>prior</a:t>
            </a:r>
            <a:r>
              <a:rPr lang="en"/>
              <a:t> to </a:t>
            </a:r>
            <a:r>
              <a:rPr lang="en"/>
              <a:t>tornado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On average, Flashes are higher, less energetic, and smaller surrounding tornado than entire QLCSs </a:t>
            </a:r>
            <a:endParaRPr/>
          </a:p>
        </p:txBody>
      </p:sp>
      <p:pic>
        <p:nvPicPr>
          <p:cNvPr id="655" name="Google Shape;6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0" y="973325"/>
            <a:ext cx="7962101" cy="41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2"/>
          <p:cNvSpPr txBox="1"/>
          <p:nvPr/>
        </p:nvSpPr>
        <p:spPr>
          <a:xfrm>
            <a:off x="850225" y="595625"/>
            <a:ext cx="67182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Minutes before Tornado 		During Tornado 		10 Minutes Following</a:t>
            </a:r>
            <a:endParaRPr/>
          </a:p>
        </p:txBody>
      </p:sp>
      <p:sp>
        <p:nvSpPr>
          <p:cNvPr id="657" name="Google Shape;657;p42"/>
          <p:cNvSpPr/>
          <p:nvPr/>
        </p:nvSpPr>
        <p:spPr>
          <a:xfrm>
            <a:off x="675150" y="716075"/>
            <a:ext cx="161400" cy="1614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42"/>
          <p:cNvSpPr/>
          <p:nvPr/>
        </p:nvSpPr>
        <p:spPr>
          <a:xfrm>
            <a:off x="3418350" y="716075"/>
            <a:ext cx="161400" cy="1614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42"/>
          <p:cNvSpPr/>
          <p:nvPr/>
        </p:nvSpPr>
        <p:spPr>
          <a:xfrm>
            <a:off x="5247150" y="716075"/>
            <a:ext cx="161400" cy="161400"/>
          </a:xfrm>
          <a:prstGeom prst="rect">
            <a:avLst/>
          </a:prstGeom>
          <a:solidFill>
            <a:srgbClr val="F3F3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/>
          <p:nvPr/>
        </p:nvSpPr>
        <p:spPr>
          <a:xfrm>
            <a:off x="4313425" y="14825"/>
            <a:ext cx="48546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6"/>
          <p:cNvSpPr txBox="1"/>
          <p:nvPr>
            <p:ph type="title"/>
          </p:nvPr>
        </p:nvSpPr>
        <p:spPr>
          <a:xfrm>
            <a:off x="222794" y="14825"/>
            <a:ext cx="359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Motivation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222800" y="1167950"/>
            <a:ext cx="4055700" cy="3849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942"/>
              <a:buFont typeface="Arial"/>
              <a:buNone/>
            </a:pPr>
            <a:r>
              <a:rPr lang="en" sz="1966">
                <a:latin typeface="Calibri"/>
                <a:ea typeface="Calibri"/>
                <a:cs typeface="Calibri"/>
                <a:sym typeface="Calibri"/>
              </a:rPr>
              <a:t>Lightning location networks differ in their methods of lightning detection based on:</a:t>
            </a:r>
            <a:endParaRPr sz="2566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 network detection efficiency 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 flash sorting algorithms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–  methods of detection</a:t>
            </a:r>
            <a:endParaRPr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24">
                <a:latin typeface="Calibri"/>
                <a:ea typeface="Calibri"/>
                <a:cs typeface="Calibri"/>
                <a:sym typeface="Calibri"/>
              </a:rPr>
              <a:t>Due to these differences, each network can provide unique information about not only the lightning occurring, but their contrast c</a:t>
            </a:r>
            <a:r>
              <a:rPr lang="en" sz="1524">
                <a:latin typeface="Calibri"/>
                <a:ea typeface="Calibri"/>
                <a:cs typeface="Calibri"/>
                <a:sym typeface="Calibri"/>
              </a:rPr>
              <a:t>an imply something about the meteorological environment. </a:t>
            </a:r>
            <a:endParaRPr sz="1524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en">
                <a:solidFill>
                  <a:schemeClr val="lt2"/>
                </a:solidFill>
              </a:rPr>
              <a:t>Thus, combining networks provides more information than any single network can alone.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" name="Google Shape;118;p16"/>
          <p:cNvCxnSpPr/>
          <p:nvPr/>
        </p:nvCxnSpPr>
        <p:spPr>
          <a:xfrm flipH="1">
            <a:off x="66150" y="1015350"/>
            <a:ext cx="4136100" cy="2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0" l="0" r="50280" t="0"/>
          <a:stretch/>
        </p:blipFill>
        <p:spPr>
          <a:xfrm>
            <a:off x="4359837" y="255316"/>
            <a:ext cx="4761800" cy="466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b="32007" l="13886" r="83246" t="64517"/>
          <a:stretch/>
        </p:blipFill>
        <p:spPr>
          <a:xfrm>
            <a:off x="8198050" y="3927775"/>
            <a:ext cx="274575" cy="1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64226" l="8536" r="89402" t="29760"/>
          <a:stretch/>
        </p:blipFill>
        <p:spPr>
          <a:xfrm>
            <a:off x="8213050" y="3706525"/>
            <a:ext cx="197376" cy="28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b="71438" l="16912" r="81167" t="24328"/>
          <a:stretch/>
        </p:blipFill>
        <p:spPr>
          <a:xfrm>
            <a:off x="8189375" y="3675625"/>
            <a:ext cx="183849" cy="1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 b="79212" l="42156" r="56499" t="16554"/>
          <a:stretch/>
        </p:blipFill>
        <p:spPr>
          <a:xfrm>
            <a:off x="8281700" y="3519875"/>
            <a:ext cx="128727" cy="19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8297775" y="3481250"/>
            <a:ext cx="728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3030"/>
                </a:solidFill>
                <a:latin typeface="Calibri"/>
                <a:ea typeface="Calibri"/>
                <a:cs typeface="Calibri"/>
                <a:sym typeface="Calibri"/>
              </a:rPr>
              <a:t>LMA </a:t>
            </a:r>
            <a:endParaRPr sz="900">
              <a:solidFill>
                <a:srgbClr val="FF303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GLM </a:t>
            </a:r>
            <a:endParaRPr sz="9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ENTLN</a:t>
            </a:r>
            <a:endParaRPr sz="9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NLDN </a:t>
            </a:r>
            <a:endParaRPr sz="9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Unmatched</a:t>
            </a:r>
            <a:endParaRPr sz="90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8246875" y="3551900"/>
            <a:ext cx="728700" cy="73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5157350" y="560725"/>
            <a:ext cx="3818100" cy="3312300"/>
          </a:xfrm>
          <a:prstGeom prst="ellipse">
            <a:avLst/>
          </a:prstGeom>
          <a:noFill/>
          <a:ln cap="flat" cmpd="sng" w="19050">
            <a:solidFill>
              <a:srgbClr val="FF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6002875" y="800950"/>
            <a:ext cx="1931400" cy="10308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5364550" y="1966025"/>
            <a:ext cx="1108200" cy="877200"/>
          </a:xfrm>
          <a:prstGeom prst="ellipse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6534950" y="964325"/>
            <a:ext cx="512400" cy="621000"/>
          </a:xfrm>
          <a:prstGeom prst="ellipse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0" name="Google Shape;130;p16"/>
          <p:cNvSpPr/>
          <p:nvPr/>
        </p:nvSpPr>
        <p:spPr>
          <a:xfrm rot="-1942419">
            <a:off x="5024846" y="1345326"/>
            <a:ext cx="1108251" cy="621035"/>
          </a:xfrm>
          <a:prstGeom prst="ellipse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5468150" y="2107325"/>
            <a:ext cx="512400" cy="621000"/>
          </a:xfrm>
          <a:prstGeom prst="ellipse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5163350" y="3177375"/>
            <a:ext cx="810900" cy="389100"/>
          </a:xfrm>
          <a:prstGeom prst="ellipse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4944625" y="2024775"/>
            <a:ext cx="1334700" cy="1962000"/>
          </a:xfrm>
          <a:prstGeom prst="ellipse">
            <a:avLst/>
          </a:prstGeom>
          <a:noFill/>
          <a:ln cap="flat" cmpd="sng" w="19050">
            <a:solidFill>
              <a:srgbClr val="282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6943075" y="1890125"/>
            <a:ext cx="431400" cy="449100"/>
          </a:xfrm>
          <a:prstGeom prst="ellipse">
            <a:avLst/>
          </a:prstGeom>
          <a:noFill/>
          <a:ln cap="flat" cmpd="sng" w="19050">
            <a:solidFill>
              <a:srgbClr val="282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5571475" y="1280525"/>
            <a:ext cx="431400" cy="449100"/>
          </a:xfrm>
          <a:prstGeom prst="ellipse">
            <a:avLst/>
          </a:prstGeom>
          <a:noFill/>
          <a:ln cap="flat" cmpd="sng" w="19050">
            <a:solidFill>
              <a:srgbClr val="2828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3"/>
          <p:cNvSpPr txBox="1"/>
          <p:nvPr>
            <p:ph type="title"/>
          </p:nvPr>
        </p:nvSpPr>
        <p:spPr>
          <a:xfrm>
            <a:off x="674989" y="10239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</a:t>
            </a:r>
            <a:endParaRPr/>
          </a:p>
        </p:txBody>
      </p:sp>
      <p:pic>
        <p:nvPicPr>
          <p:cNvPr id="665" name="Google Shape;665;p43"/>
          <p:cNvPicPr preferRelativeResize="0"/>
          <p:nvPr/>
        </p:nvPicPr>
        <p:blipFill rotWithShape="1">
          <a:blip r:embed="rId3">
            <a:alphaModFix/>
          </a:blip>
          <a:srcRect b="27032" l="49090" r="39489" t="55586"/>
          <a:stretch/>
        </p:blipFill>
        <p:spPr>
          <a:xfrm>
            <a:off x="3540097" y="102400"/>
            <a:ext cx="1609166" cy="14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3"/>
          <p:cNvPicPr preferRelativeResize="0"/>
          <p:nvPr/>
        </p:nvPicPr>
        <p:blipFill rotWithShape="1">
          <a:blip r:embed="rId3">
            <a:alphaModFix/>
          </a:blip>
          <a:srcRect b="27032" l="71021" r="18935" t="56047"/>
          <a:stretch/>
        </p:blipFill>
        <p:spPr>
          <a:xfrm>
            <a:off x="7107951" y="0"/>
            <a:ext cx="1453752" cy="14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3"/>
          <p:cNvPicPr preferRelativeResize="0"/>
          <p:nvPr/>
        </p:nvPicPr>
        <p:blipFill rotWithShape="1">
          <a:blip r:embed="rId4">
            <a:alphaModFix/>
          </a:blip>
          <a:srcRect b="8147" l="0" r="4479" t="0"/>
          <a:stretch/>
        </p:blipFill>
        <p:spPr>
          <a:xfrm>
            <a:off x="1684533" y="3808350"/>
            <a:ext cx="2197191" cy="13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3"/>
          <p:cNvPicPr preferRelativeResize="0"/>
          <p:nvPr/>
        </p:nvPicPr>
        <p:blipFill rotWithShape="1">
          <a:blip r:embed="rId5">
            <a:alphaModFix/>
          </a:blip>
          <a:srcRect b="8483" l="0" r="4434" t="0"/>
          <a:stretch/>
        </p:blipFill>
        <p:spPr>
          <a:xfrm>
            <a:off x="5228150" y="3873475"/>
            <a:ext cx="1858450" cy="11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3"/>
          <p:cNvPicPr preferRelativeResize="0"/>
          <p:nvPr/>
        </p:nvPicPr>
        <p:blipFill rotWithShape="1">
          <a:blip r:embed="rId3">
            <a:alphaModFix/>
          </a:blip>
          <a:srcRect b="33346" l="60645" r="28976" t="53638"/>
          <a:stretch/>
        </p:blipFill>
        <p:spPr>
          <a:xfrm>
            <a:off x="5563500" y="102400"/>
            <a:ext cx="1453752" cy="111386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3"/>
          <p:cNvSpPr/>
          <p:nvPr/>
        </p:nvSpPr>
        <p:spPr>
          <a:xfrm>
            <a:off x="1877525" y="2090625"/>
            <a:ext cx="2112480" cy="152647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71" name="Google Shape;671;p43"/>
          <p:cNvSpPr/>
          <p:nvPr/>
        </p:nvSpPr>
        <p:spPr>
          <a:xfrm>
            <a:off x="4960650" y="2208150"/>
            <a:ext cx="2112480" cy="14089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672" name="Google Shape;672;p43"/>
          <p:cNvSpPr txBox="1"/>
          <p:nvPr/>
        </p:nvSpPr>
        <p:spPr>
          <a:xfrm>
            <a:off x="22845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3" name="Google Shape;673;p43"/>
          <p:cNvSpPr txBox="1"/>
          <p:nvPr/>
        </p:nvSpPr>
        <p:spPr>
          <a:xfrm>
            <a:off x="25131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4" name="Google Shape;674;p43"/>
          <p:cNvSpPr txBox="1"/>
          <p:nvPr/>
        </p:nvSpPr>
        <p:spPr>
          <a:xfrm>
            <a:off x="2589325" y="2284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5" name="Google Shape;675;p43"/>
          <p:cNvSpPr txBox="1"/>
          <p:nvPr/>
        </p:nvSpPr>
        <p:spPr>
          <a:xfrm>
            <a:off x="28179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6" name="Google Shape;676;p43"/>
          <p:cNvSpPr txBox="1"/>
          <p:nvPr/>
        </p:nvSpPr>
        <p:spPr>
          <a:xfrm>
            <a:off x="29703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7" name="Google Shape;677;p43"/>
          <p:cNvSpPr txBox="1"/>
          <p:nvPr/>
        </p:nvSpPr>
        <p:spPr>
          <a:xfrm>
            <a:off x="3122725" y="2208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8" name="Google Shape;678;p43"/>
          <p:cNvSpPr txBox="1"/>
          <p:nvPr/>
        </p:nvSpPr>
        <p:spPr>
          <a:xfrm>
            <a:off x="2817925" y="2208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9" name="Google Shape;679;p43"/>
          <p:cNvSpPr txBox="1"/>
          <p:nvPr/>
        </p:nvSpPr>
        <p:spPr>
          <a:xfrm>
            <a:off x="31989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0" name="Google Shape;680;p43"/>
          <p:cNvSpPr txBox="1"/>
          <p:nvPr/>
        </p:nvSpPr>
        <p:spPr>
          <a:xfrm>
            <a:off x="3427525" y="2284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1" name="Google Shape;681;p43"/>
          <p:cNvSpPr txBox="1"/>
          <p:nvPr/>
        </p:nvSpPr>
        <p:spPr>
          <a:xfrm>
            <a:off x="22083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2" name="Google Shape;682;p43"/>
          <p:cNvSpPr txBox="1"/>
          <p:nvPr/>
        </p:nvSpPr>
        <p:spPr>
          <a:xfrm>
            <a:off x="22083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3" name="Google Shape;683;p43"/>
          <p:cNvSpPr txBox="1"/>
          <p:nvPr/>
        </p:nvSpPr>
        <p:spPr>
          <a:xfrm>
            <a:off x="2360725" y="2970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4" name="Google Shape;684;p43"/>
          <p:cNvSpPr txBox="1"/>
          <p:nvPr/>
        </p:nvSpPr>
        <p:spPr>
          <a:xfrm>
            <a:off x="2513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5" name="Google Shape;685;p43"/>
          <p:cNvSpPr txBox="1"/>
          <p:nvPr/>
        </p:nvSpPr>
        <p:spPr>
          <a:xfrm>
            <a:off x="26655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6" name="Google Shape;686;p43"/>
          <p:cNvSpPr txBox="1"/>
          <p:nvPr/>
        </p:nvSpPr>
        <p:spPr>
          <a:xfrm>
            <a:off x="28179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7" name="Google Shape;687;p43"/>
          <p:cNvSpPr txBox="1"/>
          <p:nvPr/>
        </p:nvSpPr>
        <p:spPr>
          <a:xfrm>
            <a:off x="29703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8" name="Google Shape;688;p43"/>
          <p:cNvSpPr txBox="1"/>
          <p:nvPr/>
        </p:nvSpPr>
        <p:spPr>
          <a:xfrm>
            <a:off x="31227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9" name="Google Shape;689;p43"/>
          <p:cNvSpPr txBox="1"/>
          <p:nvPr/>
        </p:nvSpPr>
        <p:spPr>
          <a:xfrm>
            <a:off x="32751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0" name="Google Shape;690;p43"/>
          <p:cNvSpPr txBox="1"/>
          <p:nvPr/>
        </p:nvSpPr>
        <p:spPr>
          <a:xfrm>
            <a:off x="33513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1" name="Google Shape;691;p43"/>
          <p:cNvSpPr txBox="1"/>
          <p:nvPr/>
        </p:nvSpPr>
        <p:spPr>
          <a:xfrm>
            <a:off x="2360725" y="3122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2" name="Google Shape;692;p43"/>
          <p:cNvSpPr txBox="1"/>
          <p:nvPr/>
        </p:nvSpPr>
        <p:spPr>
          <a:xfrm>
            <a:off x="2665525" y="3198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3" name="Google Shape;693;p43"/>
          <p:cNvSpPr txBox="1"/>
          <p:nvPr/>
        </p:nvSpPr>
        <p:spPr>
          <a:xfrm>
            <a:off x="2970325" y="3122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4" name="Google Shape;694;p43"/>
          <p:cNvSpPr txBox="1"/>
          <p:nvPr/>
        </p:nvSpPr>
        <p:spPr>
          <a:xfrm>
            <a:off x="3275125" y="3122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5" name="Google Shape;695;p43"/>
          <p:cNvSpPr txBox="1"/>
          <p:nvPr/>
        </p:nvSpPr>
        <p:spPr>
          <a:xfrm>
            <a:off x="19797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6" name="Google Shape;696;p43"/>
          <p:cNvSpPr txBox="1"/>
          <p:nvPr/>
        </p:nvSpPr>
        <p:spPr>
          <a:xfrm>
            <a:off x="52563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7" name="Google Shape;697;p43"/>
          <p:cNvSpPr txBox="1"/>
          <p:nvPr/>
        </p:nvSpPr>
        <p:spPr>
          <a:xfrm>
            <a:off x="51039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8" name="Google Shape;698;p43"/>
          <p:cNvSpPr txBox="1"/>
          <p:nvPr/>
        </p:nvSpPr>
        <p:spPr>
          <a:xfrm>
            <a:off x="54087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9" name="Google Shape;699;p43"/>
          <p:cNvSpPr txBox="1"/>
          <p:nvPr/>
        </p:nvSpPr>
        <p:spPr>
          <a:xfrm>
            <a:off x="55611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0" name="Google Shape;700;p43"/>
          <p:cNvSpPr txBox="1"/>
          <p:nvPr/>
        </p:nvSpPr>
        <p:spPr>
          <a:xfrm>
            <a:off x="56373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1" name="Google Shape;701;p43"/>
          <p:cNvSpPr txBox="1"/>
          <p:nvPr/>
        </p:nvSpPr>
        <p:spPr>
          <a:xfrm>
            <a:off x="58659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2" name="Google Shape;702;p43"/>
          <p:cNvSpPr txBox="1"/>
          <p:nvPr/>
        </p:nvSpPr>
        <p:spPr>
          <a:xfrm>
            <a:off x="58659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3" name="Google Shape;703;p43"/>
          <p:cNvSpPr txBox="1"/>
          <p:nvPr/>
        </p:nvSpPr>
        <p:spPr>
          <a:xfrm>
            <a:off x="62469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4" name="Google Shape;704;p43"/>
          <p:cNvSpPr txBox="1"/>
          <p:nvPr/>
        </p:nvSpPr>
        <p:spPr>
          <a:xfrm>
            <a:off x="60945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5" name="Google Shape;705;p43"/>
          <p:cNvSpPr txBox="1"/>
          <p:nvPr/>
        </p:nvSpPr>
        <p:spPr>
          <a:xfrm>
            <a:off x="63231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6" name="Google Shape;706;p43"/>
          <p:cNvSpPr txBox="1"/>
          <p:nvPr/>
        </p:nvSpPr>
        <p:spPr>
          <a:xfrm>
            <a:off x="65517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7" name="Google Shape;707;p43"/>
          <p:cNvSpPr txBox="1"/>
          <p:nvPr/>
        </p:nvSpPr>
        <p:spPr>
          <a:xfrm>
            <a:off x="65517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8" name="Google Shape;708;p43"/>
          <p:cNvSpPr txBox="1"/>
          <p:nvPr/>
        </p:nvSpPr>
        <p:spPr>
          <a:xfrm>
            <a:off x="60183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9" name="Google Shape;709;p43"/>
          <p:cNvSpPr txBox="1"/>
          <p:nvPr/>
        </p:nvSpPr>
        <p:spPr>
          <a:xfrm>
            <a:off x="2360725" y="2208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0" name="Google Shape;710;p43"/>
          <p:cNvSpPr txBox="1"/>
          <p:nvPr/>
        </p:nvSpPr>
        <p:spPr>
          <a:xfrm>
            <a:off x="51039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1" name="Google Shape;711;p43"/>
          <p:cNvSpPr txBox="1"/>
          <p:nvPr/>
        </p:nvSpPr>
        <p:spPr>
          <a:xfrm>
            <a:off x="54087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2" name="Google Shape;712;p43"/>
          <p:cNvSpPr txBox="1"/>
          <p:nvPr/>
        </p:nvSpPr>
        <p:spPr>
          <a:xfrm>
            <a:off x="5332525" y="3046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3" name="Google Shape;713;p43"/>
          <p:cNvSpPr txBox="1"/>
          <p:nvPr/>
        </p:nvSpPr>
        <p:spPr>
          <a:xfrm>
            <a:off x="56373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4" name="Google Shape;714;p43"/>
          <p:cNvSpPr txBox="1"/>
          <p:nvPr/>
        </p:nvSpPr>
        <p:spPr>
          <a:xfrm>
            <a:off x="57897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5" name="Google Shape;715;p43"/>
          <p:cNvSpPr txBox="1"/>
          <p:nvPr/>
        </p:nvSpPr>
        <p:spPr>
          <a:xfrm>
            <a:off x="60183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6" name="Google Shape;716;p43"/>
          <p:cNvSpPr txBox="1"/>
          <p:nvPr/>
        </p:nvSpPr>
        <p:spPr>
          <a:xfrm>
            <a:off x="5865925" y="3046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7" name="Google Shape;717;p43"/>
          <p:cNvSpPr txBox="1"/>
          <p:nvPr/>
        </p:nvSpPr>
        <p:spPr>
          <a:xfrm>
            <a:off x="6323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8" name="Google Shape;718;p43"/>
          <p:cNvSpPr txBox="1"/>
          <p:nvPr/>
        </p:nvSpPr>
        <p:spPr>
          <a:xfrm>
            <a:off x="6094525" y="2970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9" name="Google Shape;719;p43"/>
          <p:cNvSpPr txBox="1"/>
          <p:nvPr/>
        </p:nvSpPr>
        <p:spPr>
          <a:xfrm>
            <a:off x="64755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0" name="Google Shape;720;p43"/>
          <p:cNvSpPr txBox="1"/>
          <p:nvPr/>
        </p:nvSpPr>
        <p:spPr>
          <a:xfrm>
            <a:off x="67041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1" name="Google Shape;721;p43"/>
          <p:cNvSpPr txBox="1"/>
          <p:nvPr/>
        </p:nvSpPr>
        <p:spPr>
          <a:xfrm>
            <a:off x="6323125" y="3046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2" name="Google Shape;722;p43"/>
          <p:cNvSpPr txBox="1"/>
          <p:nvPr/>
        </p:nvSpPr>
        <p:spPr>
          <a:xfrm>
            <a:off x="5180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3" name="Google Shape;723;p43"/>
          <p:cNvSpPr txBox="1"/>
          <p:nvPr/>
        </p:nvSpPr>
        <p:spPr>
          <a:xfrm>
            <a:off x="5561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4" name="Google Shape;724;p43"/>
          <p:cNvSpPr txBox="1"/>
          <p:nvPr/>
        </p:nvSpPr>
        <p:spPr>
          <a:xfrm>
            <a:off x="64755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5" name="Google Shape;725;p43"/>
          <p:cNvSpPr txBox="1"/>
          <p:nvPr/>
        </p:nvSpPr>
        <p:spPr>
          <a:xfrm>
            <a:off x="61707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6" name="Google Shape;726;p43"/>
          <p:cNvSpPr txBox="1"/>
          <p:nvPr/>
        </p:nvSpPr>
        <p:spPr>
          <a:xfrm>
            <a:off x="34275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7" name="Google Shape;727;p43"/>
          <p:cNvSpPr txBox="1"/>
          <p:nvPr/>
        </p:nvSpPr>
        <p:spPr>
          <a:xfrm>
            <a:off x="19797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8" name="Google Shape;728;p43"/>
          <p:cNvSpPr txBox="1"/>
          <p:nvPr/>
        </p:nvSpPr>
        <p:spPr>
          <a:xfrm>
            <a:off x="2055925" y="2284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29" name="Google Shape;729;p43"/>
          <p:cNvCxnSpPr/>
          <p:nvPr/>
        </p:nvCxnSpPr>
        <p:spPr>
          <a:xfrm>
            <a:off x="4402775" y="1869100"/>
            <a:ext cx="0" cy="184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0" name="Google Shape;730;p43"/>
          <p:cNvSpPr txBox="1"/>
          <p:nvPr/>
        </p:nvSpPr>
        <p:spPr>
          <a:xfrm>
            <a:off x="4337075" y="21393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12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43"/>
          <p:cNvSpPr txBox="1"/>
          <p:nvPr/>
        </p:nvSpPr>
        <p:spPr>
          <a:xfrm>
            <a:off x="4337075" y="23679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10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43"/>
          <p:cNvSpPr txBox="1"/>
          <p:nvPr/>
        </p:nvSpPr>
        <p:spPr>
          <a:xfrm>
            <a:off x="4337075" y="25965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43"/>
          <p:cNvSpPr txBox="1"/>
          <p:nvPr/>
        </p:nvSpPr>
        <p:spPr>
          <a:xfrm>
            <a:off x="4337075" y="28251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43"/>
          <p:cNvSpPr txBox="1"/>
          <p:nvPr/>
        </p:nvSpPr>
        <p:spPr>
          <a:xfrm>
            <a:off x="4337075" y="30537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43"/>
          <p:cNvSpPr txBox="1"/>
          <p:nvPr/>
        </p:nvSpPr>
        <p:spPr>
          <a:xfrm>
            <a:off x="4337075" y="32823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6" name="Google Shape;736;p43"/>
          <p:cNvCxnSpPr/>
          <p:nvPr/>
        </p:nvCxnSpPr>
        <p:spPr>
          <a:xfrm flipH="1" rot="10800000">
            <a:off x="1820250" y="23571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37" name="Google Shape;737;p43"/>
          <p:cNvCxnSpPr/>
          <p:nvPr/>
        </p:nvCxnSpPr>
        <p:spPr>
          <a:xfrm flipH="1" rot="10800000">
            <a:off x="1820250" y="25857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38" name="Google Shape;738;p43"/>
          <p:cNvCxnSpPr/>
          <p:nvPr/>
        </p:nvCxnSpPr>
        <p:spPr>
          <a:xfrm flipH="1" rot="10800000">
            <a:off x="1820250" y="28143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39" name="Google Shape;739;p43"/>
          <p:cNvCxnSpPr/>
          <p:nvPr/>
        </p:nvCxnSpPr>
        <p:spPr>
          <a:xfrm flipH="1" rot="10800000">
            <a:off x="1820250" y="30429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40" name="Google Shape;740;p43"/>
          <p:cNvCxnSpPr/>
          <p:nvPr/>
        </p:nvCxnSpPr>
        <p:spPr>
          <a:xfrm flipH="1" rot="10800000">
            <a:off x="1820250" y="32715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741" name="Google Shape;741;p43"/>
          <p:cNvCxnSpPr/>
          <p:nvPr/>
        </p:nvCxnSpPr>
        <p:spPr>
          <a:xfrm flipH="1" rot="10800000">
            <a:off x="1820250" y="35001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42" name="Google Shape;742;p43"/>
          <p:cNvSpPr txBox="1"/>
          <p:nvPr/>
        </p:nvSpPr>
        <p:spPr>
          <a:xfrm>
            <a:off x="60945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3" name="Google Shape;743;p43"/>
          <p:cNvSpPr txBox="1"/>
          <p:nvPr/>
        </p:nvSpPr>
        <p:spPr>
          <a:xfrm>
            <a:off x="53325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4" name="Google Shape;744;p43"/>
          <p:cNvSpPr txBox="1"/>
          <p:nvPr/>
        </p:nvSpPr>
        <p:spPr>
          <a:xfrm>
            <a:off x="58659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5" name="Google Shape;745;p43"/>
          <p:cNvSpPr txBox="1"/>
          <p:nvPr/>
        </p:nvSpPr>
        <p:spPr>
          <a:xfrm>
            <a:off x="6605450" y="2622113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6" name="Google Shape;746;p43"/>
          <p:cNvSpPr txBox="1"/>
          <p:nvPr/>
        </p:nvSpPr>
        <p:spPr>
          <a:xfrm>
            <a:off x="26655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7" name="Google Shape;747;p43"/>
          <p:cNvSpPr txBox="1"/>
          <p:nvPr/>
        </p:nvSpPr>
        <p:spPr>
          <a:xfrm>
            <a:off x="20559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8" name="Google Shape;748;p43"/>
          <p:cNvSpPr/>
          <p:nvPr/>
        </p:nvSpPr>
        <p:spPr>
          <a:xfrm rot="-3715903">
            <a:off x="2727649" y="30706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49" name="Google Shape;749;p43"/>
          <p:cNvSpPr/>
          <p:nvPr/>
        </p:nvSpPr>
        <p:spPr>
          <a:xfrm rot="-3715903">
            <a:off x="2880049" y="26134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50" name="Google Shape;750;p43"/>
          <p:cNvSpPr/>
          <p:nvPr/>
        </p:nvSpPr>
        <p:spPr>
          <a:xfrm rot="-3715903">
            <a:off x="5928049" y="27658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4"/>
          <p:cNvSpPr txBox="1"/>
          <p:nvPr>
            <p:ph type="title"/>
          </p:nvPr>
        </p:nvSpPr>
        <p:spPr>
          <a:xfrm>
            <a:off x="674989" y="10239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Tornadoes</a:t>
            </a:r>
            <a:endParaRPr/>
          </a:p>
        </p:txBody>
      </p:sp>
      <p:pic>
        <p:nvPicPr>
          <p:cNvPr id="756" name="Google Shape;756;p44"/>
          <p:cNvPicPr preferRelativeResize="0"/>
          <p:nvPr/>
        </p:nvPicPr>
        <p:blipFill rotWithShape="1">
          <a:blip r:embed="rId3">
            <a:alphaModFix/>
          </a:blip>
          <a:srcRect b="27032" l="49090" r="39489" t="55586"/>
          <a:stretch/>
        </p:blipFill>
        <p:spPr>
          <a:xfrm>
            <a:off x="3540097" y="102400"/>
            <a:ext cx="1609166" cy="14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4"/>
          <p:cNvPicPr preferRelativeResize="0"/>
          <p:nvPr/>
        </p:nvPicPr>
        <p:blipFill rotWithShape="1">
          <a:blip r:embed="rId3">
            <a:alphaModFix/>
          </a:blip>
          <a:srcRect b="27032" l="71021" r="18935" t="56047"/>
          <a:stretch/>
        </p:blipFill>
        <p:spPr>
          <a:xfrm>
            <a:off x="7107951" y="0"/>
            <a:ext cx="1453752" cy="14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4"/>
          <p:cNvPicPr preferRelativeResize="0"/>
          <p:nvPr/>
        </p:nvPicPr>
        <p:blipFill rotWithShape="1">
          <a:blip r:embed="rId4">
            <a:alphaModFix/>
          </a:blip>
          <a:srcRect b="8147" l="0" r="4479" t="0"/>
          <a:stretch/>
        </p:blipFill>
        <p:spPr>
          <a:xfrm>
            <a:off x="1684533" y="3808350"/>
            <a:ext cx="2197191" cy="13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4"/>
          <p:cNvPicPr preferRelativeResize="0"/>
          <p:nvPr/>
        </p:nvPicPr>
        <p:blipFill rotWithShape="1">
          <a:blip r:embed="rId5">
            <a:alphaModFix/>
          </a:blip>
          <a:srcRect b="8483" l="0" r="4434" t="0"/>
          <a:stretch/>
        </p:blipFill>
        <p:spPr>
          <a:xfrm>
            <a:off x="5228150" y="3873475"/>
            <a:ext cx="1858450" cy="11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4"/>
          <p:cNvPicPr preferRelativeResize="0"/>
          <p:nvPr/>
        </p:nvPicPr>
        <p:blipFill rotWithShape="1">
          <a:blip r:embed="rId3">
            <a:alphaModFix/>
          </a:blip>
          <a:srcRect b="33346" l="60645" r="28976" t="53638"/>
          <a:stretch/>
        </p:blipFill>
        <p:spPr>
          <a:xfrm>
            <a:off x="5563500" y="102400"/>
            <a:ext cx="1453752" cy="111386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4"/>
          <p:cNvSpPr/>
          <p:nvPr/>
        </p:nvSpPr>
        <p:spPr>
          <a:xfrm>
            <a:off x="1877525" y="2090625"/>
            <a:ext cx="2112480" cy="152647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62" name="Google Shape;762;p44"/>
          <p:cNvSpPr/>
          <p:nvPr/>
        </p:nvSpPr>
        <p:spPr>
          <a:xfrm>
            <a:off x="4960650" y="2208150"/>
            <a:ext cx="2112480" cy="140896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763" name="Google Shape;763;p44"/>
          <p:cNvSpPr txBox="1"/>
          <p:nvPr/>
        </p:nvSpPr>
        <p:spPr>
          <a:xfrm>
            <a:off x="22845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4" name="Google Shape;764;p44"/>
          <p:cNvSpPr txBox="1"/>
          <p:nvPr/>
        </p:nvSpPr>
        <p:spPr>
          <a:xfrm>
            <a:off x="25131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5" name="Google Shape;765;p44"/>
          <p:cNvSpPr txBox="1"/>
          <p:nvPr/>
        </p:nvSpPr>
        <p:spPr>
          <a:xfrm>
            <a:off x="2589325" y="2284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6" name="Google Shape;766;p44"/>
          <p:cNvSpPr txBox="1"/>
          <p:nvPr/>
        </p:nvSpPr>
        <p:spPr>
          <a:xfrm>
            <a:off x="28179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7" name="Google Shape;767;p44"/>
          <p:cNvSpPr txBox="1"/>
          <p:nvPr/>
        </p:nvSpPr>
        <p:spPr>
          <a:xfrm>
            <a:off x="29703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8" name="Google Shape;768;p44"/>
          <p:cNvSpPr txBox="1"/>
          <p:nvPr/>
        </p:nvSpPr>
        <p:spPr>
          <a:xfrm>
            <a:off x="3122725" y="2208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9" name="Google Shape;769;p44"/>
          <p:cNvSpPr txBox="1"/>
          <p:nvPr/>
        </p:nvSpPr>
        <p:spPr>
          <a:xfrm>
            <a:off x="2817925" y="2208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0" name="Google Shape;770;p44"/>
          <p:cNvSpPr txBox="1"/>
          <p:nvPr/>
        </p:nvSpPr>
        <p:spPr>
          <a:xfrm>
            <a:off x="31989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1" name="Google Shape;771;p44"/>
          <p:cNvSpPr txBox="1"/>
          <p:nvPr/>
        </p:nvSpPr>
        <p:spPr>
          <a:xfrm>
            <a:off x="3427525" y="2284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2" name="Google Shape;772;p44"/>
          <p:cNvSpPr txBox="1"/>
          <p:nvPr/>
        </p:nvSpPr>
        <p:spPr>
          <a:xfrm>
            <a:off x="22083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3" name="Google Shape;773;p44"/>
          <p:cNvSpPr txBox="1"/>
          <p:nvPr/>
        </p:nvSpPr>
        <p:spPr>
          <a:xfrm>
            <a:off x="22083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4" name="Google Shape;774;p44"/>
          <p:cNvSpPr txBox="1"/>
          <p:nvPr/>
        </p:nvSpPr>
        <p:spPr>
          <a:xfrm>
            <a:off x="2360725" y="2970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5" name="Google Shape;775;p44"/>
          <p:cNvSpPr txBox="1"/>
          <p:nvPr/>
        </p:nvSpPr>
        <p:spPr>
          <a:xfrm>
            <a:off x="2513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6" name="Google Shape;776;p44"/>
          <p:cNvSpPr txBox="1"/>
          <p:nvPr/>
        </p:nvSpPr>
        <p:spPr>
          <a:xfrm>
            <a:off x="26655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7" name="Google Shape;777;p44"/>
          <p:cNvSpPr txBox="1"/>
          <p:nvPr/>
        </p:nvSpPr>
        <p:spPr>
          <a:xfrm>
            <a:off x="28179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8" name="Google Shape;778;p44"/>
          <p:cNvSpPr txBox="1"/>
          <p:nvPr/>
        </p:nvSpPr>
        <p:spPr>
          <a:xfrm>
            <a:off x="29703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9" name="Google Shape;779;p44"/>
          <p:cNvSpPr txBox="1"/>
          <p:nvPr/>
        </p:nvSpPr>
        <p:spPr>
          <a:xfrm>
            <a:off x="31227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0" name="Google Shape;780;p44"/>
          <p:cNvSpPr txBox="1"/>
          <p:nvPr/>
        </p:nvSpPr>
        <p:spPr>
          <a:xfrm>
            <a:off x="32751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1" name="Google Shape;781;p44"/>
          <p:cNvSpPr txBox="1"/>
          <p:nvPr/>
        </p:nvSpPr>
        <p:spPr>
          <a:xfrm>
            <a:off x="33513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2" name="Google Shape;782;p44"/>
          <p:cNvSpPr txBox="1"/>
          <p:nvPr/>
        </p:nvSpPr>
        <p:spPr>
          <a:xfrm>
            <a:off x="2360725" y="3122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3" name="Google Shape;783;p44"/>
          <p:cNvSpPr txBox="1"/>
          <p:nvPr/>
        </p:nvSpPr>
        <p:spPr>
          <a:xfrm>
            <a:off x="2665525" y="3198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4" name="Google Shape;784;p44"/>
          <p:cNvSpPr txBox="1"/>
          <p:nvPr/>
        </p:nvSpPr>
        <p:spPr>
          <a:xfrm>
            <a:off x="2970325" y="3122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5" name="Google Shape;785;p44"/>
          <p:cNvSpPr txBox="1"/>
          <p:nvPr/>
        </p:nvSpPr>
        <p:spPr>
          <a:xfrm>
            <a:off x="3275125" y="3122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6" name="Google Shape;786;p44"/>
          <p:cNvSpPr txBox="1"/>
          <p:nvPr/>
        </p:nvSpPr>
        <p:spPr>
          <a:xfrm>
            <a:off x="19797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7" name="Google Shape;787;p44"/>
          <p:cNvSpPr txBox="1"/>
          <p:nvPr/>
        </p:nvSpPr>
        <p:spPr>
          <a:xfrm>
            <a:off x="52563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8" name="Google Shape;788;p44"/>
          <p:cNvSpPr txBox="1"/>
          <p:nvPr/>
        </p:nvSpPr>
        <p:spPr>
          <a:xfrm>
            <a:off x="51039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9" name="Google Shape;789;p44"/>
          <p:cNvSpPr txBox="1"/>
          <p:nvPr/>
        </p:nvSpPr>
        <p:spPr>
          <a:xfrm>
            <a:off x="54087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0" name="Google Shape;790;p44"/>
          <p:cNvSpPr txBox="1"/>
          <p:nvPr/>
        </p:nvSpPr>
        <p:spPr>
          <a:xfrm>
            <a:off x="55611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1" name="Google Shape;791;p44"/>
          <p:cNvSpPr txBox="1"/>
          <p:nvPr/>
        </p:nvSpPr>
        <p:spPr>
          <a:xfrm>
            <a:off x="56373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2" name="Google Shape;792;p44"/>
          <p:cNvSpPr txBox="1"/>
          <p:nvPr/>
        </p:nvSpPr>
        <p:spPr>
          <a:xfrm>
            <a:off x="58659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3" name="Google Shape;793;p44"/>
          <p:cNvSpPr txBox="1"/>
          <p:nvPr/>
        </p:nvSpPr>
        <p:spPr>
          <a:xfrm>
            <a:off x="58659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4" name="Google Shape;794;p44"/>
          <p:cNvSpPr txBox="1"/>
          <p:nvPr/>
        </p:nvSpPr>
        <p:spPr>
          <a:xfrm>
            <a:off x="62469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5" name="Google Shape;795;p44"/>
          <p:cNvSpPr txBox="1"/>
          <p:nvPr/>
        </p:nvSpPr>
        <p:spPr>
          <a:xfrm>
            <a:off x="60945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6" name="Google Shape;796;p44"/>
          <p:cNvSpPr txBox="1"/>
          <p:nvPr/>
        </p:nvSpPr>
        <p:spPr>
          <a:xfrm>
            <a:off x="6323125" y="2436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7" name="Google Shape;797;p44"/>
          <p:cNvSpPr txBox="1"/>
          <p:nvPr/>
        </p:nvSpPr>
        <p:spPr>
          <a:xfrm>
            <a:off x="65517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8" name="Google Shape;798;p44"/>
          <p:cNvSpPr txBox="1"/>
          <p:nvPr/>
        </p:nvSpPr>
        <p:spPr>
          <a:xfrm>
            <a:off x="6551725" y="2360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9" name="Google Shape;799;p44"/>
          <p:cNvSpPr txBox="1"/>
          <p:nvPr/>
        </p:nvSpPr>
        <p:spPr>
          <a:xfrm>
            <a:off x="6018325" y="2589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0" name="Google Shape;800;p44"/>
          <p:cNvSpPr txBox="1"/>
          <p:nvPr/>
        </p:nvSpPr>
        <p:spPr>
          <a:xfrm>
            <a:off x="2360725" y="2208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1" name="Google Shape;801;p44"/>
          <p:cNvSpPr txBox="1"/>
          <p:nvPr/>
        </p:nvSpPr>
        <p:spPr>
          <a:xfrm>
            <a:off x="51039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2" name="Google Shape;802;p44"/>
          <p:cNvSpPr txBox="1"/>
          <p:nvPr/>
        </p:nvSpPr>
        <p:spPr>
          <a:xfrm>
            <a:off x="54087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3" name="Google Shape;803;p44"/>
          <p:cNvSpPr txBox="1"/>
          <p:nvPr/>
        </p:nvSpPr>
        <p:spPr>
          <a:xfrm>
            <a:off x="5332525" y="3046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4" name="Google Shape;804;p44"/>
          <p:cNvSpPr txBox="1"/>
          <p:nvPr/>
        </p:nvSpPr>
        <p:spPr>
          <a:xfrm>
            <a:off x="56373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5" name="Google Shape;805;p44"/>
          <p:cNvSpPr txBox="1"/>
          <p:nvPr/>
        </p:nvSpPr>
        <p:spPr>
          <a:xfrm>
            <a:off x="57897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6" name="Google Shape;806;p44"/>
          <p:cNvSpPr txBox="1"/>
          <p:nvPr/>
        </p:nvSpPr>
        <p:spPr>
          <a:xfrm>
            <a:off x="60183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7" name="Google Shape;807;p44"/>
          <p:cNvSpPr txBox="1"/>
          <p:nvPr/>
        </p:nvSpPr>
        <p:spPr>
          <a:xfrm>
            <a:off x="5865925" y="3046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8" name="Google Shape;808;p44"/>
          <p:cNvSpPr txBox="1"/>
          <p:nvPr/>
        </p:nvSpPr>
        <p:spPr>
          <a:xfrm>
            <a:off x="6323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9" name="Google Shape;809;p44"/>
          <p:cNvSpPr txBox="1"/>
          <p:nvPr/>
        </p:nvSpPr>
        <p:spPr>
          <a:xfrm>
            <a:off x="6094525" y="29701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0" name="Google Shape;810;p44"/>
          <p:cNvSpPr txBox="1"/>
          <p:nvPr/>
        </p:nvSpPr>
        <p:spPr>
          <a:xfrm>
            <a:off x="6475525" y="2893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1" name="Google Shape;811;p44"/>
          <p:cNvSpPr txBox="1"/>
          <p:nvPr/>
        </p:nvSpPr>
        <p:spPr>
          <a:xfrm>
            <a:off x="67041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2" name="Google Shape;812;p44"/>
          <p:cNvSpPr txBox="1"/>
          <p:nvPr/>
        </p:nvSpPr>
        <p:spPr>
          <a:xfrm>
            <a:off x="6323125" y="3046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3" name="Google Shape;813;p44"/>
          <p:cNvSpPr txBox="1"/>
          <p:nvPr/>
        </p:nvSpPr>
        <p:spPr>
          <a:xfrm>
            <a:off x="5180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4" name="Google Shape;814;p44"/>
          <p:cNvSpPr txBox="1"/>
          <p:nvPr/>
        </p:nvSpPr>
        <p:spPr>
          <a:xfrm>
            <a:off x="55611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5" name="Google Shape;815;p44"/>
          <p:cNvSpPr txBox="1"/>
          <p:nvPr/>
        </p:nvSpPr>
        <p:spPr>
          <a:xfrm>
            <a:off x="6475525" y="27415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6" name="Google Shape;816;p44"/>
          <p:cNvSpPr txBox="1"/>
          <p:nvPr/>
        </p:nvSpPr>
        <p:spPr>
          <a:xfrm>
            <a:off x="6170725" y="28177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7" name="Google Shape;817;p44"/>
          <p:cNvSpPr txBox="1"/>
          <p:nvPr/>
        </p:nvSpPr>
        <p:spPr>
          <a:xfrm>
            <a:off x="34275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8" name="Google Shape;818;p44"/>
          <p:cNvSpPr txBox="1"/>
          <p:nvPr/>
        </p:nvSpPr>
        <p:spPr>
          <a:xfrm>
            <a:off x="1979725" y="25129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9" name="Google Shape;819;p44"/>
          <p:cNvSpPr txBox="1"/>
          <p:nvPr/>
        </p:nvSpPr>
        <p:spPr>
          <a:xfrm>
            <a:off x="2055925" y="2284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+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820" name="Google Shape;820;p44"/>
          <p:cNvCxnSpPr/>
          <p:nvPr/>
        </p:nvCxnSpPr>
        <p:spPr>
          <a:xfrm>
            <a:off x="4402775" y="1869100"/>
            <a:ext cx="0" cy="184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1" name="Google Shape;821;p44"/>
          <p:cNvSpPr txBox="1"/>
          <p:nvPr/>
        </p:nvSpPr>
        <p:spPr>
          <a:xfrm>
            <a:off x="4337075" y="21393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12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44"/>
          <p:cNvSpPr txBox="1"/>
          <p:nvPr/>
        </p:nvSpPr>
        <p:spPr>
          <a:xfrm>
            <a:off x="4337075" y="23679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10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44"/>
          <p:cNvSpPr txBox="1"/>
          <p:nvPr/>
        </p:nvSpPr>
        <p:spPr>
          <a:xfrm>
            <a:off x="4337075" y="25965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8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44"/>
          <p:cNvSpPr txBox="1"/>
          <p:nvPr/>
        </p:nvSpPr>
        <p:spPr>
          <a:xfrm>
            <a:off x="4337075" y="28251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6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44"/>
          <p:cNvSpPr txBox="1"/>
          <p:nvPr/>
        </p:nvSpPr>
        <p:spPr>
          <a:xfrm>
            <a:off x="4337075" y="30537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4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44"/>
          <p:cNvSpPr txBox="1"/>
          <p:nvPr/>
        </p:nvSpPr>
        <p:spPr>
          <a:xfrm>
            <a:off x="4337075" y="3282300"/>
            <a:ext cx="6237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alibri"/>
                <a:ea typeface="Calibri"/>
                <a:cs typeface="Calibri"/>
                <a:sym typeface="Calibri"/>
              </a:rPr>
              <a:t>2 km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7" name="Google Shape;827;p44"/>
          <p:cNvCxnSpPr/>
          <p:nvPr/>
        </p:nvCxnSpPr>
        <p:spPr>
          <a:xfrm flipH="1" rot="10800000">
            <a:off x="1820250" y="23571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28" name="Google Shape;828;p44"/>
          <p:cNvCxnSpPr/>
          <p:nvPr/>
        </p:nvCxnSpPr>
        <p:spPr>
          <a:xfrm flipH="1" rot="10800000">
            <a:off x="1820250" y="25857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29" name="Google Shape;829;p44"/>
          <p:cNvCxnSpPr/>
          <p:nvPr/>
        </p:nvCxnSpPr>
        <p:spPr>
          <a:xfrm flipH="1" rot="10800000">
            <a:off x="1820250" y="28143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30" name="Google Shape;830;p44"/>
          <p:cNvCxnSpPr/>
          <p:nvPr/>
        </p:nvCxnSpPr>
        <p:spPr>
          <a:xfrm flipH="1" rot="10800000">
            <a:off x="1820250" y="30429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31" name="Google Shape;831;p44"/>
          <p:cNvCxnSpPr/>
          <p:nvPr/>
        </p:nvCxnSpPr>
        <p:spPr>
          <a:xfrm flipH="1" rot="10800000">
            <a:off x="1820250" y="32715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32" name="Google Shape;832;p44"/>
          <p:cNvCxnSpPr/>
          <p:nvPr/>
        </p:nvCxnSpPr>
        <p:spPr>
          <a:xfrm flipH="1" rot="10800000">
            <a:off x="1820250" y="3500175"/>
            <a:ext cx="5351100" cy="6900"/>
          </a:xfrm>
          <a:prstGeom prst="straightConnector1">
            <a:avLst/>
          </a:prstGeom>
          <a:noFill/>
          <a:ln cap="flat" cmpd="sng" w="9525">
            <a:solidFill>
              <a:srgbClr val="FFC1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33" name="Google Shape;833;p44"/>
          <p:cNvSpPr txBox="1"/>
          <p:nvPr/>
        </p:nvSpPr>
        <p:spPr>
          <a:xfrm>
            <a:off x="60945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4" name="Google Shape;834;p44"/>
          <p:cNvSpPr txBox="1"/>
          <p:nvPr/>
        </p:nvSpPr>
        <p:spPr>
          <a:xfrm>
            <a:off x="53325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5" name="Google Shape;835;p44"/>
          <p:cNvSpPr txBox="1"/>
          <p:nvPr/>
        </p:nvSpPr>
        <p:spPr>
          <a:xfrm>
            <a:off x="58659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6" name="Google Shape;836;p44"/>
          <p:cNvSpPr txBox="1"/>
          <p:nvPr/>
        </p:nvSpPr>
        <p:spPr>
          <a:xfrm>
            <a:off x="6605450" y="2622113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7" name="Google Shape;837;p44"/>
          <p:cNvSpPr txBox="1"/>
          <p:nvPr/>
        </p:nvSpPr>
        <p:spPr>
          <a:xfrm>
            <a:off x="26655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8" name="Google Shape;838;p44"/>
          <p:cNvSpPr txBox="1"/>
          <p:nvPr/>
        </p:nvSpPr>
        <p:spPr>
          <a:xfrm>
            <a:off x="2055925" y="2665350"/>
            <a:ext cx="387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swald"/>
                <a:ea typeface="Oswald"/>
                <a:cs typeface="Oswald"/>
                <a:sym typeface="Oswald"/>
              </a:rPr>
              <a:t>-</a:t>
            </a:r>
            <a:endParaRPr b="1"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39" name="Google Shape;839;p44"/>
          <p:cNvSpPr/>
          <p:nvPr/>
        </p:nvSpPr>
        <p:spPr>
          <a:xfrm rot="-3715903">
            <a:off x="2727649" y="30706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40" name="Google Shape;840;p44"/>
          <p:cNvSpPr/>
          <p:nvPr/>
        </p:nvSpPr>
        <p:spPr>
          <a:xfrm rot="-3715903">
            <a:off x="2880049" y="24610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41" name="Google Shape;841;p44"/>
          <p:cNvSpPr/>
          <p:nvPr/>
        </p:nvSpPr>
        <p:spPr>
          <a:xfrm rot="-3715903">
            <a:off x="5928049" y="29182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42" name="Google Shape;842;p44"/>
          <p:cNvSpPr/>
          <p:nvPr/>
        </p:nvSpPr>
        <p:spPr>
          <a:xfrm rot="-3715903">
            <a:off x="3261049" y="3070671"/>
            <a:ext cx="173067" cy="346159"/>
          </a:xfrm>
          <a:prstGeom prst="lightningBolt">
            <a:avLst/>
          </a:prstGeom>
          <a:solidFill>
            <a:srgbClr val="FFC1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45"/>
          <p:cNvSpPr/>
          <p:nvPr/>
        </p:nvSpPr>
        <p:spPr>
          <a:xfrm>
            <a:off x="1000" y="13850"/>
            <a:ext cx="9144000" cy="31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45"/>
          <p:cNvSpPr txBox="1"/>
          <p:nvPr>
            <p:ph type="title"/>
          </p:nvPr>
        </p:nvSpPr>
        <p:spPr>
          <a:xfrm>
            <a:off x="361075" y="-1151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Characteristics of LMA flashes that Each Network Matched to</a:t>
            </a:r>
            <a:endParaRPr sz="2400"/>
          </a:p>
        </p:txBody>
      </p:sp>
      <p:sp>
        <p:nvSpPr>
          <p:cNvPr id="849" name="Google Shape;849;p45"/>
          <p:cNvSpPr txBox="1"/>
          <p:nvPr>
            <p:ph idx="1" type="body"/>
          </p:nvPr>
        </p:nvSpPr>
        <p:spPr>
          <a:xfrm>
            <a:off x="215100" y="4151150"/>
            <a:ext cx="8520600" cy="9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Altitude: Secondary peak in matched flashes</a:t>
            </a:r>
            <a:endParaRPr/>
          </a:p>
        </p:txBody>
      </p:sp>
      <p:pic>
        <p:nvPicPr>
          <p:cNvPr id="850" name="Google Shape;8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163" y="2439093"/>
            <a:ext cx="2625400" cy="170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46" y="2441900"/>
            <a:ext cx="2616725" cy="169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550" y="2441913"/>
            <a:ext cx="2616725" cy="169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1375" y="716629"/>
            <a:ext cx="2679425" cy="172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7150" y="716613"/>
            <a:ext cx="2679425" cy="172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092" y="743950"/>
            <a:ext cx="2679433" cy="16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45"/>
          <p:cNvSpPr txBox="1"/>
          <p:nvPr/>
        </p:nvSpPr>
        <p:spPr>
          <a:xfrm>
            <a:off x="1336275" y="455925"/>
            <a:ext cx="7923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IOP1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57" name="Google Shape;857;p45"/>
          <p:cNvSpPr txBox="1"/>
          <p:nvPr/>
        </p:nvSpPr>
        <p:spPr>
          <a:xfrm>
            <a:off x="4384275" y="455925"/>
            <a:ext cx="7923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IOP2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58" name="Google Shape;858;p45"/>
          <p:cNvSpPr txBox="1"/>
          <p:nvPr/>
        </p:nvSpPr>
        <p:spPr>
          <a:xfrm>
            <a:off x="7121775" y="406000"/>
            <a:ext cx="1604100" cy="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OK Case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59" name="Google Shape;859;p45"/>
          <p:cNvSpPr/>
          <p:nvPr/>
        </p:nvSpPr>
        <p:spPr>
          <a:xfrm>
            <a:off x="615225" y="1709150"/>
            <a:ext cx="1682400" cy="329400"/>
          </a:xfrm>
          <a:prstGeom prst="ellipse">
            <a:avLst/>
          </a:prstGeom>
          <a:noFill/>
          <a:ln cap="flat" cmpd="sng" w="9525">
            <a:solidFill>
              <a:srgbClr val="FF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2128575" y="1159075"/>
            <a:ext cx="676500" cy="478200"/>
          </a:xfrm>
          <a:prstGeom prst="ellipse">
            <a:avLst/>
          </a:prstGeom>
          <a:noFill/>
          <a:ln cap="flat" cmpd="sng" w="9525">
            <a:solidFill>
              <a:srgbClr val="FF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45"/>
          <p:cNvSpPr/>
          <p:nvPr/>
        </p:nvSpPr>
        <p:spPr>
          <a:xfrm>
            <a:off x="8112600" y="2828675"/>
            <a:ext cx="676500" cy="1094700"/>
          </a:xfrm>
          <a:prstGeom prst="ellipse">
            <a:avLst/>
          </a:prstGeom>
          <a:noFill/>
          <a:ln cap="flat" cmpd="sng" w="9525">
            <a:solidFill>
              <a:srgbClr val="FF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45"/>
          <p:cNvSpPr/>
          <p:nvPr/>
        </p:nvSpPr>
        <p:spPr>
          <a:xfrm>
            <a:off x="246450" y="2902000"/>
            <a:ext cx="119400" cy="71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45"/>
          <p:cNvSpPr/>
          <p:nvPr/>
        </p:nvSpPr>
        <p:spPr>
          <a:xfrm>
            <a:off x="3248500" y="2939025"/>
            <a:ext cx="119400" cy="71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5"/>
          <p:cNvSpPr/>
          <p:nvPr/>
        </p:nvSpPr>
        <p:spPr>
          <a:xfrm>
            <a:off x="6266250" y="2902000"/>
            <a:ext cx="119400" cy="71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45"/>
          <p:cNvSpPr txBox="1"/>
          <p:nvPr/>
        </p:nvSpPr>
        <p:spPr>
          <a:xfrm rot="-5400000">
            <a:off x="-147500" y="2958275"/>
            <a:ext cx="920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Flash Size (km)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45"/>
          <p:cNvSpPr txBox="1"/>
          <p:nvPr/>
        </p:nvSpPr>
        <p:spPr>
          <a:xfrm rot="-5400000">
            <a:off x="2856000" y="2986125"/>
            <a:ext cx="920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Flash Size (km)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5"/>
          <p:cNvSpPr txBox="1"/>
          <p:nvPr/>
        </p:nvSpPr>
        <p:spPr>
          <a:xfrm rot="-5400000">
            <a:off x="5872300" y="2958275"/>
            <a:ext cx="9201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alibri"/>
                <a:ea typeface="Calibri"/>
                <a:cs typeface="Calibri"/>
                <a:sym typeface="Calibri"/>
              </a:rPr>
              <a:t>Flash Size (km)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45"/>
          <p:cNvSpPr/>
          <p:nvPr/>
        </p:nvSpPr>
        <p:spPr>
          <a:xfrm>
            <a:off x="5100375" y="1311475"/>
            <a:ext cx="676500" cy="478200"/>
          </a:xfrm>
          <a:prstGeom prst="ellipse">
            <a:avLst/>
          </a:prstGeom>
          <a:noFill/>
          <a:ln cap="flat" cmpd="sng" w="9525">
            <a:solidFill>
              <a:srgbClr val="FF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6"/>
          <p:cNvSpPr/>
          <p:nvPr/>
        </p:nvSpPr>
        <p:spPr>
          <a:xfrm>
            <a:off x="18800" y="988100"/>
            <a:ext cx="9144000" cy="4155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46"/>
          <p:cNvSpPr txBox="1"/>
          <p:nvPr>
            <p:ph type="title"/>
          </p:nvPr>
        </p:nvSpPr>
        <p:spPr>
          <a:xfrm>
            <a:off x="674989" y="-27860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ENTLN Flash Type     red=CG, blue=IC</a:t>
            </a:r>
            <a:endParaRPr/>
          </a:p>
        </p:txBody>
      </p:sp>
      <p:sp>
        <p:nvSpPr>
          <p:cNvPr id="875" name="Google Shape;875;p46"/>
          <p:cNvSpPr txBox="1"/>
          <p:nvPr>
            <p:ph idx="1" type="body"/>
          </p:nvPr>
        </p:nvSpPr>
        <p:spPr>
          <a:xfrm>
            <a:off x="147275" y="614502"/>
            <a:ext cx="7886700" cy="32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6" name="Google Shape;8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4164518"/>
            <a:ext cx="1589125" cy="10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9115" y="4164517"/>
            <a:ext cx="1517178" cy="9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6302" y="4169643"/>
            <a:ext cx="1589166" cy="10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3943" y="4164544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8768" y="4164519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" y="1381468"/>
            <a:ext cx="1517178" cy="9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17168" y="1381475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34343" y="1376350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51518" y="1376350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68693" y="1376350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7" y="2773005"/>
            <a:ext cx="1517178" cy="9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4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17168" y="2772994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4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034343" y="2772994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4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51518" y="2772994"/>
            <a:ext cx="1517175" cy="9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4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68693" y="2772993"/>
            <a:ext cx="1517178" cy="9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4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585875" y="2770443"/>
            <a:ext cx="1560080" cy="9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4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201117" y="4164517"/>
            <a:ext cx="1517178" cy="9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46"/>
          <p:cNvSpPr txBox="1"/>
          <p:nvPr/>
        </p:nvSpPr>
        <p:spPr>
          <a:xfrm>
            <a:off x="1068800" y="13466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0.778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4" name="Google Shape;894;p46"/>
          <p:cNvSpPr txBox="1"/>
          <p:nvPr/>
        </p:nvSpPr>
        <p:spPr>
          <a:xfrm>
            <a:off x="2592800" y="13466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0.694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5" name="Google Shape;895;p46"/>
          <p:cNvSpPr txBox="1"/>
          <p:nvPr/>
        </p:nvSpPr>
        <p:spPr>
          <a:xfrm>
            <a:off x="4116800" y="13466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0.787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6" name="Google Shape;896;p46"/>
          <p:cNvSpPr txBox="1"/>
          <p:nvPr/>
        </p:nvSpPr>
        <p:spPr>
          <a:xfrm>
            <a:off x="5640800" y="13466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0.803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7" name="Google Shape;897;p46"/>
          <p:cNvSpPr txBox="1"/>
          <p:nvPr/>
        </p:nvSpPr>
        <p:spPr>
          <a:xfrm>
            <a:off x="7088600" y="13466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0.631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8" name="Google Shape;898;p46"/>
          <p:cNvSpPr txBox="1"/>
          <p:nvPr/>
        </p:nvSpPr>
        <p:spPr>
          <a:xfrm>
            <a:off x="687800" y="27182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0.898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9" name="Google Shape;899;p46"/>
          <p:cNvSpPr txBox="1"/>
          <p:nvPr/>
        </p:nvSpPr>
        <p:spPr>
          <a:xfrm>
            <a:off x="2364200" y="27182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0.785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0" name="Google Shape;900;p46"/>
          <p:cNvSpPr txBox="1"/>
          <p:nvPr/>
        </p:nvSpPr>
        <p:spPr>
          <a:xfrm>
            <a:off x="3507200" y="2718200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0.844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1" name="Google Shape;901;p46"/>
          <p:cNvSpPr txBox="1"/>
          <p:nvPr/>
        </p:nvSpPr>
        <p:spPr>
          <a:xfrm>
            <a:off x="5546538" y="27555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0.881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2" name="Google Shape;902;p46"/>
          <p:cNvSpPr txBox="1"/>
          <p:nvPr/>
        </p:nvSpPr>
        <p:spPr>
          <a:xfrm>
            <a:off x="7146738" y="27555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0.822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3" name="Google Shape;903;p46"/>
          <p:cNvSpPr txBox="1"/>
          <p:nvPr/>
        </p:nvSpPr>
        <p:spPr>
          <a:xfrm>
            <a:off x="8670738" y="27555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0.808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4" name="Google Shape;904;p46"/>
          <p:cNvSpPr txBox="1"/>
          <p:nvPr/>
        </p:nvSpPr>
        <p:spPr>
          <a:xfrm>
            <a:off x="1126938" y="41271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0.633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5" name="Google Shape;905;p46"/>
          <p:cNvSpPr txBox="1"/>
          <p:nvPr/>
        </p:nvSpPr>
        <p:spPr>
          <a:xfrm>
            <a:off x="2650938" y="41271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0.595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6" name="Google Shape;906;p46"/>
          <p:cNvSpPr txBox="1"/>
          <p:nvPr/>
        </p:nvSpPr>
        <p:spPr>
          <a:xfrm>
            <a:off x="4251138" y="41271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0.705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7" name="Google Shape;907;p46"/>
          <p:cNvSpPr txBox="1"/>
          <p:nvPr/>
        </p:nvSpPr>
        <p:spPr>
          <a:xfrm>
            <a:off x="5546538" y="41271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0.637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8" name="Google Shape;908;p46"/>
          <p:cNvSpPr txBox="1"/>
          <p:nvPr/>
        </p:nvSpPr>
        <p:spPr>
          <a:xfrm>
            <a:off x="7222938" y="41271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0.808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9" name="Google Shape;909;p46"/>
          <p:cNvSpPr txBox="1"/>
          <p:nvPr/>
        </p:nvSpPr>
        <p:spPr>
          <a:xfrm>
            <a:off x="8670738" y="4127175"/>
            <a:ext cx="5478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0.796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0" name="Google Shape;910;p46"/>
          <p:cNvSpPr txBox="1"/>
          <p:nvPr/>
        </p:nvSpPr>
        <p:spPr>
          <a:xfrm>
            <a:off x="107800" y="1086025"/>
            <a:ext cx="9081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IOP1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11" name="Google Shape;911;p46"/>
          <p:cNvSpPr txBox="1"/>
          <p:nvPr/>
        </p:nvSpPr>
        <p:spPr>
          <a:xfrm>
            <a:off x="107800" y="2466475"/>
            <a:ext cx="9081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IOP2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12" name="Google Shape;912;p46"/>
          <p:cNvSpPr txBox="1"/>
          <p:nvPr/>
        </p:nvSpPr>
        <p:spPr>
          <a:xfrm>
            <a:off x="107800" y="3846938"/>
            <a:ext cx="9081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OK Case</a:t>
            </a:r>
            <a:endParaRPr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7"/>
          <p:cNvSpPr/>
          <p:nvPr/>
        </p:nvSpPr>
        <p:spPr>
          <a:xfrm>
            <a:off x="3334700" y="1999550"/>
            <a:ext cx="5809200" cy="254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18" name="Google Shape;918;p47"/>
          <p:cNvSpPr/>
          <p:nvPr/>
        </p:nvSpPr>
        <p:spPr>
          <a:xfrm>
            <a:off x="1000" y="13850"/>
            <a:ext cx="9144000" cy="61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47"/>
          <p:cNvSpPr/>
          <p:nvPr/>
        </p:nvSpPr>
        <p:spPr>
          <a:xfrm>
            <a:off x="3334700" y="1900"/>
            <a:ext cx="5809200" cy="191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20" name="Google Shape;920;p47"/>
          <p:cNvSpPr txBox="1"/>
          <p:nvPr>
            <p:ph type="title"/>
          </p:nvPr>
        </p:nvSpPr>
        <p:spPr>
          <a:xfrm>
            <a:off x="159300" y="64025"/>
            <a:ext cx="3343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47"/>
          <p:cNvPicPr preferRelativeResize="0"/>
          <p:nvPr/>
        </p:nvPicPr>
        <p:blipFill rotWithShape="1">
          <a:blip r:embed="rId3">
            <a:alphaModFix/>
          </a:blip>
          <a:srcRect b="0" l="0" r="0" t="51150"/>
          <a:stretch/>
        </p:blipFill>
        <p:spPr>
          <a:xfrm>
            <a:off x="3341225" y="145649"/>
            <a:ext cx="5642199" cy="1780474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47"/>
          <p:cNvSpPr txBox="1"/>
          <p:nvPr>
            <p:ph idx="1" type="body"/>
          </p:nvPr>
        </p:nvSpPr>
        <p:spPr>
          <a:xfrm>
            <a:off x="-60450" y="1551925"/>
            <a:ext cx="3783000" cy="4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4 Lightning Networks: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Lightning Mapping Array (LMA)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Earth Networks Total Lightning Network (ENTLN)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National Lightning Detection Network (NLDN)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Geostationary Lightning Mapper (GLM)</a:t>
            </a:r>
            <a:endParaRPr b="1"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3 QLCSs: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1: IOP1 March 22,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2: IOP2 March 30,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3: OK February 26, 2023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47"/>
          <p:cNvSpPr txBox="1"/>
          <p:nvPr/>
        </p:nvSpPr>
        <p:spPr>
          <a:xfrm>
            <a:off x="311875" y="829625"/>
            <a:ext cx="2840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Want to compare how lightning networks behave during tornadoes</a:t>
            </a:r>
            <a:endParaRPr i="1">
              <a:solidFill>
                <a:schemeClr val="l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924" name="Google Shape;924;p47"/>
          <p:cNvSpPr txBox="1"/>
          <p:nvPr/>
        </p:nvSpPr>
        <p:spPr>
          <a:xfrm>
            <a:off x="37565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47"/>
          <p:cNvSpPr txBox="1"/>
          <p:nvPr/>
        </p:nvSpPr>
        <p:spPr>
          <a:xfrm>
            <a:off x="57377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47"/>
          <p:cNvSpPr txBox="1"/>
          <p:nvPr/>
        </p:nvSpPr>
        <p:spPr>
          <a:xfrm>
            <a:off x="75665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3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7" name="Google Shape;927;p47"/>
          <p:cNvPicPr preferRelativeResize="0"/>
          <p:nvPr/>
        </p:nvPicPr>
        <p:blipFill rotWithShape="1">
          <a:blip r:embed="rId4">
            <a:alphaModFix/>
          </a:blip>
          <a:srcRect b="19043" l="0" r="0" t="7285"/>
          <a:stretch/>
        </p:blipFill>
        <p:spPr>
          <a:xfrm>
            <a:off x="9826300" y="1267600"/>
            <a:ext cx="4205151" cy="2145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28" name="Google Shape;928;p47"/>
          <p:cNvGraphicFramePr/>
          <p:nvPr/>
        </p:nvGraphicFramePr>
        <p:xfrm>
          <a:off x="3569825" y="2252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{15A9A844-E416-4E8D-9CF6-77ADBB9CD05D}</a:tableStyleId>
              </a:tblPr>
              <a:tblGrid>
                <a:gridCol w="2174275"/>
                <a:gridCol w="1065800"/>
                <a:gridCol w="1016200"/>
                <a:gridCol w="1103825"/>
              </a:tblGrid>
              <a:tr h="348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1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2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Case 3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4"/>
                    </a:solidFill>
                  </a:tcPr>
                </a:tc>
              </a:tr>
              <a:tr h="33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SBCAPE (J/kg)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1FA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3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0-3 km SRH (m^2/s^2)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1FA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</a:t>
                      </a:r>
                      <a:r>
                        <a:rPr lang="en"/>
                        <a:t>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3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0-6 km Bulk Shear (m/s)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1FA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  <a:tr h="331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EL (km)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E1FA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12.5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11.6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11.1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4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5" name="Google Shape;93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66" y="0"/>
            <a:ext cx="67395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48"/>
          <p:cNvSpPr txBox="1"/>
          <p:nvPr/>
        </p:nvSpPr>
        <p:spPr>
          <a:xfrm>
            <a:off x="3946075" y="1363875"/>
            <a:ext cx="3231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48"/>
          <p:cNvSpPr txBox="1"/>
          <p:nvPr/>
        </p:nvSpPr>
        <p:spPr>
          <a:xfrm>
            <a:off x="3946075" y="1440075"/>
            <a:ext cx="3231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4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4" name="Google Shape;94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951" y="0"/>
            <a:ext cx="67655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/>
          <p:nvPr/>
        </p:nvSpPr>
        <p:spPr>
          <a:xfrm>
            <a:off x="1000" y="13850"/>
            <a:ext cx="9144000" cy="61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159300" y="64025"/>
            <a:ext cx="3343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800" y="0"/>
            <a:ext cx="5642199" cy="364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4">
            <a:alphaModFix/>
          </a:blip>
          <a:srcRect b="8147" l="0" r="4479" t="0"/>
          <a:stretch/>
        </p:blipFill>
        <p:spPr>
          <a:xfrm>
            <a:off x="3502800" y="3644850"/>
            <a:ext cx="1935001" cy="11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5">
            <a:alphaModFix/>
          </a:blip>
          <a:srcRect b="8483" l="0" r="4434" t="0"/>
          <a:stretch/>
        </p:blipFill>
        <p:spPr>
          <a:xfrm>
            <a:off x="7285550" y="3644875"/>
            <a:ext cx="1858450" cy="1149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17"/>
          <p:cNvGrpSpPr/>
          <p:nvPr/>
        </p:nvGrpSpPr>
        <p:grpSpPr>
          <a:xfrm>
            <a:off x="5437798" y="3644867"/>
            <a:ext cx="1935131" cy="1149416"/>
            <a:chOff x="2673909" y="1880693"/>
            <a:chExt cx="3439010" cy="1117348"/>
          </a:xfrm>
        </p:grpSpPr>
        <p:pic>
          <p:nvPicPr>
            <p:cNvPr id="146" name="Google Shape;146;p17"/>
            <p:cNvPicPr preferRelativeResize="0"/>
            <p:nvPr/>
          </p:nvPicPr>
          <p:blipFill rotWithShape="1">
            <a:blip r:embed="rId6">
              <a:alphaModFix/>
            </a:blip>
            <a:srcRect b="8883" l="0" r="0" t="0"/>
            <a:stretch/>
          </p:blipFill>
          <p:spPr>
            <a:xfrm>
              <a:off x="2826335" y="1934818"/>
              <a:ext cx="1957223" cy="1063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7"/>
            <p:cNvPicPr preferRelativeResize="0"/>
            <p:nvPr/>
          </p:nvPicPr>
          <p:blipFill rotWithShape="1">
            <a:blip r:embed="rId7">
              <a:alphaModFix/>
            </a:blip>
            <a:srcRect b="8483" l="0" r="0" t="0"/>
            <a:stretch/>
          </p:blipFill>
          <p:spPr>
            <a:xfrm>
              <a:off x="2673909" y="1880693"/>
              <a:ext cx="2047982" cy="1117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7"/>
            <p:cNvPicPr preferRelativeResize="0"/>
            <p:nvPr/>
          </p:nvPicPr>
          <p:blipFill rotWithShape="1">
            <a:blip r:embed="rId8">
              <a:alphaModFix/>
            </a:blip>
            <a:srcRect b="8483" l="13461" r="3288" t="0"/>
            <a:stretch/>
          </p:blipFill>
          <p:spPr>
            <a:xfrm>
              <a:off x="4407881" y="1880693"/>
              <a:ext cx="1705038" cy="11173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17"/>
          <p:cNvSpPr txBox="1"/>
          <p:nvPr>
            <p:ph idx="1" type="body"/>
          </p:nvPr>
        </p:nvSpPr>
        <p:spPr>
          <a:xfrm>
            <a:off x="-60450" y="1247125"/>
            <a:ext cx="3783000" cy="4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4 Lightning Networks: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Lightning Mapping Array (LMA)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Earth Networks Total Lightning Network (ENTLN)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National Lightning Detection Network (NLDN)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Geostationary Lightning Mapper (GLM)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3 QLCSs: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1: IOP1 March 22,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2: IOP2 March 30,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3: OK February 26, 2023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17 Tornadoes: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100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Tracked ten minutes prior, tornado             duration,  and ten minutes following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311875" y="677225"/>
            <a:ext cx="2840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Want to compare how lightning networks behave during tornadoes</a:t>
            </a:r>
            <a:endParaRPr i="1">
              <a:solidFill>
                <a:schemeClr val="l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/>
          <p:nvPr/>
        </p:nvSpPr>
        <p:spPr>
          <a:xfrm>
            <a:off x="3942125" y="1999550"/>
            <a:ext cx="4705200" cy="2620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1000" y="13850"/>
            <a:ext cx="9144000" cy="61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3334700" y="1900"/>
            <a:ext cx="5809200" cy="191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58" name="Google Shape;158;p18"/>
          <p:cNvSpPr txBox="1"/>
          <p:nvPr>
            <p:ph type="title"/>
          </p:nvPr>
        </p:nvSpPr>
        <p:spPr>
          <a:xfrm>
            <a:off x="159300" y="64025"/>
            <a:ext cx="3343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0" t="51150"/>
          <a:stretch/>
        </p:blipFill>
        <p:spPr>
          <a:xfrm>
            <a:off x="3341225" y="145649"/>
            <a:ext cx="5642199" cy="178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>
            <p:ph idx="1" type="body"/>
          </p:nvPr>
        </p:nvSpPr>
        <p:spPr>
          <a:xfrm>
            <a:off x="-60450" y="1551925"/>
            <a:ext cx="3783000" cy="4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4 Lightning Networks: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Lightning Mapping Array (LMA)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Earth Networks Total Lightning Network (ENTLN)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National Lightning Detection Network (NLDN)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Geostationary Lightning Mapper (GLM)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3 QLCSs: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1: IOP1 March 22,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2: IOP2 March 30,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3: OK February 26, 2023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311875" y="829625"/>
            <a:ext cx="2840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Want to compare how lightning networks behave during tornadoes</a:t>
            </a:r>
            <a:endParaRPr i="1">
              <a:solidFill>
                <a:schemeClr val="l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37565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57377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75665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3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8"/>
          <p:cNvPicPr preferRelativeResize="0"/>
          <p:nvPr/>
        </p:nvPicPr>
        <p:blipFill rotWithShape="1">
          <a:blip r:embed="rId4">
            <a:alphaModFix/>
          </a:blip>
          <a:srcRect b="19043" l="0" r="0" t="7285"/>
          <a:stretch/>
        </p:blipFill>
        <p:spPr>
          <a:xfrm>
            <a:off x="4035100" y="2096275"/>
            <a:ext cx="4525851" cy="230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/>
          <p:nvPr/>
        </p:nvSpPr>
        <p:spPr>
          <a:xfrm>
            <a:off x="1000" y="13850"/>
            <a:ext cx="9144000" cy="61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3334700" y="1900"/>
            <a:ext cx="5809200" cy="377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2" name="Google Shape;172;p19"/>
          <p:cNvSpPr txBox="1"/>
          <p:nvPr>
            <p:ph type="title"/>
          </p:nvPr>
        </p:nvSpPr>
        <p:spPr>
          <a:xfrm>
            <a:off x="159300" y="64025"/>
            <a:ext cx="3343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 b="0" l="0" r="0" t="51150"/>
          <a:stretch/>
        </p:blipFill>
        <p:spPr>
          <a:xfrm>
            <a:off x="3341225" y="145649"/>
            <a:ext cx="5642199" cy="178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-60450" y="1475725"/>
            <a:ext cx="3929100" cy="40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4 Lightning Networks: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Lightning Mapping Array (LMA)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Earth Networks Total Lightning Network (ENTLN)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National Lightning Detection Network (NLDN)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Geostationary Lightning Mapper (GLM)</a:t>
            </a:r>
            <a:endParaRPr b="1"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3 QLCSs: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1: IOP1 March 22,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2: IOP2 March 30, 2022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Case 3: OK February 26, 2023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Calibri"/>
                <a:ea typeface="Calibri"/>
                <a:cs typeface="Calibri"/>
                <a:sym typeface="Calibri"/>
              </a:rPr>
              <a:t> 17 Tornadoes:</a:t>
            </a:r>
            <a:endParaRPr b="1"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100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Tracked ten minutes prior, tornado duration,  and ten minutes following, radius of 25 km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311875" y="829625"/>
            <a:ext cx="2840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2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Want to compare how lightning networks behave during tornadoes</a:t>
            </a:r>
            <a:endParaRPr i="1">
              <a:solidFill>
                <a:schemeClr val="lt2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37565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57377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7566575" y="-92350"/>
            <a:ext cx="1233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Case 3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9"/>
          <p:cNvPicPr preferRelativeResize="0"/>
          <p:nvPr/>
        </p:nvPicPr>
        <p:blipFill rotWithShape="1">
          <a:blip r:embed="rId3">
            <a:alphaModFix/>
          </a:blip>
          <a:srcRect b="48849" l="0" r="0" t="0"/>
          <a:stretch/>
        </p:blipFill>
        <p:spPr>
          <a:xfrm>
            <a:off x="3375250" y="1915300"/>
            <a:ext cx="5642199" cy="186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0450" y="847475"/>
            <a:ext cx="3451225" cy="29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4114800" y="4038600"/>
            <a:ext cx="41463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tornadoes provide a clear signature/reference point for analysis, which may be tied to updraft variations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>
            <p:ph type="title"/>
          </p:nvPr>
        </p:nvSpPr>
        <p:spPr>
          <a:xfrm>
            <a:off x="370194" y="102400"/>
            <a:ext cx="3653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 txBox="1"/>
          <p:nvPr>
            <p:ph idx="1" type="body"/>
          </p:nvPr>
        </p:nvSpPr>
        <p:spPr>
          <a:xfrm>
            <a:off x="78775" y="1167950"/>
            <a:ext cx="4249800" cy="927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91" y="-36621"/>
            <a:ext cx="4249925" cy="14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 rotWithShape="1">
          <a:blip r:embed="rId4">
            <a:alphaModFix/>
          </a:blip>
          <a:srcRect b="28446" l="22751" r="31387" t="17790"/>
          <a:stretch/>
        </p:blipFill>
        <p:spPr>
          <a:xfrm>
            <a:off x="23300" y="3052725"/>
            <a:ext cx="2919024" cy="209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5">
            <a:alphaModFix/>
          </a:blip>
          <a:srcRect b="28700" l="22910" r="30833" t="17923"/>
          <a:stretch/>
        </p:blipFill>
        <p:spPr>
          <a:xfrm>
            <a:off x="3058000" y="3086138"/>
            <a:ext cx="2965738" cy="209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6">
            <a:alphaModFix/>
          </a:blip>
          <a:srcRect b="28704" l="22333" r="31226" t="18050"/>
          <a:stretch/>
        </p:blipFill>
        <p:spPr>
          <a:xfrm>
            <a:off x="6057150" y="3092850"/>
            <a:ext cx="2965752" cy="207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8426" y="1886550"/>
            <a:ext cx="1957259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8">
            <a:alphaModFix/>
          </a:blip>
          <a:srcRect b="27033" l="49091" r="14568" t="53637"/>
          <a:stretch/>
        </p:blipFill>
        <p:spPr>
          <a:xfrm>
            <a:off x="4862693" y="188478"/>
            <a:ext cx="3757306" cy="12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775" y="2015450"/>
            <a:ext cx="1667583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775" y="1880698"/>
            <a:ext cx="1957225" cy="1166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20"/>
          <p:cNvGrpSpPr/>
          <p:nvPr/>
        </p:nvGrpSpPr>
        <p:grpSpPr>
          <a:xfrm>
            <a:off x="2673925" y="1880700"/>
            <a:ext cx="3661013" cy="1220975"/>
            <a:chOff x="2673925" y="1880700"/>
            <a:chExt cx="3661013" cy="1220975"/>
          </a:xfrm>
        </p:grpSpPr>
        <p:pic>
          <p:nvPicPr>
            <p:cNvPr id="197" name="Google Shape;197;p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826325" y="1934812"/>
              <a:ext cx="1957225" cy="1166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673925" y="1880700"/>
              <a:ext cx="2047982" cy="122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0"/>
            <p:cNvPicPr preferRelativeResize="0"/>
            <p:nvPr/>
          </p:nvPicPr>
          <p:blipFill rotWithShape="1">
            <a:blip r:embed="rId13">
              <a:alphaModFix/>
            </a:blip>
            <a:srcRect b="0" l="10168" r="0" t="0"/>
            <a:stretch/>
          </p:blipFill>
          <p:spPr>
            <a:xfrm>
              <a:off x="4495212" y="1880700"/>
              <a:ext cx="1839726" cy="1220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0" name="Google Shape;200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18417" y="1839100"/>
            <a:ext cx="2096759" cy="12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1"/>
          <p:cNvSpPr txBox="1"/>
          <p:nvPr>
            <p:ph type="title"/>
          </p:nvPr>
        </p:nvSpPr>
        <p:spPr>
          <a:xfrm>
            <a:off x="598789" y="-12620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Rates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6375"/>
            <a:ext cx="7518326" cy="39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>
            <p:ph idx="1" type="body"/>
          </p:nvPr>
        </p:nvSpPr>
        <p:spPr>
          <a:xfrm>
            <a:off x="7574550" y="1249000"/>
            <a:ext cx="1492200" cy="358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–Most of the flash rate trends between networks are overall similar in appearance, different in magnitudes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–Often see a local maximum in flash rate prior to tornado, then a decrease in flash rate during the tornado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 *Tornado C is an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    exception to this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155825" y="5886175"/>
            <a:ext cx="7362600" cy="408300"/>
          </a:xfrm>
          <a:prstGeom prst="rect">
            <a:avLst/>
          </a:prstGeom>
          <a:solidFill>
            <a:srgbClr val="B1ACAC">
              <a:alpha val="82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155725" y="5852525"/>
            <a:ext cx="7362600" cy="228300"/>
          </a:xfrm>
          <a:prstGeom prst="rect">
            <a:avLst/>
          </a:prstGeom>
          <a:solidFill>
            <a:srgbClr val="B1ACAC">
              <a:alpha val="72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7664025" y="16950"/>
            <a:ext cx="22515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Before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During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Following Tornado</a:t>
            </a:r>
            <a:endParaRPr sz="1100"/>
          </a:p>
        </p:txBody>
      </p:sp>
      <p:sp>
        <p:nvSpPr>
          <p:cNvPr id="212" name="Google Shape;212;p21"/>
          <p:cNvSpPr/>
          <p:nvPr/>
        </p:nvSpPr>
        <p:spPr>
          <a:xfrm>
            <a:off x="7502625" y="147125"/>
            <a:ext cx="161400" cy="801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7502625" y="310325"/>
            <a:ext cx="161400" cy="801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7502625" y="473525"/>
            <a:ext cx="161400" cy="80100"/>
          </a:xfrm>
          <a:prstGeom prst="rect">
            <a:avLst/>
          </a:prstGeom>
          <a:solidFill>
            <a:srgbClr val="FFFCB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/>
          <p:nvPr/>
        </p:nvSpPr>
        <p:spPr>
          <a:xfrm>
            <a:off x="1000" y="13850"/>
            <a:ext cx="9144000" cy="741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"/>
          <p:cNvSpPr txBox="1"/>
          <p:nvPr>
            <p:ph type="title"/>
          </p:nvPr>
        </p:nvSpPr>
        <p:spPr>
          <a:xfrm>
            <a:off x="598789" y="-12620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Flash Rates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6375"/>
            <a:ext cx="7518326" cy="39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>
            <p:ph idx="1" type="body"/>
          </p:nvPr>
        </p:nvSpPr>
        <p:spPr>
          <a:xfrm>
            <a:off x="7574550" y="1249000"/>
            <a:ext cx="1492200" cy="3583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–Most of the flash rate trends between networks are overall similar in appearance, different in magnitudes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–Often see a local maximum in flash rate prior to tornado, then a decrease in flash rate during the tornado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 *Tornado C is an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      exception to this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2"/>
          <p:cNvSpPr/>
          <p:nvPr/>
        </p:nvSpPr>
        <p:spPr>
          <a:xfrm>
            <a:off x="155825" y="5886175"/>
            <a:ext cx="7362600" cy="408300"/>
          </a:xfrm>
          <a:prstGeom prst="rect">
            <a:avLst/>
          </a:prstGeom>
          <a:solidFill>
            <a:srgbClr val="B1ACAC">
              <a:alpha val="82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4" name="Google Shape;224;p22"/>
          <p:cNvSpPr/>
          <p:nvPr/>
        </p:nvSpPr>
        <p:spPr>
          <a:xfrm>
            <a:off x="155725" y="5852525"/>
            <a:ext cx="7362600" cy="228300"/>
          </a:xfrm>
          <a:prstGeom prst="rect">
            <a:avLst/>
          </a:prstGeom>
          <a:solidFill>
            <a:srgbClr val="B1ACAC">
              <a:alpha val="72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7664025" y="16950"/>
            <a:ext cx="22515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Before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During Tornado	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Following Tornado</a:t>
            </a:r>
            <a:endParaRPr sz="1100"/>
          </a:p>
        </p:txBody>
      </p:sp>
      <p:sp>
        <p:nvSpPr>
          <p:cNvPr id="226" name="Google Shape;226;p22"/>
          <p:cNvSpPr/>
          <p:nvPr/>
        </p:nvSpPr>
        <p:spPr>
          <a:xfrm>
            <a:off x="7502625" y="147125"/>
            <a:ext cx="161400" cy="80100"/>
          </a:xfrm>
          <a:prstGeom prst="rect">
            <a:avLst/>
          </a:prstGeom>
          <a:solidFill>
            <a:srgbClr val="B065C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2"/>
          <p:cNvSpPr/>
          <p:nvPr/>
        </p:nvSpPr>
        <p:spPr>
          <a:xfrm>
            <a:off x="7502625" y="310325"/>
            <a:ext cx="161400" cy="80100"/>
          </a:xfrm>
          <a:prstGeom prst="rect">
            <a:avLst/>
          </a:prstGeom>
          <a:solidFill>
            <a:srgbClr val="9CE2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2"/>
          <p:cNvSpPr/>
          <p:nvPr/>
        </p:nvSpPr>
        <p:spPr>
          <a:xfrm>
            <a:off x="7502625" y="473525"/>
            <a:ext cx="161400" cy="80100"/>
          </a:xfrm>
          <a:prstGeom prst="rect">
            <a:avLst/>
          </a:prstGeom>
          <a:solidFill>
            <a:srgbClr val="FFFCB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2"/>
          <p:cNvSpPr/>
          <p:nvPr/>
        </p:nvSpPr>
        <p:spPr>
          <a:xfrm>
            <a:off x="3892700" y="1317950"/>
            <a:ext cx="1647300" cy="2283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348100" y="755150"/>
            <a:ext cx="7065300" cy="360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