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9753600" cx="13004800"/>
  <p:notesSz cx="6858000" cy="9144000"/>
  <p:embeddedFontLst>
    <p:embeddedFont>
      <p:font typeface="Helvetica Neue Ligh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ieCxIOhkzjtXG6UWySOc+WL70s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Light-italic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HelveticaNeueLight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HelveticaNeueLight-bold.fntdata"/><Relationship Id="rId6" Type="http://schemas.openxmlformats.org/officeDocument/2006/relationships/slide" Target="slides/slide2.xml"/><Relationship Id="rId18" Type="http://schemas.openxmlformats.org/officeDocument/2006/relationships/font" Target="fonts/HelveticaNeueLigh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" name="Google Shape;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" name="Google Shape;7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  <a:defRPr sz="32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  <a:defRPr sz="32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  <a:defRPr sz="32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  <a:defRPr sz="32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  <a:defRPr sz="3200"/>
            </a:lvl5pPr>
            <a:lvl6pPr indent="-469900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6pPr>
            <a:lvl7pPr indent="-469900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7pPr>
            <a:lvl8pPr indent="-469900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8pPr>
            <a:lvl9pPr indent="-469900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9pPr>
          </a:lstStyle>
          <a:p/>
        </p:txBody>
      </p:sp>
      <p:sp>
        <p:nvSpPr>
          <p:cNvPr id="12" name="Google Shape;12;p15"/>
          <p:cNvSpPr txBox="1"/>
          <p:nvPr>
            <p:ph idx="12" type="sldNum"/>
          </p:nvPr>
        </p:nvSpPr>
        <p:spPr>
          <a:xfrm>
            <a:off x="6311798" y="9258300"/>
            <a:ext cx="368504" cy="37437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>
  <p:cSld name="Photo - 3 Up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/>
          <p:nvPr>
            <p:ph idx="2" type="pic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24"/>
          <p:cNvSpPr/>
          <p:nvPr>
            <p:ph idx="3" type="pic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24"/>
          <p:cNvSpPr/>
          <p:nvPr>
            <p:ph idx="4" type="pic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6311798" y="9258300"/>
            <a:ext cx="368504" cy="37437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idx="1" type="body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i="1" sz="2400"/>
            </a:lvl1pPr>
            <a:lvl2pPr indent="-3810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Char char="•"/>
              <a:defRPr i="1" sz="2400"/>
            </a:lvl2pPr>
            <a:lvl3pPr indent="-3810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Char char="•"/>
              <a:defRPr i="1" sz="2400"/>
            </a:lvl3pPr>
            <a:lvl4pPr indent="-3810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Char char="•"/>
              <a:defRPr i="1" sz="2400"/>
            </a:lvl4pPr>
            <a:lvl5pPr indent="-3810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Char char="•"/>
              <a:defRPr i="1" sz="2400"/>
            </a:lvl5pPr>
            <a:lvl6pPr indent="-469900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6pPr>
            <a:lvl7pPr indent="-469900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7pPr>
            <a:lvl8pPr indent="-469900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8pPr>
            <a:lvl9pPr indent="-469900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2" type="body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469900" lvl="0" marL="457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1pPr>
            <a:lvl2pPr indent="-469900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2pPr>
            <a:lvl3pPr indent="-469900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3pPr>
            <a:lvl4pPr indent="-469900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4pPr>
            <a:lvl5pPr indent="-469900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5pPr>
            <a:lvl6pPr indent="-469900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6pPr>
            <a:lvl7pPr indent="-469900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7pPr>
            <a:lvl8pPr indent="-469900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8pPr>
            <a:lvl9pPr indent="-469900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2" type="sldNum"/>
          </p:nvPr>
        </p:nvSpPr>
        <p:spPr>
          <a:xfrm>
            <a:off x="6311798" y="9258300"/>
            <a:ext cx="368504" cy="37437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/>
          <p:nvPr>
            <p:ph idx="12" type="sldNum"/>
          </p:nvPr>
        </p:nvSpPr>
        <p:spPr>
          <a:xfrm>
            <a:off x="6311798" y="9258300"/>
            <a:ext cx="368504" cy="37437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16"/>
          <p:cNvSpPr txBox="1"/>
          <p:nvPr>
            <p:ph idx="1" type="body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469900" lvl="0" marL="457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1pPr>
            <a:lvl2pPr indent="-469900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2pPr>
            <a:lvl3pPr indent="-469900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3pPr>
            <a:lvl4pPr indent="-469900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4pPr>
            <a:lvl5pPr indent="-469900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5pPr>
            <a:lvl6pPr indent="-469900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6pPr>
            <a:lvl7pPr indent="-469900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7pPr>
            <a:lvl8pPr indent="-469900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8pPr>
            <a:lvl9pPr indent="-469900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6311798" y="9258300"/>
            <a:ext cx="368504" cy="37437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Top">
  <p:cSld name="Title - Top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2" type="sldNum"/>
          </p:nvPr>
        </p:nvSpPr>
        <p:spPr>
          <a:xfrm>
            <a:off x="6311798" y="9258300"/>
            <a:ext cx="368504" cy="37437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/>
          <p:nvPr>
            <p:ph idx="2" type="pic"/>
          </p:nvPr>
        </p:nvSpPr>
        <p:spPr>
          <a:xfrm>
            <a:off x="-3175" y="0"/>
            <a:ext cx="13004800" cy="97536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17"/>
          <p:cNvSpPr txBox="1"/>
          <p:nvPr>
            <p:ph idx="12" type="sldNum"/>
          </p:nvPr>
        </p:nvSpPr>
        <p:spPr>
          <a:xfrm>
            <a:off x="6311798" y="9258300"/>
            <a:ext cx="368504" cy="37437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, Bullets &amp; Photo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/>
          <p:nvPr>
            <p:ph idx="2" type="pic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19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" type="body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40640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40640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2800"/>
              <a:buChar char="•"/>
              <a:defRPr sz="2800"/>
            </a:lvl3pPr>
            <a:lvl4pPr indent="-406400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2800"/>
              <a:buChar char="•"/>
              <a:defRPr sz="2800"/>
            </a:lvl4pPr>
            <a:lvl5pPr indent="-406400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2800"/>
              <a:buChar char="•"/>
              <a:defRPr sz="2800"/>
            </a:lvl5pPr>
            <a:lvl6pPr indent="-469900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6pPr>
            <a:lvl7pPr indent="-469900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7pPr>
            <a:lvl8pPr indent="-469900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8pPr>
            <a:lvl9pPr indent="-469900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2" type="sldNum"/>
          </p:nvPr>
        </p:nvSpPr>
        <p:spPr>
          <a:xfrm>
            <a:off x="6311798" y="9258300"/>
            <a:ext cx="368504" cy="37437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Horizontal">
  <p:cSld name="Photo - Horizontal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/>
          <p:nvPr>
            <p:ph idx="2" type="pic"/>
          </p:nvPr>
        </p:nvSpPr>
        <p:spPr>
          <a:xfrm>
            <a:off x="1619250" y="660400"/>
            <a:ext cx="9758017" cy="5905500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20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" type="body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  <a:defRPr sz="32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  <a:defRPr sz="32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  <a:defRPr sz="32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  <a:defRPr sz="32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  <a:defRPr sz="3200"/>
            </a:lvl5pPr>
            <a:lvl6pPr indent="-469900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6pPr>
            <a:lvl7pPr indent="-469900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7pPr>
            <a:lvl8pPr indent="-469900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8pPr>
            <a:lvl9pPr indent="-469900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6311798" y="9258300"/>
            <a:ext cx="368504" cy="37437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Center">
  <p:cSld name="Title - Cent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2" type="sldNum"/>
          </p:nvPr>
        </p:nvSpPr>
        <p:spPr>
          <a:xfrm>
            <a:off x="6311798" y="9258300"/>
            <a:ext cx="368504" cy="37437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Vertical">
  <p:cSld name="Photo - Vertical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/>
          <p:nvPr>
            <p:ph idx="2" type="pic"/>
          </p:nvPr>
        </p:nvSpPr>
        <p:spPr>
          <a:xfrm>
            <a:off x="6718299" y="638918"/>
            <a:ext cx="5325771" cy="8216902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22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 Light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" type="body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  <a:defRPr sz="32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  <a:defRPr sz="32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  <a:defRPr sz="32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  <a:defRPr sz="32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  <a:defRPr sz="3200"/>
            </a:lvl5pPr>
            <a:lvl6pPr indent="-469900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6pPr>
            <a:lvl7pPr indent="-469900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7pPr>
            <a:lvl8pPr indent="-469900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8pPr>
            <a:lvl9pPr indent="-469900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12" type="sldNum"/>
          </p:nvPr>
        </p:nvSpPr>
        <p:spPr>
          <a:xfrm>
            <a:off x="6311798" y="9258300"/>
            <a:ext cx="368504" cy="37437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/>
          <p:nvPr>
            <p:ph idx="1" type="body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469900" lvl="0" marL="457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1pPr>
            <a:lvl2pPr indent="-469900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2pPr>
            <a:lvl3pPr indent="-469900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3pPr>
            <a:lvl4pPr indent="-469900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4pPr>
            <a:lvl5pPr indent="-469900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5pPr>
            <a:lvl6pPr indent="-469900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6pPr>
            <a:lvl7pPr indent="-469900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7pPr>
            <a:lvl8pPr indent="-469900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8pPr>
            <a:lvl9pPr indent="-469900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800"/>
              <a:buChar char="•"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2" type="sldNum"/>
          </p:nvPr>
        </p:nvSpPr>
        <p:spPr>
          <a:xfrm>
            <a:off x="6311798" y="9258300"/>
            <a:ext cx="368504" cy="37437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4699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69900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69900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699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699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69900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69900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69900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6990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2" type="sldNum"/>
          </p:nvPr>
        </p:nvSpPr>
        <p:spPr>
          <a:xfrm>
            <a:off x="6311798" y="9258300"/>
            <a:ext cx="368504" cy="37437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Relationship Id="rId4" Type="http://schemas.openxmlformats.org/officeDocument/2006/relationships/hyperlink" Target="mailto:mlb0060@uah.edu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9.png"/><Relationship Id="rId6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" y="705394"/>
            <a:ext cx="13004803" cy="975360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"/>
          <p:cNvSpPr/>
          <p:nvPr/>
        </p:nvSpPr>
        <p:spPr>
          <a:xfrm>
            <a:off x="293400" y="6254738"/>
            <a:ext cx="3443400" cy="171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1" name="Google Shape;61;p1"/>
          <p:cNvSpPr txBox="1"/>
          <p:nvPr>
            <p:ph idx="4294967295" type="ctrTitle"/>
          </p:nvPr>
        </p:nvSpPr>
        <p:spPr>
          <a:xfrm>
            <a:off x="1270000" y="295165"/>
            <a:ext cx="10464800" cy="215287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</a:pPr>
            <a:r>
              <a:rPr b="0" i="1" lang="en-US" sz="8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Happened?</a:t>
            </a:r>
            <a:endParaRPr b="0" i="0" sz="80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2" name="Google Shape;62;p1"/>
          <p:cNvSpPr txBox="1"/>
          <p:nvPr>
            <p:ph idx="4294967295" type="subTitle"/>
          </p:nvPr>
        </p:nvSpPr>
        <p:spPr>
          <a:xfrm>
            <a:off x="1270000" y="272415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 Preliminary Study on the Nocturnal Evolution of IOP3’s Supercells to QLCS Development </a:t>
            </a:r>
            <a:endParaRPr b="0" i="0" sz="38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3" name="Google Shape;63;p1"/>
          <p:cNvSpPr/>
          <p:nvPr/>
        </p:nvSpPr>
        <p:spPr>
          <a:xfrm>
            <a:off x="1270000" y="7115176"/>
            <a:ext cx="10464900" cy="14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 Light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Meredith Bean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 Light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Dr. Kevin Knupp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 Light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University of Alabama in Huntsville AES</a:t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 Light"/>
              <a:buNone/>
            </a:pPr>
            <a:r>
              <a:rPr lang="en-US" sz="2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SWIRLL (Severe Weather Institute Radar and Lightning Laboratories)</a:t>
            </a:r>
            <a:endParaRPr sz="22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4" name="Google Shape;64;p1"/>
          <p:cNvSpPr txBox="1"/>
          <p:nvPr>
            <p:ph idx="12" type="sldNum"/>
          </p:nvPr>
        </p:nvSpPr>
        <p:spPr>
          <a:xfrm>
            <a:off x="6375349" y="9258300"/>
            <a:ext cx="241402" cy="37437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/>
          </a:p>
        </p:txBody>
      </p:sp>
      <p:pic>
        <p:nvPicPr>
          <p:cNvPr id="65" name="Google Shape;6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488" y="6548938"/>
            <a:ext cx="3315224" cy="112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70663" y="6038475"/>
            <a:ext cx="2143126" cy="214312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"/>
          <p:cNvSpPr/>
          <p:nvPr/>
        </p:nvSpPr>
        <p:spPr>
          <a:xfrm>
            <a:off x="-1" y="9057913"/>
            <a:ext cx="55791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 Light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Picture description: Lightning illumination at Wilmont, MS. RaDAPS site.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 Light"/>
              <a:buNone/>
            </a:pPr>
            <a:r>
              <a:rPr lang="en-US"/>
              <a:t>Preliminary </a:t>
            </a:r>
            <a:r>
              <a:rPr b="0" i="0" lang="en-US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Conclusions</a:t>
            </a:r>
            <a:endParaRPr/>
          </a:p>
        </p:txBody>
      </p:sp>
      <p:sp>
        <p:nvSpPr>
          <p:cNvPr id="149" name="Google Shape;149;p10"/>
          <p:cNvSpPr txBox="1"/>
          <p:nvPr>
            <p:ph idx="1" type="body"/>
          </p:nvPr>
        </p:nvSpPr>
        <p:spPr>
          <a:xfrm>
            <a:off x="952549" y="2262900"/>
            <a:ext cx="11099702" cy="52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-3143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Char char="•"/>
            </a:pPr>
            <a:r>
              <a:rPr b="0" i="0" lang="en-US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Variability in Surface variables over a relatively short distance (approx. 40 miles)</a:t>
            </a:r>
            <a:endParaRPr b="0" i="0" sz="38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1432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Char char="•"/>
            </a:pPr>
            <a:r>
              <a:rPr lang="en-US"/>
              <a:t>S</a:t>
            </a:r>
            <a:r>
              <a:rPr lang="en-US"/>
              <a:t>ome feature occurs around 0z </a:t>
            </a:r>
            <a:endParaRPr/>
          </a:p>
          <a:p>
            <a:pPr indent="-31432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Char char="•"/>
            </a:pPr>
            <a:r>
              <a:rPr lang="en-US"/>
              <a:t>Suspect AET plays a part </a:t>
            </a:r>
            <a:endParaRPr/>
          </a:p>
          <a:p>
            <a:pPr indent="-3143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Char char="•"/>
            </a:pPr>
            <a:r>
              <a:rPr b="0" i="0" lang="en-US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HRRR underestimates CAPE for NSSL site and overestimates CAPE for ULM Site </a:t>
            </a:r>
            <a:endParaRPr/>
          </a:p>
          <a:p>
            <a:pPr indent="-31432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Char char="•"/>
            </a:pPr>
            <a:r>
              <a:rPr b="0" i="0" lang="en-US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Potential for over/under estimates with other variables</a:t>
            </a:r>
            <a:endParaRPr/>
          </a:p>
        </p:txBody>
      </p:sp>
      <p:sp>
        <p:nvSpPr>
          <p:cNvPr id="150" name="Google Shape;150;p10"/>
          <p:cNvSpPr txBox="1"/>
          <p:nvPr>
            <p:ph idx="12" type="sldNum"/>
          </p:nvPr>
        </p:nvSpPr>
        <p:spPr>
          <a:xfrm>
            <a:off x="6311746" y="9258300"/>
            <a:ext cx="368504" cy="37437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1"/>
          <p:cNvPicPr preferRelativeResize="0"/>
          <p:nvPr/>
        </p:nvPicPr>
        <p:blipFill rotWithShape="1">
          <a:blip r:embed="rId3">
            <a:alphaModFix amt="16000"/>
          </a:blip>
          <a:srcRect b="0" l="1351" r="0" t="2695"/>
          <a:stretch/>
        </p:blipFill>
        <p:spPr>
          <a:xfrm>
            <a:off x="556275" y="478113"/>
            <a:ext cx="11892251" cy="879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1"/>
          <p:cNvSpPr txBox="1"/>
          <p:nvPr>
            <p:ph type="title"/>
          </p:nvPr>
        </p:nvSpPr>
        <p:spPr>
          <a:xfrm>
            <a:off x="952500" y="254000"/>
            <a:ext cx="11099701" cy="2159100"/>
          </a:xfrm>
          <a:prstGeom prst="rect">
            <a:avLst/>
          </a:prstGeom>
          <a:noFill/>
          <a:ln>
            <a:noFill/>
          </a:ln>
          <a:effectLst>
            <a:outerShdw blurRad="63500" rotWithShape="0" dir="5400000" dist="19050">
              <a:srgbClr val="000000">
                <a:alpha val="48235"/>
              </a:srgbClr>
            </a:outerShdw>
          </a:effectLst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Helvetica Neue Light"/>
              <a:buNone/>
            </a:pPr>
            <a:r>
              <a:rPr lang="en-US" sz="7200"/>
              <a:t>Immediate Future of Project</a:t>
            </a:r>
            <a:endParaRPr/>
          </a:p>
        </p:txBody>
      </p:sp>
      <p:sp>
        <p:nvSpPr>
          <p:cNvPr id="157" name="Google Shape;157;p11"/>
          <p:cNvSpPr txBox="1"/>
          <p:nvPr>
            <p:ph idx="1" type="body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  <a:noFill/>
          <a:ln>
            <a:noFill/>
          </a:ln>
          <a:effectLst>
            <a:outerShdw blurRad="63500" rotWithShape="0" dir="5400000" dist="19050">
              <a:srgbClr val="000000">
                <a:alpha val="48235"/>
              </a:srgbClr>
            </a:outerShdw>
          </a:effectLst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Complete Analysis with the other surface variables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Confirm HRRR Estimations using ZARR/HRRR soundings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Add more target sites to Analysis 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Look for HRRR bias patterns</a:t>
            </a:r>
            <a:endParaRPr/>
          </a:p>
        </p:txBody>
      </p:sp>
      <p:pic>
        <p:nvPicPr>
          <p:cNvPr id="158" name="Google Shape;158;p1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18181" r="18181" t="0"/>
          <a:stretch/>
        </p:blipFill>
        <p:spPr>
          <a:xfrm>
            <a:off x="6718299" y="2590800"/>
            <a:ext cx="5334003" cy="6286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1"/>
          <p:cNvSpPr txBox="1"/>
          <p:nvPr>
            <p:ph idx="12" type="sldNum"/>
          </p:nvPr>
        </p:nvSpPr>
        <p:spPr>
          <a:xfrm>
            <a:off x="6311746" y="9258300"/>
            <a:ext cx="368504" cy="37437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/>
          </a:p>
        </p:txBody>
      </p:sp>
      <p:sp>
        <p:nvSpPr>
          <p:cNvPr id="160" name="Google Shape;160;p11"/>
          <p:cNvSpPr/>
          <p:nvPr/>
        </p:nvSpPr>
        <p:spPr>
          <a:xfrm>
            <a:off x="52524" y="9220350"/>
            <a:ext cx="5579102" cy="3812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 Light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Picture description: Clouds before sunset at Wilmont, MS. RaDAPS site.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/>
          <p:nvPr>
            <p:ph type="title"/>
          </p:nvPr>
        </p:nvSpPr>
        <p:spPr>
          <a:xfrm>
            <a:off x="952500" y="254000"/>
            <a:ext cx="11099701" cy="215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 Light"/>
              <a:buNone/>
            </a:pPr>
            <a:r>
              <a:rPr b="0" i="0" lang="en-US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End Goal </a:t>
            </a:r>
            <a:endParaRPr/>
          </a:p>
        </p:txBody>
      </p:sp>
      <p:sp>
        <p:nvSpPr>
          <p:cNvPr id="166" name="Google Shape;166;p12"/>
          <p:cNvSpPr txBox="1"/>
          <p:nvPr>
            <p:ph idx="1" type="body"/>
          </p:nvPr>
        </p:nvSpPr>
        <p:spPr>
          <a:xfrm>
            <a:off x="952500" y="2088550"/>
            <a:ext cx="11099701" cy="2555101"/>
          </a:xfrm>
          <a:prstGeom prst="rect">
            <a:avLst/>
          </a:prstGeom>
          <a:noFill/>
          <a:ln>
            <a:noFill/>
          </a:ln>
          <a:effectLst>
            <a:outerShdw blurRad="63500" rotWithShape="0" dir="5400000" dist="19050">
              <a:srgbClr val="000000">
                <a:alpha val="48235"/>
              </a:srgbClr>
            </a:outerShdw>
          </a:effectLst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b="0" i="0" lang="en-US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To answer the “</a:t>
            </a:r>
            <a:r>
              <a:rPr i="1" lang="en-US"/>
              <a:t>What Happened?”</a:t>
            </a:r>
            <a:endParaRPr i="1"/>
          </a:p>
          <a:p>
            <a:pPr indent="-82550" lvl="0" marL="2635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b="0" i="0" lang="en-US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	both from observations and the HRRR model and finally be able to state “How this happened”.</a:t>
            </a:r>
            <a:r>
              <a:rPr lang="en-US">
                <a:solidFill>
                  <a:srgbClr val="CCCCCC"/>
                </a:solidFill>
              </a:rPr>
              <a:t> </a:t>
            </a:r>
            <a:endParaRPr/>
          </a:p>
        </p:txBody>
      </p:sp>
      <p:pic>
        <p:nvPicPr>
          <p:cNvPr id="167" name="Google Shape;16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2837" y="4941075"/>
            <a:ext cx="7139025" cy="392960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2"/>
          <p:cNvSpPr txBox="1"/>
          <p:nvPr>
            <p:ph idx="12" type="sldNum"/>
          </p:nvPr>
        </p:nvSpPr>
        <p:spPr>
          <a:xfrm>
            <a:off x="6311746" y="9258300"/>
            <a:ext cx="368504" cy="37437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/>
          </a:p>
        </p:txBody>
      </p:sp>
      <p:sp>
        <p:nvSpPr>
          <p:cNvPr id="169" name="Google Shape;169;p12"/>
          <p:cNvSpPr/>
          <p:nvPr/>
        </p:nvSpPr>
        <p:spPr>
          <a:xfrm>
            <a:off x="52524" y="9220350"/>
            <a:ext cx="55791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 Light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Picture description: Sunrise in Greenville, MS morning after ops.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4908475" y="4053450"/>
            <a:ext cx="2932800" cy="590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1" name="Google Shape;171;p12"/>
          <p:cNvSpPr txBox="1"/>
          <p:nvPr/>
        </p:nvSpPr>
        <p:spPr>
          <a:xfrm>
            <a:off x="5029600" y="4053450"/>
            <a:ext cx="2932800" cy="8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mlb0060@uah.edu</a:t>
            </a:r>
            <a:endParaRPr sz="25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"/>
          <p:cNvSpPr txBox="1"/>
          <p:nvPr>
            <p:ph type="title"/>
          </p:nvPr>
        </p:nvSpPr>
        <p:spPr>
          <a:xfrm>
            <a:off x="952500" y="254000"/>
            <a:ext cx="11099701" cy="215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 Light"/>
              <a:buNone/>
            </a:pPr>
            <a:r>
              <a:rPr b="0" i="0" lang="en-US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Far into the future</a:t>
            </a:r>
            <a:endParaRPr/>
          </a:p>
        </p:txBody>
      </p:sp>
      <p:sp>
        <p:nvSpPr>
          <p:cNvPr id="177" name="Google Shape;177;p13"/>
          <p:cNvSpPr txBox="1"/>
          <p:nvPr>
            <p:ph idx="1" type="body"/>
          </p:nvPr>
        </p:nvSpPr>
        <p:spPr>
          <a:xfrm>
            <a:off x="952500" y="2590800"/>
            <a:ext cx="11099701" cy="6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Performing VADs </a:t>
            </a:r>
            <a:endParaRPr/>
          </a:p>
          <a:p>
            <a:pPr indent="-357187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MAX or other PERiLS radar(s)</a:t>
            </a:r>
            <a:endParaRPr sz="2800"/>
          </a:p>
          <a:p>
            <a:pPr indent="-357187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Columbus AFB (KGWX)</a:t>
            </a:r>
            <a:endParaRPr sz="2800"/>
          </a:p>
          <a:p>
            <a:pPr indent="-357187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ARMOR</a:t>
            </a:r>
            <a:endParaRPr sz="2800"/>
          </a:p>
          <a:p>
            <a:pPr indent="-357187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Hytop (KHTX)</a:t>
            </a:r>
            <a:endParaRPr sz="2800"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Introduce thermodynamic variables such as Theta-e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Lightning Density context</a:t>
            </a:r>
            <a:endParaRPr/>
          </a:p>
        </p:txBody>
      </p:sp>
      <p:sp>
        <p:nvSpPr>
          <p:cNvPr id="178" name="Google Shape;178;p13"/>
          <p:cNvSpPr txBox="1"/>
          <p:nvPr>
            <p:ph idx="12" type="sldNum"/>
          </p:nvPr>
        </p:nvSpPr>
        <p:spPr>
          <a:xfrm>
            <a:off x="6311746" y="9258300"/>
            <a:ext cx="368504" cy="37437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 Light"/>
              <a:buNone/>
            </a:pPr>
            <a:r>
              <a:rPr b="0" i="0" lang="en-US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Objective </a:t>
            </a:r>
            <a:endParaRPr/>
          </a:p>
        </p:txBody>
      </p:sp>
      <p:sp>
        <p:nvSpPr>
          <p:cNvPr id="73" name="Google Shape;73;p2"/>
          <p:cNvSpPr txBox="1"/>
          <p:nvPr>
            <p:ph idx="1" type="body"/>
          </p:nvPr>
        </p:nvSpPr>
        <p:spPr>
          <a:xfrm>
            <a:off x="774700" y="173355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444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None/>
            </a:pPr>
            <a:r>
              <a:rPr b="0" i="0" lang="en-US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To document and understand the changes in environmental parameters (and associated MCS structure) as the system evolves from its supercell inception in South/Central Mississippi to its QLCS ending in North Alabama </a:t>
            </a:r>
            <a:endParaRPr/>
          </a:p>
        </p:txBody>
      </p:sp>
      <p:sp>
        <p:nvSpPr>
          <p:cNvPr id="74" name="Google Shape;74;p2"/>
          <p:cNvSpPr txBox="1"/>
          <p:nvPr>
            <p:ph idx="12" type="sldNum"/>
          </p:nvPr>
        </p:nvSpPr>
        <p:spPr>
          <a:xfrm>
            <a:off x="6375349" y="9258300"/>
            <a:ext cx="241402" cy="37437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 txBox="1"/>
          <p:nvPr>
            <p:ph idx="12" type="sldNum"/>
          </p:nvPr>
        </p:nvSpPr>
        <p:spPr>
          <a:xfrm>
            <a:off x="6375297" y="9258300"/>
            <a:ext cx="241402" cy="37437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/>
          </a:p>
        </p:txBody>
      </p:sp>
      <p:pic>
        <p:nvPicPr>
          <p:cNvPr id="80" name="Google Shape;8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70850"/>
            <a:ext cx="13004800" cy="80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175" y="617893"/>
            <a:ext cx="13004800" cy="851781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"/>
          <p:cNvSpPr txBox="1"/>
          <p:nvPr>
            <p:ph idx="12" type="sldNum"/>
          </p:nvPr>
        </p:nvSpPr>
        <p:spPr>
          <a:xfrm>
            <a:off x="6375297" y="9258300"/>
            <a:ext cx="241402" cy="37437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/>
          </a:p>
        </p:txBody>
      </p:sp>
      <p:sp>
        <p:nvSpPr>
          <p:cNvPr id="87" name="Google Shape;87;p3"/>
          <p:cNvSpPr/>
          <p:nvPr/>
        </p:nvSpPr>
        <p:spPr>
          <a:xfrm>
            <a:off x="3636275" y="6051700"/>
            <a:ext cx="29805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Beginning of Severe 0057z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"/>
          <p:cNvSpPr/>
          <p:nvPr/>
        </p:nvSpPr>
        <p:spPr>
          <a:xfrm>
            <a:off x="1732350" y="3892025"/>
            <a:ext cx="29805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Beginning of Severe 0125z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" name="Google Shape;89;p3"/>
          <p:cNvCxnSpPr/>
          <p:nvPr/>
        </p:nvCxnSpPr>
        <p:spPr>
          <a:xfrm>
            <a:off x="4476550" y="4104724"/>
            <a:ext cx="420001" cy="30301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0" name="Google Shape;90;p3"/>
          <p:cNvCxnSpPr/>
          <p:nvPr/>
        </p:nvCxnSpPr>
        <p:spPr>
          <a:xfrm rot="10800000">
            <a:off x="3754275" y="5933749"/>
            <a:ext cx="512101" cy="288601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 txBox="1"/>
          <p:nvPr>
            <p:ph type="title"/>
          </p:nvPr>
        </p:nvSpPr>
        <p:spPr>
          <a:xfrm>
            <a:off x="952500" y="-508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 Light"/>
              <a:buNone/>
            </a:pPr>
            <a:r>
              <a:rPr b="0" i="0" lang="en-US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Current Methodology </a:t>
            </a:r>
            <a:endParaRPr/>
          </a:p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952499" y="1850949"/>
            <a:ext cx="11361002" cy="690510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-217804" lvl="0" marL="21780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Targeting the “South Cell” inception </a:t>
            </a:r>
            <a:endParaRPr sz="3200"/>
          </a:p>
          <a:p>
            <a:pPr indent="-243204" lvl="1" marL="435609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Using Ground Based PERiLS assets such as Lidars, Profilers, Soundings, and Meteograms</a:t>
            </a:r>
            <a:endParaRPr sz="3200"/>
          </a:p>
          <a:p>
            <a:pPr indent="-243203" lvl="1" marL="435608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SRH, CAPE, Shear (1km and 3km), 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θ</a:t>
            </a:r>
            <a:r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3200"/>
          </a:p>
          <a:p>
            <a:pPr indent="-243204" lvl="1" marL="435609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Compare with 16z HRRR forecast values at one hour intervals</a:t>
            </a:r>
            <a:endParaRPr sz="3200"/>
          </a:p>
          <a:p>
            <a:pPr indent="-217804" lvl="0" marL="217804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Target “North Cell” inception</a:t>
            </a:r>
            <a:endParaRPr sz="3200"/>
          </a:p>
          <a:p>
            <a:pPr indent="-243204" lvl="1" marL="435609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Repeat previous Methodology </a:t>
            </a:r>
            <a:endParaRPr sz="3200"/>
          </a:p>
          <a:p>
            <a:pPr indent="-217804" lvl="0" marL="217804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Follow Both Cells to North Alabama</a:t>
            </a:r>
            <a:endParaRPr sz="3200"/>
          </a:p>
          <a:p>
            <a:pPr indent="-243204" lvl="1" marL="435609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Repeat Methodology but use any available field stations, profilers etc </a:t>
            </a:r>
            <a:endParaRPr sz="3200"/>
          </a:p>
          <a:p>
            <a:pPr indent="-217804" lvl="0" marL="217804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Repeat Methodology for QLCS in North Alabama </a:t>
            </a:r>
            <a:endParaRPr/>
          </a:p>
        </p:txBody>
      </p:sp>
      <p:sp>
        <p:nvSpPr>
          <p:cNvPr id="97" name="Google Shape;97;p5"/>
          <p:cNvSpPr txBox="1"/>
          <p:nvPr>
            <p:ph idx="12" type="sldNum"/>
          </p:nvPr>
        </p:nvSpPr>
        <p:spPr>
          <a:xfrm>
            <a:off x="6375297" y="9258300"/>
            <a:ext cx="241402" cy="37437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/>
          </a:p>
        </p:txBody>
      </p:sp>
      <p:pic>
        <p:nvPicPr>
          <p:cNvPr id="98" name="Google Shape;9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5950" y="3807921"/>
            <a:ext cx="520750" cy="675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 txBox="1"/>
          <p:nvPr>
            <p:ph type="title"/>
          </p:nvPr>
        </p:nvSpPr>
        <p:spPr>
          <a:xfrm>
            <a:off x="952500" y="254000"/>
            <a:ext cx="11099701" cy="215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00"/>
              <a:buFont typeface="Helvetica Neue Light"/>
              <a:buNone/>
            </a:pPr>
            <a:r>
              <a:rPr lang="en-US" sz="6700"/>
              <a:t>Preliminary Results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00"/>
              <a:buFont typeface="Helvetica Neue Light"/>
              <a:buNone/>
            </a:pPr>
            <a:r>
              <a:rPr lang="en-US" sz="6700"/>
              <a:t>Surface NSSL Lidar Site</a:t>
            </a:r>
            <a:endParaRPr/>
          </a:p>
        </p:txBody>
      </p:sp>
      <p:sp>
        <p:nvSpPr>
          <p:cNvPr id="104" name="Google Shape;104;p6"/>
          <p:cNvSpPr txBox="1"/>
          <p:nvPr>
            <p:ph idx="1" type="body"/>
          </p:nvPr>
        </p:nvSpPr>
        <p:spPr>
          <a:xfrm>
            <a:off x="952500" y="2590800"/>
            <a:ext cx="11099701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-82550" lvl="0" marL="2635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Chart" id="105" name="Google Shape;10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4375" y="2488775"/>
            <a:ext cx="5527252" cy="3267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" id="106" name="Google Shape;10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81646" y="4166070"/>
            <a:ext cx="5271652" cy="32672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" id="107" name="Google Shape;10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31314" y="4007258"/>
            <a:ext cx="5572334" cy="345357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6"/>
          <p:cNvSpPr txBox="1"/>
          <p:nvPr>
            <p:ph idx="12" type="sldNum"/>
          </p:nvPr>
        </p:nvSpPr>
        <p:spPr>
          <a:xfrm>
            <a:off x="6375297" y="9258300"/>
            <a:ext cx="241402" cy="37437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/>
          </a:p>
        </p:txBody>
      </p:sp>
      <p:pic>
        <p:nvPicPr>
          <p:cNvPr id="109" name="Google Shape;109;p6" title="Chart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4375" y="5756000"/>
            <a:ext cx="5527251" cy="344554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6"/>
          <p:cNvSpPr/>
          <p:nvPr/>
        </p:nvSpPr>
        <p:spPr>
          <a:xfrm>
            <a:off x="10925325" y="3468750"/>
            <a:ext cx="506700" cy="538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1" name="Google Shape;111;p6"/>
          <p:cNvSpPr/>
          <p:nvPr/>
        </p:nvSpPr>
        <p:spPr>
          <a:xfrm>
            <a:off x="5250900" y="6027875"/>
            <a:ext cx="506700" cy="538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"/>
          <p:cNvSpPr txBox="1"/>
          <p:nvPr>
            <p:ph type="title"/>
          </p:nvPr>
        </p:nvSpPr>
        <p:spPr>
          <a:xfrm>
            <a:off x="952500" y="254000"/>
            <a:ext cx="11099701" cy="215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00"/>
              <a:buFont typeface="Helvetica Neue Light"/>
              <a:buNone/>
            </a:pPr>
            <a:r>
              <a:rPr lang="en-US" sz="6700"/>
              <a:t>Preliminary Results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00"/>
              <a:buFont typeface="Helvetica Neue Light"/>
              <a:buNone/>
            </a:pPr>
            <a:r>
              <a:rPr lang="en-US" sz="6700"/>
              <a:t>Surface ULM Lidar Site</a:t>
            </a:r>
            <a:endParaRPr/>
          </a:p>
        </p:txBody>
      </p:sp>
      <p:sp>
        <p:nvSpPr>
          <p:cNvPr id="117" name="Google Shape;117;p7"/>
          <p:cNvSpPr txBox="1"/>
          <p:nvPr>
            <p:ph idx="1" type="body"/>
          </p:nvPr>
        </p:nvSpPr>
        <p:spPr>
          <a:xfrm>
            <a:off x="952500" y="2590800"/>
            <a:ext cx="11099701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-82550" lvl="0" marL="2635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Chart" id="118" name="Google Shape;11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00" y="2590800"/>
            <a:ext cx="5370999" cy="3321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" id="119" name="Google Shape;11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2500" y="5911850"/>
            <a:ext cx="5370999" cy="3419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" id="120" name="Google Shape;12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23500" y="4161349"/>
            <a:ext cx="5806476" cy="359032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7"/>
          <p:cNvSpPr txBox="1"/>
          <p:nvPr>
            <p:ph idx="12" type="sldNum"/>
          </p:nvPr>
        </p:nvSpPr>
        <p:spPr>
          <a:xfrm>
            <a:off x="6375297" y="9258300"/>
            <a:ext cx="241402" cy="37437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/>
          </a:p>
        </p:txBody>
      </p:sp>
      <p:pic>
        <p:nvPicPr>
          <p:cNvPr id="122" name="Google Shape;122;p7" title="Chart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2500" y="5961267"/>
            <a:ext cx="5370999" cy="332106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7"/>
          <p:cNvSpPr/>
          <p:nvPr/>
        </p:nvSpPr>
        <p:spPr>
          <a:xfrm>
            <a:off x="11305300" y="4387125"/>
            <a:ext cx="506700" cy="538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4" name="Google Shape;124;p7"/>
          <p:cNvSpPr/>
          <p:nvPr/>
        </p:nvSpPr>
        <p:spPr>
          <a:xfrm>
            <a:off x="5630900" y="6089550"/>
            <a:ext cx="506700" cy="538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00"/>
              <a:buFont typeface="Helvetica Neue Light"/>
              <a:buNone/>
            </a:pPr>
            <a:r>
              <a:rPr lang="en-US" sz="6700"/>
              <a:t>Preliminary Results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00"/>
              <a:buFont typeface="Helvetica Neue Light"/>
              <a:buNone/>
            </a:pPr>
            <a:r>
              <a:rPr lang="en-US" sz="6700"/>
              <a:t>HRRR (Approximate)</a:t>
            </a:r>
            <a:endParaRPr/>
          </a:p>
        </p:txBody>
      </p:sp>
      <p:sp>
        <p:nvSpPr>
          <p:cNvPr id="130" name="Google Shape;130;p8"/>
          <p:cNvSpPr txBox="1"/>
          <p:nvPr>
            <p:ph idx="1" type="body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-82550" lvl="0" marL="2635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Chart" id="131" name="Google Shape;13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00" y="2590800"/>
            <a:ext cx="5338425" cy="3300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" id="132" name="Google Shape;13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90924" y="5891724"/>
            <a:ext cx="5633027" cy="330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8"/>
          <p:cNvSpPr txBox="1"/>
          <p:nvPr>
            <p:ph idx="12" type="sldNum"/>
          </p:nvPr>
        </p:nvSpPr>
        <p:spPr>
          <a:xfrm>
            <a:off x="6375297" y="9258300"/>
            <a:ext cx="241402" cy="37437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00"/>
              <a:buFont typeface="Helvetica Neue Light"/>
              <a:buNone/>
            </a:pPr>
            <a:r>
              <a:rPr lang="en-US" sz="6700"/>
              <a:t>Preliminary Results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00"/>
              <a:buFont typeface="Helvetica Neue Light"/>
              <a:buNone/>
            </a:pPr>
            <a:r>
              <a:rPr lang="en-US" sz="6700"/>
              <a:t>Comparison</a:t>
            </a:r>
            <a:endParaRPr/>
          </a:p>
        </p:txBody>
      </p:sp>
      <p:sp>
        <p:nvSpPr>
          <p:cNvPr id="139" name="Google Shape;139;p9"/>
          <p:cNvSpPr txBox="1"/>
          <p:nvPr>
            <p:ph idx="1" type="body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-82550" lvl="0" marL="2635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Chart" id="140" name="Google Shape;14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6438" y="5916074"/>
            <a:ext cx="5483950" cy="3390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" id="141" name="Google Shape;14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2500" y="2525174"/>
            <a:ext cx="5483949" cy="3390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9"/>
          <p:cNvPicPr preferRelativeResize="0"/>
          <p:nvPr/>
        </p:nvPicPr>
        <p:blipFill rotWithShape="1">
          <a:blip r:embed="rId5">
            <a:alphaModFix/>
          </a:blip>
          <a:srcRect b="0" l="0" r="89" t="0"/>
          <a:stretch/>
        </p:blipFill>
        <p:spPr>
          <a:xfrm>
            <a:off x="7099799" y="3298850"/>
            <a:ext cx="4439127" cy="10113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9"/>
          <p:cNvSpPr txBox="1"/>
          <p:nvPr>
            <p:ph idx="12" type="sldNum"/>
          </p:nvPr>
        </p:nvSpPr>
        <p:spPr>
          <a:xfrm>
            <a:off x="6375297" y="9258300"/>
            <a:ext cx="241402" cy="37437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