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2" r:id="rId4"/>
    <p:sldId id="276" r:id="rId5"/>
    <p:sldId id="263" r:id="rId6"/>
    <p:sldId id="264" r:id="rId7"/>
    <p:sldId id="268" r:id="rId8"/>
    <p:sldId id="269" r:id="rId9"/>
    <p:sldId id="270" r:id="rId10"/>
    <p:sldId id="267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788"/>
  </p:normalViewPr>
  <p:slideViewPr>
    <p:cSldViewPr snapToGrid="0">
      <p:cViewPr>
        <p:scale>
          <a:sx n="100" d="100"/>
          <a:sy n="100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3E0E-BF20-734D-BB9D-0A968B496ADC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1E8F9-E5CB-4540-B82E-EC5E5D9AA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98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OT algorithm; tornado tracks here are a rough proxy for vortices (obviously many non-tornadic ones as well)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1E8F9-E5CB-4540-B82E-EC5E5D9AA5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75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Updraft is necessary but insufficient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9B931-0C64-F149-AB39-C197AF73FE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46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equation for perturbation pressure; highly simplified; getting relative magnitudes and vertical gradients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9B931-0C64-F149-AB39-C197AF73FE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35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Backwards trajectories; again, many sources for error; looking at the general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9B931-0C64-F149-AB39-C197AF73FE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2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EB48-C5D2-F93C-791D-808B7CA98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B354C-E446-460C-9985-A84AED1B2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890FD-2FEB-6A27-939D-4A0B8C61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95E42-89AD-B90C-3E55-9EFB0EEB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1D7BE-400F-379A-98E3-5417E5F1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2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A0B7-CE02-9EF5-C4AF-62C97714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7651DE-9560-2AED-6841-015A4021C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607BC-D525-CEE9-FE7F-7A8F1BFF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DE3C4-C786-C768-0C74-EA7D36B18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D68E2-E094-B017-2E6C-A9DBF109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8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6F82C2-5A96-DFCD-2628-5C567BE09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8EE677-5561-01EB-2DFF-271EA58EC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6FAAE-50F8-E436-FEB7-C2BA1A4B7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F85C9-CDE9-C82F-1372-06756235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81936-4A8A-F8C8-0B38-1C5B804E5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99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49C0-2CC3-1D23-6AFC-0D0D02F8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B107-527D-3F6F-3F1F-3C24606E2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A6C5E-2B1D-56E8-7337-381AA328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098BB-E469-AC59-33E2-EBC5EE85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41894-361E-17A9-2183-75AD7289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3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D718-B2F1-4C47-2367-EB12AE9C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D2E2B-95B5-EFAE-2B29-444EBFE0B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78328-E1FE-1404-8FA3-7ECC569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E639A-68AE-F634-756A-E962E048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824D4-F037-AAD4-B3A3-BDF16782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7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F747A-832C-C675-F1CC-2AE4BCCA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9475C-9C7B-750A-B170-662A82890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5A957-A675-C586-B09D-6414EE3DB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F79FC-6B7A-9A03-D77D-503A5AA8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E07C0-9BB0-A8CC-BF07-091D9E330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65B0E-15F0-4431-931D-2659347D1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2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9ADF-A509-DC48-EE6B-7647F4F5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A5DC4-A9EC-F62C-AC76-A154C9390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40ABC-C811-A88D-E049-B75690F3C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790B7-C711-8347-D634-02B66415B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2785B-5972-EB3F-1BAA-FA66EB0910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5E10B6-20CC-CEA0-B5E6-55AD7A1F7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AE6E76-1FE2-B4FE-0685-2691E83E5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1B5C70-8A7E-327D-C0F2-AB002553C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92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91CA-07FA-0111-22B1-277C13B69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4E0F70-E584-76C8-BF9E-A79CF97F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CB52F-1793-E4D8-DB61-FE60355E6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00AE1-EF43-C192-94DD-A3EDE449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ADD62F-A3BE-8996-6ED4-3C48D453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169AE-2F65-61AB-8015-EFD082C2C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7AD01-E294-FC75-C2F4-4C9BC526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4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6CF51-0662-2C76-DF48-B73AAB35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9867A-8291-A6CB-2384-9996E8C6C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E8D7C-9BB5-642C-6763-23141FB2E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B583C-A4E9-67B8-6789-09E6EAD03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83015-8664-5425-9A58-1CD7CB3BA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CE37-B205-E13D-E175-468B6280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3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32F02-90B8-C401-584F-21344E307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D0DE45-AEED-ED78-BF40-1A580D158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C5F61-B2F4-71E3-123A-60182895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41293-77A2-1E28-484A-A96D2410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B8FEC-ED04-1FCA-F725-1C093B97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FC9C7-9DEE-EA31-3880-D22C62F9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6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B1BC9A-7F75-6422-2ED0-89B6F1A8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1ECA8-5A05-2D94-F414-A2D632802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99032-571E-F042-C9B8-E2B9E2437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6A209-F2FB-C24B-95B8-517CC024340C}" type="datetimeFigureOut">
              <a:rPr lang="en-US" smtClean="0"/>
              <a:t>11/12/23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4A0FA-2CE4-1754-8477-126B7CE68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784DD-E09C-3198-BCBC-2E45CA169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BF68F-3BC3-8043-B5CD-D55B7B814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8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6A45DD-A154-33F2-E8B3-05170E64C784}"/>
              </a:ext>
            </a:extLst>
          </p:cNvPr>
          <p:cNvGrpSpPr/>
          <p:nvPr/>
        </p:nvGrpSpPr>
        <p:grpSpPr>
          <a:xfrm>
            <a:off x="0" y="-1"/>
            <a:ext cx="12191999" cy="6858001"/>
            <a:chOff x="0" y="-1"/>
            <a:chExt cx="12191999" cy="6858001"/>
          </a:xfrm>
        </p:grpSpPr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59B74F73-B5DD-FB94-B880-450D95C7A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0"/>
              <a:ext cx="1218565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0D4CDF-82E5-709B-4D9D-3716AF8B1379}"/>
                </a:ext>
              </a:extLst>
            </p:cNvPr>
            <p:cNvSpPr/>
            <p:nvPr/>
          </p:nvSpPr>
          <p:spPr>
            <a:xfrm>
              <a:off x="0" y="-1"/>
              <a:ext cx="12191999" cy="6857999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white circle with lines&#10;&#10;Description automatically generated">
            <a:extLst>
              <a:ext uri="{FF2B5EF4-FFF2-40B4-BE49-F238E27FC236}">
                <a16:creationId xmlns:a16="http://schemas.microsoft.com/office/drawing/2014/main" id="{335CDAD3-8B12-27DF-0508-768AEC195C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3000"/>
          </a:blip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743304-F985-C9E2-6C7F-5C0EB00C5015}"/>
              </a:ext>
            </a:extLst>
          </p:cNvPr>
          <p:cNvSpPr/>
          <p:nvPr/>
        </p:nvSpPr>
        <p:spPr>
          <a:xfrm>
            <a:off x="2084038" y="320459"/>
            <a:ext cx="9166796" cy="3045241"/>
          </a:xfrm>
          <a:prstGeom prst="rect">
            <a:avLst/>
          </a:prstGeom>
          <a:solidFill>
            <a:srgbClr val="002060">
              <a:alpha val="6006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6F620-AC17-1367-3458-4DA43067C1BB}"/>
              </a:ext>
            </a:extLst>
          </p:cNvPr>
          <p:cNvSpPr txBox="1"/>
          <p:nvPr/>
        </p:nvSpPr>
        <p:spPr>
          <a:xfrm>
            <a:off x="2093386" y="688917"/>
            <a:ext cx="91637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cs typeface="Arial" panose="020B0604020202020204" pitchFamily="34" charset="0"/>
              </a:rPr>
              <a:t>Radar and Satellite-Based Tools for Predicting Locations of Mesovortex Formation within QLCSs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0CFC73-E212-80C5-D5C8-640B960A879E}"/>
              </a:ext>
            </a:extLst>
          </p:cNvPr>
          <p:cNvCxnSpPr>
            <a:cxnSpLocks/>
          </p:cNvCxnSpPr>
          <p:nvPr/>
        </p:nvCxnSpPr>
        <p:spPr>
          <a:xfrm>
            <a:off x="2077689" y="3365700"/>
            <a:ext cx="917314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DC525C-2F4F-C73C-C6E6-63A44BCF0F1C}"/>
              </a:ext>
            </a:extLst>
          </p:cNvPr>
          <p:cNvCxnSpPr>
            <a:cxnSpLocks/>
          </p:cNvCxnSpPr>
          <p:nvPr/>
        </p:nvCxnSpPr>
        <p:spPr>
          <a:xfrm>
            <a:off x="2077689" y="332651"/>
            <a:ext cx="9173145" cy="0"/>
          </a:xfrm>
          <a:prstGeom prst="line">
            <a:avLst/>
          </a:prstGeom>
          <a:ln w="44450">
            <a:gradFill flip="none" rotWithShape="1">
              <a:gsLst>
                <a:gs pos="0">
                  <a:schemeClr val="bg1">
                    <a:alpha val="0"/>
                  </a:schemeClr>
                </a:gs>
                <a:gs pos="25000">
                  <a:schemeClr val="bg1"/>
                </a:gs>
                <a:gs pos="54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671CDB3-34DB-730E-6A29-F6C70EA4D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2152" y="5670992"/>
            <a:ext cx="1071774" cy="1105830"/>
          </a:xfrm>
          <a:prstGeom prst="rect">
            <a:avLst/>
          </a:prstGeom>
        </p:spPr>
      </p:pic>
      <p:pic>
        <p:nvPicPr>
          <p:cNvPr id="17" name="Picture 2" descr="NSF Logo | NSF - National Science Foundation">
            <a:extLst>
              <a:ext uri="{FF2B5EF4-FFF2-40B4-BE49-F238E27FC236}">
                <a16:creationId xmlns:a16="http://schemas.microsoft.com/office/drawing/2014/main" id="{E9D0E0C1-E117-76C8-20A0-E452936CC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480" y="5666823"/>
            <a:ext cx="1071773" cy="10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138F55-EEAF-3683-4DAE-352B9CC32688}"/>
              </a:ext>
            </a:extLst>
          </p:cNvPr>
          <p:cNvSpPr/>
          <p:nvPr/>
        </p:nvSpPr>
        <p:spPr>
          <a:xfrm>
            <a:off x="2074691" y="3636219"/>
            <a:ext cx="9173145" cy="1649116"/>
          </a:xfrm>
          <a:prstGeom prst="rect">
            <a:avLst/>
          </a:prstGeom>
          <a:solidFill>
            <a:schemeClr val="bg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B998FB-71A0-B6A0-5B60-F048A09F9C8F}"/>
              </a:ext>
            </a:extLst>
          </p:cNvPr>
          <p:cNvSpPr txBox="1"/>
          <p:nvPr/>
        </p:nvSpPr>
        <p:spPr>
          <a:xfrm>
            <a:off x="5142513" y="3649356"/>
            <a:ext cx="30374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dirty="0">
                <a:cs typeface="Arial" panose="020B0604020202020204" pitchFamily="34" charset="0"/>
              </a:rPr>
              <a:t>Edward Wolff,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BA131A-BF60-F8AB-433B-6B83FEC891F3}"/>
              </a:ext>
            </a:extLst>
          </p:cNvPr>
          <p:cNvCxnSpPr>
            <a:cxnSpLocks/>
          </p:cNvCxnSpPr>
          <p:nvPr/>
        </p:nvCxnSpPr>
        <p:spPr>
          <a:xfrm flipH="1">
            <a:off x="2077689" y="3329124"/>
            <a:ext cx="9173145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bg1">
                    <a:alpha val="0"/>
                  </a:schemeClr>
                </a:gs>
                <a:gs pos="25000">
                  <a:schemeClr val="bg1"/>
                </a:gs>
                <a:gs pos="54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265CAAB-EE18-64A5-97D6-6154621EB985}"/>
              </a:ext>
            </a:extLst>
          </p:cNvPr>
          <p:cNvSpPr txBox="1"/>
          <p:nvPr/>
        </p:nvSpPr>
        <p:spPr>
          <a:xfrm>
            <a:off x="4097226" y="4823670"/>
            <a:ext cx="512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University of Illinois Urbana-Champaign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3E2676-6C54-0407-0835-DA87C72F243F}"/>
              </a:ext>
            </a:extLst>
          </p:cNvPr>
          <p:cNvSpPr/>
          <p:nvPr/>
        </p:nvSpPr>
        <p:spPr>
          <a:xfrm>
            <a:off x="0" y="0"/>
            <a:ext cx="1045029" cy="6857998"/>
          </a:xfrm>
          <a:prstGeom prst="rect">
            <a:avLst/>
          </a:prstGeom>
          <a:solidFill>
            <a:srgbClr val="1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286530-B59B-ECB7-F011-8E5431761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4" y="5795081"/>
            <a:ext cx="567240" cy="82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309528-6740-4D01-0CB2-D32855DD579A}"/>
              </a:ext>
            </a:extLst>
          </p:cNvPr>
          <p:cNvCxnSpPr>
            <a:cxnSpLocks/>
          </p:cNvCxnSpPr>
          <p:nvPr/>
        </p:nvCxnSpPr>
        <p:spPr>
          <a:xfrm flipV="1">
            <a:off x="1032837" y="0"/>
            <a:ext cx="0" cy="6858000"/>
          </a:xfrm>
          <a:prstGeom prst="line">
            <a:avLst/>
          </a:prstGeom>
          <a:ln w="44450">
            <a:gradFill flip="none" rotWithShape="1">
              <a:gsLst>
                <a:gs pos="0">
                  <a:schemeClr val="bg1">
                    <a:alpha val="0"/>
                  </a:schemeClr>
                </a:gs>
                <a:gs pos="25000">
                  <a:schemeClr val="bg1"/>
                </a:gs>
                <a:gs pos="5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FB26D60-41AD-0FF5-A775-6C69FD4FDB54}"/>
              </a:ext>
            </a:extLst>
          </p:cNvPr>
          <p:cNvSpPr txBox="1"/>
          <p:nvPr/>
        </p:nvSpPr>
        <p:spPr>
          <a:xfrm>
            <a:off x="3075120" y="4178022"/>
            <a:ext cx="71722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dirty="0">
                <a:cs typeface="Arial" panose="020B0604020202020204" pitchFamily="34" charset="0"/>
              </a:rPr>
              <a:t>Robert Trapp, and Stephen Nesbitt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62A75F-C044-585D-9596-45A34F517432}"/>
              </a:ext>
            </a:extLst>
          </p:cNvPr>
          <p:cNvSpPr txBox="1"/>
          <p:nvPr/>
        </p:nvSpPr>
        <p:spPr>
          <a:xfrm>
            <a:off x="3692480" y="5486243"/>
            <a:ext cx="5965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PERiLS Science Meeting | November 17, 2023</a:t>
            </a:r>
          </a:p>
        </p:txBody>
      </p:sp>
    </p:spTree>
    <p:extLst>
      <p:ext uri="{BB962C8B-B14F-4D97-AF65-F5344CB8AC3E}">
        <p14:creationId xmlns:p14="http://schemas.microsoft.com/office/powerpoint/2010/main" val="115767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ines&#10;&#10;Description automatically generated">
            <a:extLst>
              <a:ext uri="{FF2B5EF4-FFF2-40B4-BE49-F238E27FC236}">
                <a16:creationId xmlns:a16="http://schemas.microsoft.com/office/drawing/2014/main" id="{ED8D1855-DC0E-9145-17C2-606A2813EA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EBF53-EE8C-4CFF-A189-FB71B15809C5}"/>
              </a:ext>
            </a:extLst>
          </p:cNvPr>
          <p:cNvSpPr/>
          <p:nvPr/>
        </p:nvSpPr>
        <p:spPr>
          <a:xfrm>
            <a:off x="0" y="6263388"/>
            <a:ext cx="12192000" cy="594612"/>
          </a:xfrm>
          <a:prstGeom prst="rect">
            <a:avLst/>
          </a:prstGeom>
          <a:solidFill>
            <a:srgbClr val="10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11D84DA-A90A-AB6F-B18B-6F155666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8" y="6314915"/>
            <a:ext cx="339731" cy="4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SF Logo | NSF - National Science Foundation">
            <a:extLst>
              <a:ext uri="{FF2B5EF4-FFF2-40B4-BE49-F238E27FC236}">
                <a16:creationId xmlns:a16="http://schemas.microsoft.com/office/drawing/2014/main" id="{39406B6A-E8FA-C801-C4D8-49DDA671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2" y="6298907"/>
            <a:ext cx="520907" cy="5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3C1BF-D479-B705-093D-90BBCF11A438}"/>
              </a:ext>
            </a:extLst>
          </p:cNvPr>
          <p:cNvSpPr txBox="1"/>
          <p:nvPr/>
        </p:nvSpPr>
        <p:spPr>
          <a:xfrm>
            <a:off x="11816625" y="63643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968960CB-70AB-4A4C-88A3-D83AC783AB95}" type="slidenum">
              <a:rPr lang="en-US" sz="2000" smtClean="0">
                <a:solidFill>
                  <a:schemeClr val="bg1"/>
                </a:solidFill>
              </a:rPr>
              <a:pPr algn="r"/>
              <a:t>10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B8159-ECBB-94C2-C967-9DFBE611628C}"/>
              </a:ext>
            </a:extLst>
          </p:cNvPr>
          <p:cNvSpPr txBox="1"/>
          <p:nvPr/>
        </p:nvSpPr>
        <p:spPr>
          <a:xfrm>
            <a:off x="284205" y="197707"/>
            <a:ext cx="3158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Conclusions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0D3D83-DCD4-CAA7-E720-2FD405D470B0}"/>
              </a:ext>
            </a:extLst>
          </p:cNvPr>
          <p:cNvSpPr/>
          <p:nvPr/>
        </p:nvSpPr>
        <p:spPr>
          <a:xfrm>
            <a:off x="148686" y="197707"/>
            <a:ext cx="135519" cy="830997"/>
          </a:xfrm>
          <a:prstGeom prst="rect">
            <a:avLst/>
          </a:prstGeom>
          <a:solidFill>
            <a:srgbClr val="1C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line, plot, diagram, screenshot&#10;&#10;Description automatically generated">
            <a:extLst>
              <a:ext uri="{FF2B5EF4-FFF2-40B4-BE49-F238E27FC236}">
                <a16:creationId xmlns:a16="http://schemas.microsoft.com/office/drawing/2014/main" id="{7FEAC008-64F1-03DA-1FD6-9BD4221F59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83" y="2667590"/>
            <a:ext cx="7943360" cy="30059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513715-1B0E-A52B-1F54-57E82757404B}"/>
              </a:ext>
            </a:extLst>
          </p:cNvPr>
          <p:cNvSpPr txBox="1"/>
          <p:nvPr/>
        </p:nvSpPr>
        <p:spPr>
          <a:xfrm>
            <a:off x="4198588" y="5607044"/>
            <a:ext cx="7577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Heights (left) and parcel paths (right) for parcels making up the updraft at 9 km (gray) and other 9 km parcels (orange/blue)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719A4-FA52-BDD8-4113-74309069DB95}"/>
              </a:ext>
            </a:extLst>
          </p:cNvPr>
          <p:cNvSpPr txBox="1"/>
          <p:nvPr/>
        </p:nvSpPr>
        <p:spPr>
          <a:xfrm>
            <a:off x="142588" y="1374902"/>
            <a:ext cx="11511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Many QLCS updrafts are deep enough to be observed on upper-tropospheric radar sweeps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Data that is available for a much larger portion of the country than low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Locations of these deep updrafts indicate where conditions are favorable for vortex formation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A97662-96A5-9572-6A9F-96B4C677B75E}"/>
              </a:ext>
            </a:extLst>
          </p:cNvPr>
          <p:cNvSpPr txBox="1"/>
          <p:nvPr/>
        </p:nvSpPr>
        <p:spPr>
          <a:xfrm>
            <a:off x="142588" y="2403607"/>
            <a:ext cx="39548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i="1" dirty="0"/>
              <a:t>Deep updrafts appear to be an important precursor to vortex formation (necessary but insufficient condition)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Main takeaway: QLCS research often focuses on low levels (with good reason), but evidence of surface processes are also apparent aloft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2C0A92-D4AD-380C-41F8-D79A29A83A9A}"/>
              </a:ext>
            </a:extLst>
          </p:cNvPr>
          <p:cNvSpPr/>
          <p:nvPr/>
        </p:nvSpPr>
        <p:spPr>
          <a:xfrm>
            <a:off x="2438400" y="6477413"/>
            <a:ext cx="731520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7959F-0D25-6E8B-9979-8FA1188D7ECE}"/>
              </a:ext>
            </a:extLst>
          </p:cNvPr>
          <p:cNvSpPr/>
          <p:nvPr/>
        </p:nvSpPr>
        <p:spPr>
          <a:xfrm>
            <a:off x="2438399" y="6477412"/>
            <a:ext cx="6647688" cy="1828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E2DD66B-74B2-D1B4-6B1C-1D1419D59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713" y="6285021"/>
            <a:ext cx="520907" cy="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35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ines&#10;&#10;Description automatically generated">
            <a:extLst>
              <a:ext uri="{FF2B5EF4-FFF2-40B4-BE49-F238E27FC236}">
                <a16:creationId xmlns:a16="http://schemas.microsoft.com/office/drawing/2014/main" id="{ED8D1855-DC0E-9145-17C2-606A2813EA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EBF53-EE8C-4CFF-A189-FB71B15809C5}"/>
              </a:ext>
            </a:extLst>
          </p:cNvPr>
          <p:cNvSpPr/>
          <p:nvPr/>
        </p:nvSpPr>
        <p:spPr>
          <a:xfrm>
            <a:off x="0" y="6263388"/>
            <a:ext cx="12192000" cy="594612"/>
          </a:xfrm>
          <a:prstGeom prst="rect">
            <a:avLst/>
          </a:prstGeom>
          <a:solidFill>
            <a:srgbClr val="10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11D84DA-A90A-AB6F-B18B-6F155666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8" y="6314915"/>
            <a:ext cx="339731" cy="4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SF Logo | NSF - National Science Foundation">
            <a:extLst>
              <a:ext uri="{FF2B5EF4-FFF2-40B4-BE49-F238E27FC236}">
                <a16:creationId xmlns:a16="http://schemas.microsoft.com/office/drawing/2014/main" id="{39406B6A-E8FA-C801-C4D8-49DDA671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2" y="6298907"/>
            <a:ext cx="520907" cy="5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3C1BF-D479-B705-093D-90BBCF11A438}"/>
              </a:ext>
            </a:extLst>
          </p:cNvPr>
          <p:cNvSpPr txBox="1"/>
          <p:nvPr/>
        </p:nvSpPr>
        <p:spPr>
          <a:xfrm>
            <a:off x="11816625" y="63643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968960CB-70AB-4A4C-88A3-D83AC783AB95}" type="slidenum">
              <a:rPr lang="en-US" sz="2000" smtClean="0">
                <a:solidFill>
                  <a:schemeClr val="bg1"/>
                </a:solidFill>
              </a:rPr>
              <a:pPr algn="r"/>
              <a:t>11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B8159-ECBB-94C2-C967-9DFBE611628C}"/>
              </a:ext>
            </a:extLst>
          </p:cNvPr>
          <p:cNvSpPr txBox="1"/>
          <p:nvPr/>
        </p:nvSpPr>
        <p:spPr>
          <a:xfrm>
            <a:off x="284205" y="197707"/>
            <a:ext cx="3316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Future 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0D3D83-DCD4-CAA7-E720-2FD405D470B0}"/>
              </a:ext>
            </a:extLst>
          </p:cNvPr>
          <p:cNvSpPr/>
          <p:nvPr/>
        </p:nvSpPr>
        <p:spPr>
          <a:xfrm>
            <a:off x="148686" y="197707"/>
            <a:ext cx="135519" cy="830997"/>
          </a:xfrm>
          <a:prstGeom prst="rect">
            <a:avLst/>
          </a:prstGeom>
          <a:solidFill>
            <a:srgbClr val="1C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719A4-FA52-BDD8-4113-74309069DB95}"/>
              </a:ext>
            </a:extLst>
          </p:cNvPr>
          <p:cNvSpPr txBox="1"/>
          <p:nvPr/>
        </p:nvSpPr>
        <p:spPr>
          <a:xfrm>
            <a:off x="142588" y="1413002"/>
            <a:ext cx="115116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Future work will expand this analysis to a larger number of events and make use of idealized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Are these signatures always apparent? If not, what constrains them?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Do signatures aloft vary based upon the mesovortex genesis mechanism?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What can the width, intensity, and longevity of reflectivity cores tell us?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E8864C-9930-38B7-BABD-FFC283F5BD33}"/>
              </a:ext>
            </a:extLst>
          </p:cNvPr>
          <p:cNvSpPr/>
          <p:nvPr/>
        </p:nvSpPr>
        <p:spPr>
          <a:xfrm>
            <a:off x="1" y="3481071"/>
            <a:ext cx="12191998" cy="2782316"/>
          </a:xfrm>
          <a:prstGeom prst="rect">
            <a:avLst/>
          </a:prstGeom>
          <a:solidFill>
            <a:srgbClr val="102649">
              <a:alpha val="4792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49683A-CB3E-B28D-D090-30227A9CBEF0}"/>
              </a:ext>
            </a:extLst>
          </p:cNvPr>
          <p:cNvSpPr txBox="1"/>
          <p:nvPr/>
        </p:nvSpPr>
        <p:spPr>
          <a:xfrm>
            <a:off x="3962802" y="5518435"/>
            <a:ext cx="5000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Funding provided by NSF AGS 2020462</a:t>
            </a:r>
          </a:p>
        </p:txBody>
      </p:sp>
      <p:pic>
        <p:nvPicPr>
          <p:cNvPr id="15" name="Picture 2" descr="NSF Logo | NSF - National Science Foundation">
            <a:extLst>
              <a:ext uri="{FF2B5EF4-FFF2-40B4-BE49-F238E27FC236}">
                <a16:creationId xmlns:a16="http://schemas.microsoft.com/office/drawing/2014/main" id="{8ABA8FDD-CF64-45DB-5858-B85845413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120" y="5460692"/>
            <a:ext cx="574378" cy="57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F5000A-68D9-95C5-789D-A040A41291B5}"/>
              </a:ext>
            </a:extLst>
          </p:cNvPr>
          <p:cNvSpPr txBox="1"/>
          <p:nvPr/>
        </p:nvSpPr>
        <p:spPr>
          <a:xfrm>
            <a:off x="0" y="3538974"/>
            <a:ext cx="12191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cs typeface="Arial" panose="020B0604020202020204" pitchFamily="34" charset="0"/>
              </a:rPr>
              <a:t>Thank You!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F97716-C422-ADD3-7913-E09701E3D4A6}"/>
              </a:ext>
            </a:extLst>
          </p:cNvPr>
          <p:cNvCxnSpPr>
            <a:cxnSpLocks/>
          </p:cNvCxnSpPr>
          <p:nvPr/>
        </p:nvCxnSpPr>
        <p:spPr>
          <a:xfrm>
            <a:off x="0" y="3481071"/>
            <a:ext cx="12204697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54CA669-047F-7C5B-9420-96F65A07EAB4}"/>
              </a:ext>
            </a:extLst>
          </p:cNvPr>
          <p:cNvSpPr txBox="1"/>
          <p:nvPr/>
        </p:nvSpPr>
        <p:spPr>
          <a:xfrm>
            <a:off x="1" y="4477852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Questions?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7D8257-8DF8-00D4-F644-6BA9F956ADEE}"/>
              </a:ext>
            </a:extLst>
          </p:cNvPr>
          <p:cNvCxnSpPr>
            <a:cxnSpLocks/>
          </p:cNvCxnSpPr>
          <p:nvPr/>
        </p:nvCxnSpPr>
        <p:spPr>
          <a:xfrm>
            <a:off x="3334120" y="5241753"/>
            <a:ext cx="5629575" cy="0"/>
          </a:xfrm>
          <a:prstGeom prst="line">
            <a:avLst/>
          </a:prstGeom>
          <a:ln w="44450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B97B4D7-C0BD-77D6-70DF-7E64069C4F63}"/>
              </a:ext>
            </a:extLst>
          </p:cNvPr>
          <p:cNvSpPr/>
          <p:nvPr/>
        </p:nvSpPr>
        <p:spPr>
          <a:xfrm>
            <a:off x="2438400" y="6477413"/>
            <a:ext cx="731520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C49C18-FA45-B005-8646-086DCB2920E2}"/>
              </a:ext>
            </a:extLst>
          </p:cNvPr>
          <p:cNvSpPr/>
          <p:nvPr/>
        </p:nvSpPr>
        <p:spPr>
          <a:xfrm>
            <a:off x="2438399" y="6477412"/>
            <a:ext cx="7315200" cy="1828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0E36F58-E6C1-4691-6605-44A9A1500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713" y="6285021"/>
            <a:ext cx="520907" cy="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35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ines&#10;&#10;Description automatically generated">
            <a:extLst>
              <a:ext uri="{FF2B5EF4-FFF2-40B4-BE49-F238E27FC236}">
                <a16:creationId xmlns:a16="http://schemas.microsoft.com/office/drawing/2014/main" id="{ED8D1855-DC0E-9145-17C2-606A2813EA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EBF53-EE8C-4CFF-A189-FB71B15809C5}"/>
              </a:ext>
            </a:extLst>
          </p:cNvPr>
          <p:cNvSpPr/>
          <p:nvPr/>
        </p:nvSpPr>
        <p:spPr>
          <a:xfrm>
            <a:off x="0" y="6263388"/>
            <a:ext cx="12192000" cy="594612"/>
          </a:xfrm>
          <a:prstGeom prst="rect">
            <a:avLst/>
          </a:prstGeom>
          <a:solidFill>
            <a:srgbClr val="10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11D84DA-A90A-AB6F-B18B-6F155666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8" y="6314915"/>
            <a:ext cx="339731" cy="4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SF Logo | NSF - National Science Foundation">
            <a:extLst>
              <a:ext uri="{FF2B5EF4-FFF2-40B4-BE49-F238E27FC236}">
                <a16:creationId xmlns:a16="http://schemas.microsoft.com/office/drawing/2014/main" id="{39406B6A-E8FA-C801-C4D8-49DDA671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2" y="6298907"/>
            <a:ext cx="520907" cy="5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3C1BF-D479-B705-093D-90BBCF11A438}"/>
              </a:ext>
            </a:extLst>
          </p:cNvPr>
          <p:cNvSpPr txBox="1"/>
          <p:nvPr/>
        </p:nvSpPr>
        <p:spPr>
          <a:xfrm>
            <a:off x="11816625" y="63643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968960CB-70AB-4A4C-88A3-D83AC783AB95}" type="slidenum">
              <a:rPr lang="en-US" sz="2000" smtClean="0">
                <a:solidFill>
                  <a:schemeClr val="bg1"/>
                </a:solidFill>
              </a:rPr>
              <a:pPr algn="r"/>
              <a:t>2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D499B5-0A9F-8E58-3858-0BF5367830AA}"/>
              </a:ext>
            </a:extLst>
          </p:cNvPr>
          <p:cNvSpPr/>
          <p:nvPr/>
        </p:nvSpPr>
        <p:spPr>
          <a:xfrm>
            <a:off x="2438400" y="6477413"/>
            <a:ext cx="731520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E20967-5E3E-BB5E-6446-BF90F9F7BCEB}"/>
              </a:ext>
            </a:extLst>
          </p:cNvPr>
          <p:cNvSpPr/>
          <p:nvPr/>
        </p:nvSpPr>
        <p:spPr>
          <a:xfrm>
            <a:off x="2438399" y="6477412"/>
            <a:ext cx="1325880" cy="1828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9F1492-2635-2CE2-357A-51D2639304DB}"/>
              </a:ext>
            </a:extLst>
          </p:cNvPr>
          <p:cNvSpPr txBox="1"/>
          <p:nvPr/>
        </p:nvSpPr>
        <p:spPr>
          <a:xfrm>
            <a:off x="284205" y="197707"/>
            <a:ext cx="4288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Shallow Vortices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FC7C5-94DF-6879-17FE-3883C312B867}"/>
              </a:ext>
            </a:extLst>
          </p:cNvPr>
          <p:cNvSpPr/>
          <p:nvPr/>
        </p:nvSpPr>
        <p:spPr>
          <a:xfrm>
            <a:off x="148686" y="197707"/>
            <a:ext cx="135519" cy="830997"/>
          </a:xfrm>
          <a:prstGeom prst="rect">
            <a:avLst/>
          </a:prstGeom>
          <a:solidFill>
            <a:srgbClr val="1C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581028-BDCE-D2A2-B4AD-86BF538B8948}"/>
              </a:ext>
            </a:extLst>
          </p:cNvPr>
          <p:cNvSpPr txBox="1"/>
          <p:nvPr/>
        </p:nvSpPr>
        <p:spPr>
          <a:xfrm>
            <a:off x="6829148" y="1230000"/>
            <a:ext cx="49874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QLCS vortices can be </a:t>
            </a:r>
            <a:r>
              <a:rPr lang="en-US" sz="2200" b="1" dirty="0"/>
              <a:t>shallow</a:t>
            </a:r>
            <a:r>
              <a:rPr lang="en-US" sz="2200" dirty="0"/>
              <a:t> and thus can </a:t>
            </a:r>
            <a:r>
              <a:rPr lang="en-US" sz="2200" b="1" dirty="0"/>
              <a:t>appear quickly </a:t>
            </a:r>
            <a:r>
              <a:rPr lang="en-US" sz="2200" dirty="0"/>
              <a:t>on radar</a:t>
            </a:r>
            <a:endParaRPr lang="en-US" sz="22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Developing below the lowest radar scans and between sweeps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Significant drop in POD farther from radar sites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Brotzge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al. 2013)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Beam is higher above the surface and data is less detailed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(Davis &amp; Parker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However, deep convection still important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Updrafts and downdrafts vital for vorticity generation (tilting/stretching)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7F3966-B875-17E4-14CA-5886CFA3474B}"/>
              </a:ext>
            </a:extLst>
          </p:cNvPr>
          <p:cNvSpPr txBox="1"/>
          <p:nvPr/>
        </p:nvSpPr>
        <p:spPr>
          <a:xfrm>
            <a:off x="326651" y="4918697"/>
            <a:ext cx="617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Illustration of radar beam height/width and QLCS vortex depth as distance from the radar increases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B9A8D655-9482-CDE5-2847-B9757A5BD3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1" y="1392756"/>
            <a:ext cx="6175846" cy="3473913"/>
          </a:xfrm>
          <a:prstGeom prst="rect">
            <a:avLst/>
          </a:prstGeom>
        </p:spPr>
      </p:pic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425C1C9-6C06-8580-597D-049981586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713" y="6285021"/>
            <a:ext cx="520907" cy="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52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ines&#10;&#10;Description automatically generated">
            <a:extLst>
              <a:ext uri="{FF2B5EF4-FFF2-40B4-BE49-F238E27FC236}">
                <a16:creationId xmlns:a16="http://schemas.microsoft.com/office/drawing/2014/main" id="{ED8D1855-DC0E-9145-17C2-606A2813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EBF53-EE8C-4CFF-A189-FB71B15809C5}"/>
              </a:ext>
            </a:extLst>
          </p:cNvPr>
          <p:cNvSpPr/>
          <p:nvPr/>
        </p:nvSpPr>
        <p:spPr>
          <a:xfrm>
            <a:off x="0" y="6263388"/>
            <a:ext cx="12192000" cy="594612"/>
          </a:xfrm>
          <a:prstGeom prst="rect">
            <a:avLst/>
          </a:prstGeom>
          <a:solidFill>
            <a:srgbClr val="10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11D84DA-A90A-AB6F-B18B-6F155666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8" y="6314915"/>
            <a:ext cx="339731" cy="4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SF Logo | NSF - National Science Foundation">
            <a:extLst>
              <a:ext uri="{FF2B5EF4-FFF2-40B4-BE49-F238E27FC236}">
                <a16:creationId xmlns:a16="http://schemas.microsoft.com/office/drawing/2014/main" id="{39406B6A-E8FA-C801-C4D8-49DDA671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2" y="6298907"/>
            <a:ext cx="520907" cy="5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3C1BF-D479-B705-093D-90BBCF11A438}"/>
              </a:ext>
            </a:extLst>
          </p:cNvPr>
          <p:cNvSpPr txBox="1"/>
          <p:nvPr/>
        </p:nvSpPr>
        <p:spPr>
          <a:xfrm>
            <a:off x="11816625" y="63643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968960CB-70AB-4A4C-88A3-D83AC783AB95}" type="slidenum">
              <a:rPr lang="en-US" sz="2000" smtClean="0">
                <a:solidFill>
                  <a:schemeClr val="bg1"/>
                </a:solidFill>
              </a:rPr>
              <a:pPr algn="r"/>
              <a:t>3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B8159-ECBB-94C2-C967-9DFBE611628C}"/>
              </a:ext>
            </a:extLst>
          </p:cNvPr>
          <p:cNvSpPr txBox="1"/>
          <p:nvPr/>
        </p:nvSpPr>
        <p:spPr>
          <a:xfrm>
            <a:off x="284205" y="197707"/>
            <a:ext cx="5959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Updrafts Shown By OTs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0D3D83-DCD4-CAA7-E720-2FD405D470B0}"/>
              </a:ext>
            </a:extLst>
          </p:cNvPr>
          <p:cNvSpPr/>
          <p:nvPr/>
        </p:nvSpPr>
        <p:spPr>
          <a:xfrm>
            <a:off x="148686" y="197707"/>
            <a:ext cx="135519" cy="830997"/>
          </a:xfrm>
          <a:prstGeom prst="rect">
            <a:avLst/>
          </a:prstGeom>
          <a:solidFill>
            <a:srgbClr val="1C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ED2CA-BD08-EB42-6EB9-2ABB229864CE}"/>
              </a:ext>
            </a:extLst>
          </p:cNvPr>
          <p:cNvSpPr txBox="1"/>
          <p:nvPr/>
        </p:nvSpPr>
        <p:spPr>
          <a:xfrm>
            <a:off x="6784534" y="5460882"/>
            <a:ext cx="4745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Tracked OTs, NCEI tornado tracks, and MRMS rotation swaths. Color denotes OT probability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EE8181-967D-8711-6F0F-D166E5E0EFBD}"/>
              </a:ext>
            </a:extLst>
          </p:cNvPr>
          <p:cNvSpPr txBox="1"/>
          <p:nvPr/>
        </p:nvSpPr>
        <p:spPr>
          <a:xfrm>
            <a:off x="284206" y="1392756"/>
            <a:ext cx="583465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Past work has shown links between updrafts and mesovortices or mesocyclones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Updrafts observed using overshooting tops (OTs)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Idea</a:t>
            </a:r>
            <a:r>
              <a:rPr lang="en-US" sz="2200" dirty="0"/>
              <a:t>: Identifying deep updrafts could reveal regions of the QLCS conducive for genesis and maintenance of vortices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Case Study: PERiLS 2022 IOP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OTs line up well with tornado tracks (where OTs occur)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No OTs detected north of approximately 32°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Why?</a:t>
            </a:r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4F9A6B0E-F75C-2371-5EA3-EEACE14491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08" y="295431"/>
            <a:ext cx="5766568" cy="516545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12C9B76-C649-2D2E-E370-83433F880747}"/>
              </a:ext>
            </a:extLst>
          </p:cNvPr>
          <p:cNvSpPr/>
          <p:nvPr/>
        </p:nvSpPr>
        <p:spPr>
          <a:xfrm rot="20279744">
            <a:off x="8091417" y="3895180"/>
            <a:ext cx="2093808" cy="58789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2C4578-21C8-DBF3-5F29-339A4E5FA44F}"/>
              </a:ext>
            </a:extLst>
          </p:cNvPr>
          <p:cNvSpPr/>
          <p:nvPr/>
        </p:nvSpPr>
        <p:spPr>
          <a:xfrm>
            <a:off x="2438400" y="6477413"/>
            <a:ext cx="731520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839E5B-5725-FA2D-040E-9FC47AABFF99}"/>
              </a:ext>
            </a:extLst>
          </p:cNvPr>
          <p:cNvSpPr/>
          <p:nvPr/>
        </p:nvSpPr>
        <p:spPr>
          <a:xfrm>
            <a:off x="2438399" y="6477412"/>
            <a:ext cx="1993392" cy="1828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8698F81-8604-2836-9D53-7B1155A44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713" y="6285021"/>
            <a:ext cx="520907" cy="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ines&#10;&#10;Description automatically generated">
            <a:extLst>
              <a:ext uri="{FF2B5EF4-FFF2-40B4-BE49-F238E27FC236}">
                <a16:creationId xmlns:a16="http://schemas.microsoft.com/office/drawing/2014/main" id="{ED8D1855-DC0E-9145-17C2-606A2813EA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EBF53-EE8C-4CFF-A189-FB71B15809C5}"/>
              </a:ext>
            </a:extLst>
          </p:cNvPr>
          <p:cNvSpPr/>
          <p:nvPr/>
        </p:nvSpPr>
        <p:spPr>
          <a:xfrm>
            <a:off x="0" y="6263388"/>
            <a:ext cx="12192000" cy="594612"/>
          </a:xfrm>
          <a:prstGeom prst="rect">
            <a:avLst/>
          </a:prstGeom>
          <a:solidFill>
            <a:srgbClr val="10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11D84DA-A90A-AB6F-B18B-6F155666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8" y="6314915"/>
            <a:ext cx="339731" cy="4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SF Logo | NSF - National Science Foundation">
            <a:extLst>
              <a:ext uri="{FF2B5EF4-FFF2-40B4-BE49-F238E27FC236}">
                <a16:creationId xmlns:a16="http://schemas.microsoft.com/office/drawing/2014/main" id="{39406B6A-E8FA-C801-C4D8-49DDA671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2" y="6298907"/>
            <a:ext cx="520907" cy="5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3C1BF-D479-B705-093D-90BBCF11A438}"/>
              </a:ext>
            </a:extLst>
          </p:cNvPr>
          <p:cNvSpPr txBox="1"/>
          <p:nvPr/>
        </p:nvSpPr>
        <p:spPr>
          <a:xfrm>
            <a:off x="11816625" y="63643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968960CB-70AB-4A4C-88A3-D83AC783AB95}" type="slidenum">
              <a:rPr lang="en-US" sz="2000" smtClean="0">
                <a:solidFill>
                  <a:schemeClr val="bg1"/>
                </a:solidFill>
              </a:rPr>
              <a:pPr algn="r"/>
              <a:t>4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B8159-ECBB-94C2-C967-9DFBE611628C}"/>
              </a:ext>
            </a:extLst>
          </p:cNvPr>
          <p:cNvSpPr txBox="1"/>
          <p:nvPr/>
        </p:nvSpPr>
        <p:spPr>
          <a:xfrm>
            <a:off x="284205" y="197707"/>
            <a:ext cx="4633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Limitations to OTs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0D3D83-DCD4-CAA7-E720-2FD405D470B0}"/>
              </a:ext>
            </a:extLst>
          </p:cNvPr>
          <p:cNvSpPr/>
          <p:nvPr/>
        </p:nvSpPr>
        <p:spPr>
          <a:xfrm>
            <a:off x="148686" y="197707"/>
            <a:ext cx="135519" cy="830997"/>
          </a:xfrm>
          <a:prstGeom prst="rect">
            <a:avLst/>
          </a:prstGeom>
          <a:solidFill>
            <a:srgbClr val="1C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2C4578-21C8-DBF3-5F29-339A4E5FA44F}"/>
              </a:ext>
            </a:extLst>
          </p:cNvPr>
          <p:cNvSpPr/>
          <p:nvPr/>
        </p:nvSpPr>
        <p:spPr>
          <a:xfrm>
            <a:off x="2438400" y="6477413"/>
            <a:ext cx="731520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839E5B-5725-FA2D-040E-9FC47AABFF99}"/>
              </a:ext>
            </a:extLst>
          </p:cNvPr>
          <p:cNvSpPr/>
          <p:nvPr/>
        </p:nvSpPr>
        <p:spPr>
          <a:xfrm>
            <a:off x="2438399" y="6477412"/>
            <a:ext cx="2651760" cy="1828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E3BCF-8AE0-B20C-C850-A3399D3D1654}"/>
              </a:ext>
            </a:extLst>
          </p:cNvPr>
          <p:cNvSpPr txBox="1"/>
          <p:nvPr/>
        </p:nvSpPr>
        <p:spPr>
          <a:xfrm>
            <a:off x="118746" y="1305341"/>
            <a:ext cx="75653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Found that OT development is dependent on CAPE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Especially the vertical extent of positive buoyancy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Lower equilibrium levels and less CAPE result in shallower, weaker updrafts that do not reach the tropopause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This is what is seen in the northern portion of the QLCS</a:t>
            </a:r>
          </a:p>
        </p:txBody>
      </p:sp>
      <p:pic>
        <p:nvPicPr>
          <p:cNvPr id="10" name="Picture 9" descr="A picture containing text, purple&#10;&#10;Description automatically generated">
            <a:extLst>
              <a:ext uri="{FF2B5EF4-FFF2-40B4-BE49-F238E27FC236}">
                <a16:creationId xmlns:a16="http://schemas.microsoft.com/office/drawing/2014/main" id="{F35954AF-709B-B9A8-E80D-CD515BE815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32" y="931573"/>
            <a:ext cx="4233518" cy="3747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71A5B5-D08D-B96D-44E1-CD71228C5F68}"/>
              </a:ext>
            </a:extLst>
          </p:cNvPr>
          <p:cNvSpPr txBox="1"/>
          <p:nvPr/>
        </p:nvSpPr>
        <p:spPr>
          <a:xfrm>
            <a:off x="7493967" y="4611717"/>
            <a:ext cx="461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RAP 13 km analysis surface-based CAPE</a:t>
            </a:r>
          </a:p>
        </p:txBody>
      </p:sp>
      <p:pic>
        <p:nvPicPr>
          <p:cNvPr id="14" name="Picture 13" descr="A diagram of a storm&#10;&#10;Description automatically generated with medium confidence">
            <a:extLst>
              <a:ext uri="{FF2B5EF4-FFF2-40B4-BE49-F238E27FC236}">
                <a16:creationId xmlns:a16="http://schemas.microsoft.com/office/drawing/2014/main" id="{45E5E382-D19E-7344-04F6-9A2AA4B90D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134" b="11355"/>
          <a:stretch/>
        </p:blipFill>
        <p:spPr>
          <a:xfrm>
            <a:off x="372253" y="3449562"/>
            <a:ext cx="6159176" cy="26161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121895-B7F9-83A7-A608-BDAC3A414CE6}"/>
              </a:ext>
            </a:extLst>
          </p:cNvPr>
          <p:cNvSpPr txBox="1"/>
          <p:nvPr/>
        </p:nvSpPr>
        <p:spPr>
          <a:xfrm>
            <a:off x="6531429" y="5454764"/>
            <a:ext cx="4613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Soundings from KILX (left) and a PERiLS team farther north along the QLCS (right)</a:t>
            </a:r>
          </a:p>
        </p:txBody>
      </p:sp>
      <p:pic>
        <p:nvPicPr>
          <p:cNvPr id="21" name="Picture 2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F01AFF7-CA6C-0297-65FA-6BEE7640F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713" y="6285021"/>
            <a:ext cx="520907" cy="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75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ines&#10;&#10;Description automatically generated">
            <a:extLst>
              <a:ext uri="{FF2B5EF4-FFF2-40B4-BE49-F238E27FC236}">
                <a16:creationId xmlns:a16="http://schemas.microsoft.com/office/drawing/2014/main" id="{ED8D1855-DC0E-9145-17C2-606A2813EA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EBF53-EE8C-4CFF-A189-FB71B15809C5}"/>
              </a:ext>
            </a:extLst>
          </p:cNvPr>
          <p:cNvSpPr/>
          <p:nvPr/>
        </p:nvSpPr>
        <p:spPr>
          <a:xfrm>
            <a:off x="0" y="6263388"/>
            <a:ext cx="12192000" cy="594612"/>
          </a:xfrm>
          <a:prstGeom prst="rect">
            <a:avLst/>
          </a:prstGeom>
          <a:solidFill>
            <a:srgbClr val="10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11D84DA-A90A-AB6F-B18B-6F155666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8" y="6314915"/>
            <a:ext cx="339731" cy="4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SF Logo | NSF - National Science Foundation">
            <a:extLst>
              <a:ext uri="{FF2B5EF4-FFF2-40B4-BE49-F238E27FC236}">
                <a16:creationId xmlns:a16="http://schemas.microsoft.com/office/drawing/2014/main" id="{39406B6A-E8FA-C801-C4D8-49DDA671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2" y="6298907"/>
            <a:ext cx="520907" cy="5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3C1BF-D479-B705-093D-90BBCF11A438}"/>
              </a:ext>
            </a:extLst>
          </p:cNvPr>
          <p:cNvSpPr txBox="1"/>
          <p:nvPr/>
        </p:nvSpPr>
        <p:spPr>
          <a:xfrm>
            <a:off x="11816625" y="63643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968960CB-70AB-4A4C-88A3-D83AC783AB95}" type="slidenum">
              <a:rPr lang="en-US" sz="2000" smtClean="0">
                <a:solidFill>
                  <a:schemeClr val="bg1"/>
                </a:solidFill>
              </a:rPr>
              <a:pPr algn="r"/>
              <a:t>5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B8159-ECBB-94C2-C967-9DFBE611628C}"/>
              </a:ext>
            </a:extLst>
          </p:cNvPr>
          <p:cNvSpPr txBox="1"/>
          <p:nvPr/>
        </p:nvSpPr>
        <p:spPr>
          <a:xfrm>
            <a:off x="284205" y="197707"/>
            <a:ext cx="6538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Updrafts Shown By Radar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0D3D83-DCD4-CAA7-E720-2FD405D470B0}"/>
              </a:ext>
            </a:extLst>
          </p:cNvPr>
          <p:cNvSpPr/>
          <p:nvPr/>
        </p:nvSpPr>
        <p:spPr>
          <a:xfrm>
            <a:off x="148686" y="197707"/>
            <a:ext cx="135519" cy="830997"/>
          </a:xfrm>
          <a:prstGeom prst="rect">
            <a:avLst/>
          </a:prstGeom>
          <a:solidFill>
            <a:srgbClr val="1C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131626-2880-46FB-5BA2-768244DE0F38}"/>
              </a:ext>
            </a:extLst>
          </p:cNvPr>
          <p:cNvSpPr txBox="1"/>
          <p:nvPr/>
        </p:nvSpPr>
        <p:spPr>
          <a:xfrm>
            <a:off x="5048457" y="1392756"/>
            <a:ext cx="685933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Composite radar data were obtained using the NSSL’s Multi-Radar Multi-Sensor viewer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Specifically: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9 km AGL constant height reflectivity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This level was chosen as it was just below the equilibrium level on the nearest NWS sounding (theoretically the top of any deep updrafts)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Reflectivity cores are defined as areas of reflectivity greater than 25 </a:t>
            </a:r>
            <a:r>
              <a:rPr lang="en-US" sz="2200" dirty="0" err="1"/>
              <a:t>dBZ</a:t>
            </a:r>
            <a:endParaRPr lang="en-US" sz="22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Only cores associated with the QLCS are recorded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All values and locations manually recorded from the NSSL viewer</a:t>
            </a:r>
          </a:p>
        </p:txBody>
      </p:sp>
      <p:pic>
        <p:nvPicPr>
          <p:cNvPr id="12" name="Picture 11" descr="A picture containing map, electric blue, blue, aqua&#10;&#10;Description automatically generated">
            <a:extLst>
              <a:ext uri="{FF2B5EF4-FFF2-40B4-BE49-F238E27FC236}">
                <a16:creationId xmlns:a16="http://schemas.microsoft.com/office/drawing/2014/main" id="{8EBC703D-9EA7-FB47-B5AF-EE3FA9D81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17" y="1551780"/>
            <a:ext cx="4363344" cy="30432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F5B37A-0B34-1980-2E29-87BBDBC74733}"/>
              </a:ext>
            </a:extLst>
          </p:cNvPr>
          <p:cNvSpPr txBox="1"/>
          <p:nvPr/>
        </p:nvSpPr>
        <p:spPr>
          <a:xfrm>
            <a:off x="375017" y="4664383"/>
            <a:ext cx="4363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9 km AGL composite reflectivity shown in the NSSL MRMS data viewer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BE3DE-7ADE-82A1-356C-CD051AC21C5C}"/>
              </a:ext>
            </a:extLst>
          </p:cNvPr>
          <p:cNvSpPr/>
          <p:nvPr/>
        </p:nvSpPr>
        <p:spPr>
          <a:xfrm>
            <a:off x="2438400" y="6477413"/>
            <a:ext cx="731520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FE7D94-71ED-6C0B-26AA-9158011AA96B}"/>
              </a:ext>
            </a:extLst>
          </p:cNvPr>
          <p:cNvSpPr txBox="1"/>
          <p:nvPr/>
        </p:nvSpPr>
        <p:spPr>
          <a:xfrm>
            <a:off x="375015" y="1555103"/>
            <a:ext cx="2439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9 km AGL Reflectivity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8BBE5-7A60-A521-19C0-4E508D9F8B56}"/>
              </a:ext>
            </a:extLst>
          </p:cNvPr>
          <p:cNvSpPr/>
          <p:nvPr/>
        </p:nvSpPr>
        <p:spPr>
          <a:xfrm>
            <a:off x="2438399" y="6477412"/>
            <a:ext cx="3319272" cy="1828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7737F36-5410-2FE8-06AD-B2D5128F3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713" y="6285021"/>
            <a:ext cx="520907" cy="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43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ines&#10;&#10;Description automatically generated">
            <a:extLst>
              <a:ext uri="{FF2B5EF4-FFF2-40B4-BE49-F238E27FC236}">
                <a16:creationId xmlns:a16="http://schemas.microsoft.com/office/drawing/2014/main" id="{ED8D1855-DC0E-9145-17C2-606A2813EA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EBF53-EE8C-4CFF-A189-FB71B15809C5}"/>
              </a:ext>
            </a:extLst>
          </p:cNvPr>
          <p:cNvSpPr/>
          <p:nvPr/>
        </p:nvSpPr>
        <p:spPr>
          <a:xfrm>
            <a:off x="0" y="6263388"/>
            <a:ext cx="12192000" cy="594612"/>
          </a:xfrm>
          <a:prstGeom prst="rect">
            <a:avLst/>
          </a:prstGeom>
          <a:solidFill>
            <a:srgbClr val="10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11D84DA-A90A-AB6F-B18B-6F155666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8" y="6314915"/>
            <a:ext cx="339731" cy="4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SF Logo | NSF - National Science Foundation">
            <a:extLst>
              <a:ext uri="{FF2B5EF4-FFF2-40B4-BE49-F238E27FC236}">
                <a16:creationId xmlns:a16="http://schemas.microsoft.com/office/drawing/2014/main" id="{39406B6A-E8FA-C801-C4D8-49DDA671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2" y="6298907"/>
            <a:ext cx="520907" cy="5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3C1BF-D479-B705-093D-90BBCF11A438}"/>
              </a:ext>
            </a:extLst>
          </p:cNvPr>
          <p:cNvSpPr txBox="1"/>
          <p:nvPr/>
        </p:nvSpPr>
        <p:spPr>
          <a:xfrm>
            <a:off x="11816625" y="63643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968960CB-70AB-4A4C-88A3-D83AC783AB95}" type="slidenum">
              <a:rPr lang="en-US" sz="2000" smtClean="0">
                <a:solidFill>
                  <a:schemeClr val="bg1"/>
                </a:solidFill>
              </a:rPr>
              <a:pPr algn="r"/>
              <a:t>6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B8159-ECBB-94C2-C967-9DFBE611628C}"/>
              </a:ext>
            </a:extLst>
          </p:cNvPr>
          <p:cNvSpPr txBox="1"/>
          <p:nvPr/>
        </p:nvSpPr>
        <p:spPr>
          <a:xfrm>
            <a:off x="284205" y="197707"/>
            <a:ext cx="6538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Updrafts Shown By Radar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0D3D83-DCD4-CAA7-E720-2FD405D470B0}"/>
              </a:ext>
            </a:extLst>
          </p:cNvPr>
          <p:cNvSpPr/>
          <p:nvPr/>
        </p:nvSpPr>
        <p:spPr>
          <a:xfrm>
            <a:off x="148686" y="197707"/>
            <a:ext cx="135519" cy="830997"/>
          </a:xfrm>
          <a:prstGeom prst="rect">
            <a:avLst/>
          </a:prstGeom>
          <a:solidFill>
            <a:srgbClr val="1C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C1DB7EC-0BFC-C7A7-26E8-1DE5672A27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63" y="918137"/>
            <a:ext cx="5931072" cy="4338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E51A40-3456-3840-4AF4-922F70248EA5}"/>
              </a:ext>
            </a:extLst>
          </p:cNvPr>
          <p:cNvSpPr txBox="1"/>
          <p:nvPr/>
        </p:nvSpPr>
        <p:spPr>
          <a:xfrm>
            <a:off x="6196888" y="5258328"/>
            <a:ext cx="593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Tracked MRMS 9 km reflectivity cores, NCEI tornado tracks, and MRMS rotation swaths. Color indicates max reflectivity of the core at 9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F55C73-A2BD-4A5D-662B-FDB5BF6E2419}"/>
              </a:ext>
            </a:extLst>
          </p:cNvPr>
          <p:cNvSpPr txBox="1"/>
          <p:nvPr/>
        </p:nvSpPr>
        <p:spPr>
          <a:xfrm>
            <a:off x="284206" y="1392756"/>
            <a:ext cx="581179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Similar to OTs, </a:t>
            </a:r>
            <a:r>
              <a:rPr lang="en-US" sz="2200" b="1" dirty="0"/>
              <a:t>501 reflectivity cores </a:t>
            </a:r>
            <a:r>
              <a:rPr lang="en-US" sz="2200" dirty="0"/>
              <a:t>(obtained at 10 minute intervals) are plotted alongside tornado tracks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Spacing and orientation very similar to tornado tracks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Unlike OTs, reflectivity cores appear as far north as the northernmost tornado tracks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Nearly every QLCS tornado track is </a:t>
            </a:r>
            <a:r>
              <a:rPr lang="en-US" sz="2200" b="1" dirty="0"/>
              <a:t>spatially correlated</a:t>
            </a:r>
            <a:r>
              <a:rPr lang="en-US" sz="2200" dirty="0"/>
              <a:t> to a series of reflectivity 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Reflectivity cores are often visible well before tornadoes occur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585509-ADC5-A73D-5569-5CD7D97D4918}"/>
              </a:ext>
            </a:extLst>
          </p:cNvPr>
          <p:cNvSpPr/>
          <p:nvPr/>
        </p:nvSpPr>
        <p:spPr>
          <a:xfrm>
            <a:off x="2438400" y="6477413"/>
            <a:ext cx="731520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38245F-7B9C-E086-42AF-895D980B1A6F}"/>
              </a:ext>
            </a:extLst>
          </p:cNvPr>
          <p:cNvSpPr/>
          <p:nvPr/>
        </p:nvSpPr>
        <p:spPr>
          <a:xfrm>
            <a:off x="2438399" y="6477412"/>
            <a:ext cx="3986784" cy="1828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9E4192A-0445-FD96-B6C4-8AA6FFD7C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713" y="6285021"/>
            <a:ext cx="520907" cy="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18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ines&#10;&#10;Description automatically generated">
            <a:extLst>
              <a:ext uri="{FF2B5EF4-FFF2-40B4-BE49-F238E27FC236}">
                <a16:creationId xmlns:a16="http://schemas.microsoft.com/office/drawing/2014/main" id="{ED8D1855-DC0E-9145-17C2-606A2813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EBF53-EE8C-4CFF-A189-FB71B15809C5}"/>
              </a:ext>
            </a:extLst>
          </p:cNvPr>
          <p:cNvSpPr/>
          <p:nvPr/>
        </p:nvSpPr>
        <p:spPr>
          <a:xfrm>
            <a:off x="0" y="6263388"/>
            <a:ext cx="12192000" cy="594612"/>
          </a:xfrm>
          <a:prstGeom prst="rect">
            <a:avLst/>
          </a:prstGeom>
          <a:solidFill>
            <a:srgbClr val="10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11D84DA-A90A-AB6F-B18B-6F155666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8" y="6314915"/>
            <a:ext cx="339731" cy="4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SF Logo | NSF - National Science Foundation">
            <a:extLst>
              <a:ext uri="{FF2B5EF4-FFF2-40B4-BE49-F238E27FC236}">
                <a16:creationId xmlns:a16="http://schemas.microsoft.com/office/drawing/2014/main" id="{39406B6A-E8FA-C801-C4D8-49DDA671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2" y="6298907"/>
            <a:ext cx="520907" cy="5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3C1BF-D479-B705-093D-90BBCF11A438}"/>
              </a:ext>
            </a:extLst>
          </p:cNvPr>
          <p:cNvSpPr txBox="1"/>
          <p:nvPr/>
        </p:nvSpPr>
        <p:spPr>
          <a:xfrm>
            <a:off x="11816625" y="63643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968960CB-70AB-4A4C-88A3-D83AC783AB95}" type="slidenum">
              <a:rPr lang="en-US" sz="2000" smtClean="0">
                <a:solidFill>
                  <a:schemeClr val="bg1"/>
                </a:solidFill>
              </a:rPr>
              <a:pPr algn="r"/>
              <a:t>7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B8159-ECBB-94C2-C967-9DFBE611628C}"/>
              </a:ext>
            </a:extLst>
          </p:cNvPr>
          <p:cNvSpPr txBox="1"/>
          <p:nvPr/>
        </p:nvSpPr>
        <p:spPr>
          <a:xfrm>
            <a:off x="284205" y="197707"/>
            <a:ext cx="3866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WRF Modeling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0D3D83-DCD4-CAA7-E720-2FD405D470B0}"/>
              </a:ext>
            </a:extLst>
          </p:cNvPr>
          <p:cNvSpPr/>
          <p:nvPr/>
        </p:nvSpPr>
        <p:spPr>
          <a:xfrm>
            <a:off x="148686" y="197707"/>
            <a:ext cx="135519" cy="830997"/>
          </a:xfrm>
          <a:prstGeom prst="rect">
            <a:avLst/>
          </a:prstGeom>
          <a:solidFill>
            <a:srgbClr val="1C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2F13D1EC-BBE8-583F-6C4A-FC9144D0D1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0" b="7905"/>
          <a:stretch/>
        </p:blipFill>
        <p:spPr bwMode="auto">
          <a:xfrm>
            <a:off x="4363766" y="1453651"/>
            <a:ext cx="7610114" cy="3630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21FA7C-1484-1A5C-D3EC-773AD3849063}"/>
              </a:ext>
            </a:extLst>
          </p:cNvPr>
          <p:cNvSpPr txBox="1"/>
          <p:nvPr/>
        </p:nvSpPr>
        <p:spPr>
          <a:xfrm>
            <a:off x="4360591" y="5084395"/>
            <a:ext cx="761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(Left) RAP 13 km analysis of 1 km AGL reflectivity and (right) WRF 3 km parent domain simulation of 1 km AGL reflectivity; both at 1:00 UTC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432231-A66B-858E-080E-CD906BC6B433}"/>
              </a:ext>
            </a:extLst>
          </p:cNvPr>
          <p:cNvSpPr txBox="1"/>
          <p:nvPr/>
        </p:nvSpPr>
        <p:spPr>
          <a:xfrm>
            <a:off x="284206" y="1392756"/>
            <a:ext cx="3864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Wanted to understand the physical link between these updrafts and the co-located vortices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Ran a 3 km grid spacing WRF simulation with a 1 km nested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Produced a QLCS similar to the observed system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B64594-AE8E-1BF4-70A0-2E9F7900AA6C}"/>
              </a:ext>
            </a:extLst>
          </p:cNvPr>
          <p:cNvSpPr/>
          <p:nvPr/>
        </p:nvSpPr>
        <p:spPr>
          <a:xfrm>
            <a:off x="2438400" y="6477413"/>
            <a:ext cx="731520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498A12-E721-43CF-2248-5F9FECC93C17}"/>
              </a:ext>
            </a:extLst>
          </p:cNvPr>
          <p:cNvSpPr/>
          <p:nvPr/>
        </p:nvSpPr>
        <p:spPr>
          <a:xfrm>
            <a:off x="2438399" y="6477412"/>
            <a:ext cx="4663440" cy="1828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DBDE8DD-52FF-DFE4-0572-C90CE9630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713" y="6285021"/>
            <a:ext cx="520907" cy="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83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ines&#10;&#10;Description automatically generated">
            <a:extLst>
              <a:ext uri="{FF2B5EF4-FFF2-40B4-BE49-F238E27FC236}">
                <a16:creationId xmlns:a16="http://schemas.microsoft.com/office/drawing/2014/main" id="{ED8D1855-DC0E-9145-17C2-606A2813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EBF53-EE8C-4CFF-A189-FB71B15809C5}"/>
              </a:ext>
            </a:extLst>
          </p:cNvPr>
          <p:cNvSpPr/>
          <p:nvPr/>
        </p:nvSpPr>
        <p:spPr>
          <a:xfrm>
            <a:off x="0" y="6263388"/>
            <a:ext cx="12192000" cy="594612"/>
          </a:xfrm>
          <a:prstGeom prst="rect">
            <a:avLst/>
          </a:prstGeom>
          <a:solidFill>
            <a:srgbClr val="10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11D84DA-A90A-AB6F-B18B-6F155666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8" y="6314915"/>
            <a:ext cx="339731" cy="4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SF Logo | NSF - National Science Foundation">
            <a:extLst>
              <a:ext uri="{FF2B5EF4-FFF2-40B4-BE49-F238E27FC236}">
                <a16:creationId xmlns:a16="http://schemas.microsoft.com/office/drawing/2014/main" id="{39406B6A-E8FA-C801-C4D8-49DDA671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2" y="6298907"/>
            <a:ext cx="520907" cy="5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3C1BF-D479-B705-093D-90BBCF11A438}"/>
              </a:ext>
            </a:extLst>
          </p:cNvPr>
          <p:cNvSpPr txBox="1"/>
          <p:nvPr/>
        </p:nvSpPr>
        <p:spPr>
          <a:xfrm>
            <a:off x="11816625" y="63643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968960CB-70AB-4A4C-88A3-D83AC783AB95}" type="slidenum">
              <a:rPr lang="en-US" sz="2000" smtClean="0">
                <a:solidFill>
                  <a:schemeClr val="bg1"/>
                </a:solidFill>
              </a:rPr>
              <a:pPr algn="r"/>
              <a:t>8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B8159-ECBB-94C2-C967-9DFBE611628C}"/>
              </a:ext>
            </a:extLst>
          </p:cNvPr>
          <p:cNvSpPr txBox="1"/>
          <p:nvPr/>
        </p:nvSpPr>
        <p:spPr>
          <a:xfrm>
            <a:off x="284205" y="197707"/>
            <a:ext cx="842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Do Mesovortices Form Updrafts?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0D3D83-DCD4-CAA7-E720-2FD405D470B0}"/>
              </a:ext>
            </a:extLst>
          </p:cNvPr>
          <p:cNvSpPr/>
          <p:nvPr/>
        </p:nvSpPr>
        <p:spPr>
          <a:xfrm>
            <a:off x="148686" y="197707"/>
            <a:ext cx="135519" cy="830997"/>
          </a:xfrm>
          <a:prstGeom prst="rect">
            <a:avLst/>
          </a:prstGeom>
          <a:solidFill>
            <a:srgbClr val="1C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6D8790-CFF5-3872-2B36-BCC69DB94ED6}"/>
              </a:ext>
            </a:extLst>
          </p:cNvPr>
          <p:cNvSpPr txBox="1"/>
          <p:nvPr/>
        </p:nvSpPr>
        <p:spPr>
          <a:xfrm>
            <a:off x="6974379" y="1289724"/>
            <a:ext cx="503476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First question: does a pre-existing vortex result in deep updrafts? (</a:t>
            </a:r>
            <a:r>
              <a:rPr lang="en-US" sz="2200" b="1" i="1" dirty="0"/>
              <a:t>No</a:t>
            </a:r>
            <a:r>
              <a:rPr lang="en-US" sz="2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Evaluating updraft forcings shows that, prior to “tornadogenesis”, the parent mesovortex has minimal impact on vertical 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Greater forcing occurs later after vortex intensifies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Could contribute to low-level intensification of vertical motions, would suppress deep updrafts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AD804-31D4-46D1-CF64-4CA972AC508C}"/>
              </a:ext>
            </a:extLst>
          </p:cNvPr>
          <p:cNvSpPr txBox="1"/>
          <p:nvPr/>
        </p:nvSpPr>
        <p:spPr>
          <a:xfrm>
            <a:off x="417643" y="4821384"/>
            <a:ext cx="6244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Cross sections at the vortex just prior to “tornadogenesis”; vertical velocity (black) and Okubo-Weiss parameter (magenta) are contoured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62CC7F-0480-C303-6F88-E655ABFF27DB}"/>
              </a:ext>
            </a:extLst>
          </p:cNvPr>
          <p:cNvSpPr/>
          <p:nvPr/>
        </p:nvSpPr>
        <p:spPr>
          <a:xfrm>
            <a:off x="2438400" y="6477413"/>
            <a:ext cx="731520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13016B-1062-CDFE-524E-B4D195A33383}"/>
              </a:ext>
            </a:extLst>
          </p:cNvPr>
          <p:cNvSpPr/>
          <p:nvPr/>
        </p:nvSpPr>
        <p:spPr>
          <a:xfrm>
            <a:off x="1252849" y="1455974"/>
            <a:ext cx="1718554" cy="221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F2B106-F70F-3710-0F1C-190A14500036}"/>
              </a:ext>
            </a:extLst>
          </p:cNvPr>
          <p:cNvSpPr/>
          <p:nvPr/>
        </p:nvSpPr>
        <p:spPr>
          <a:xfrm>
            <a:off x="4079168" y="1455974"/>
            <a:ext cx="1718554" cy="221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11A61-B399-9B79-D03F-0585E4C0730C}"/>
              </a:ext>
            </a:extLst>
          </p:cNvPr>
          <p:cNvSpPr txBox="1"/>
          <p:nvPr/>
        </p:nvSpPr>
        <p:spPr>
          <a:xfrm>
            <a:off x="635680" y="1386346"/>
            <a:ext cx="2612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Vertical Rotation-Induced Forcing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A16A80-18C8-00E1-B9AE-5A8161977459}"/>
              </a:ext>
            </a:extLst>
          </p:cNvPr>
          <p:cNvSpPr txBox="1"/>
          <p:nvPr/>
        </p:nvSpPr>
        <p:spPr>
          <a:xfrm>
            <a:off x="3635853" y="1386346"/>
            <a:ext cx="31351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Horizontal Convergence-Induced Forcing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EB0434-455B-0ECF-1402-8118FE14BC2E}"/>
              </a:ext>
            </a:extLst>
          </p:cNvPr>
          <p:cNvSpPr/>
          <p:nvPr/>
        </p:nvSpPr>
        <p:spPr>
          <a:xfrm>
            <a:off x="2438399" y="6477412"/>
            <a:ext cx="5321808" cy="1828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36FAAB0-075D-FD29-B868-6B0A06B762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39" b="53554"/>
          <a:stretch/>
        </p:blipFill>
        <p:spPr>
          <a:xfrm>
            <a:off x="155859" y="1677280"/>
            <a:ext cx="6543898" cy="31470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3CBD5D-8BA5-5A9E-814E-2791D3DBA90E}"/>
              </a:ext>
            </a:extLst>
          </p:cNvPr>
          <p:cNvSpPr txBox="1"/>
          <p:nvPr/>
        </p:nvSpPr>
        <p:spPr>
          <a:xfrm>
            <a:off x="5896034" y="1694123"/>
            <a:ext cx="6623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00:35 UTC</a:t>
            </a:r>
          </a:p>
        </p:txBody>
      </p:sp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6255392-26B3-DBE9-7501-59839A8B0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713" y="6285021"/>
            <a:ext cx="520907" cy="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8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ines&#10;&#10;Description automatically generated">
            <a:extLst>
              <a:ext uri="{FF2B5EF4-FFF2-40B4-BE49-F238E27FC236}">
                <a16:creationId xmlns:a16="http://schemas.microsoft.com/office/drawing/2014/main" id="{ED8D1855-DC0E-9145-17C2-606A2813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EBF53-EE8C-4CFF-A189-FB71B15809C5}"/>
              </a:ext>
            </a:extLst>
          </p:cNvPr>
          <p:cNvSpPr/>
          <p:nvPr/>
        </p:nvSpPr>
        <p:spPr>
          <a:xfrm>
            <a:off x="0" y="6263388"/>
            <a:ext cx="12192000" cy="594612"/>
          </a:xfrm>
          <a:prstGeom prst="rect">
            <a:avLst/>
          </a:prstGeom>
          <a:solidFill>
            <a:srgbClr val="102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11D84DA-A90A-AB6F-B18B-6F155666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8" y="6314915"/>
            <a:ext cx="339731" cy="49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SF Logo | NSF - National Science Foundation">
            <a:extLst>
              <a:ext uri="{FF2B5EF4-FFF2-40B4-BE49-F238E27FC236}">
                <a16:creationId xmlns:a16="http://schemas.microsoft.com/office/drawing/2014/main" id="{39406B6A-E8FA-C801-C4D8-49DDA671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2" y="6298907"/>
            <a:ext cx="520907" cy="5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3C1BF-D479-B705-093D-90BBCF11A438}"/>
              </a:ext>
            </a:extLst>
          </p:cNvPr>
          <p:cNvSpPr txBox="1"/>
          <p:nvPr/>
        </p:nvSpPr>
        <p:spPr>
          <a:xfrm>
            <a:off x="11816625" y="636430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968960CB-70AB-4A4C-88A3-D83AC783AB95}" type="slidenum">
              <a:rPr lang="en-US" sz="2000" smtClean="0">
                <a:solidFill>
                  <a:schemeClr val="bg1"/>
                </a:solidFill>
              </a:rPr>
              <a:pPr algn="r"/>
              <a:t>9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B8159-ECBB-94C2-C967-9DFBE611628C}"/>
              </a:ext>
            </a:extLst>
          </p:cNvPr>
          <p:cNvSpPr txBox="1"/>
          <p:nvPr/>
        </p:nvSpPr>
        <p:spPr>
          <a:xfrm>
            <a:off x="284205" y="197707"/>
            <a:ext cx="842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Do Updrafts Form Mesovortices?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0D3D83-DCD4-CAA7-E720-2FD405D470B0}"/>
              </a:ext>
            </a:extLst>
          </p:cNvPr>
          <p:cNvSpPr/>
          <p:nvPr/>
        </p:nvSpPr>
        <p:spPr>
          <a:xfrm>
            <a:off x="148686" y="197707"/>
            <a:ext cx="135519" cy="830997"/>
          </a:xfrm>
          <a:prstGeom prst="rect">
            <a:avLst/>
          </a:prstGeom>
          <a:solidFill>
            <a:srgbClr val="1C5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6D8790-CFF5-3872-2B36-BCC69DB94ED6}"/>
              </a:ext>
            </a:extLst>
          </p:cNvPr>
          <p:cNvSpPr txBox="1"/>
          <p:nvPr/>
        </p:nvSpPr>
        <p:spPr>
          <a:xfrm>
            <a:off x="284207" y="1392756"/>
            <a:ext cx="475202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Next question: does a pre-existing updraft result in strong vortices? (</a:t>
            </a:r>
            <a:r>
              <a:rPr lang="en-US" sz="2200" b="1" i="1" dirty="0"/>
              <a:t>Yes</a:t>
            </a:r>
            <a:r>
              <a:rPr lang="en-US" sz="2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Parcel trajectories terminating in the mesovortex originate largely in the environmental inflow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These parcels ascend as they reach the vortex/updraft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Only attain vorticity once ascent occurs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Tilting/stretching by the updraft appears responsible for vorticity generation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087BD-F099-FACC-63FA-E39560FE418C}"/>
              </a:ext>
            </a:extLst>
          </p:cNvPr>
          <p:cNvSpPr txBox="1"/>
          <p:nvPr/>
        </p:nvSpPr>
        <p:spPr>
          <a:xfrm>
            <a:off x="8713757" y="4928851"/>
            <a:ext cx="3300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Heights (left) and absolute vorticity (right) for parcels entering the vortex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DE34FE-7331-AACB-C042-0F0C91C1CADE}"/>
              </a:ext>
            </a:extLst>
          </p:cNvPr>
          <p:cNvSpPr/>
          <p:nvPr/>
        </p:nvSpPr>
        <p:spPr>
          <a:xfrm>
            <a:off x="2438400" y="6477413"/>
            <a:ext cx="731520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DA807C-3E38-B517-0FAA-8248083C7772}"/>
              </a:ext>
            </a:extLst>
          </p:cNvPr>
          <p:cNvSpPr/>
          <p:nvPr/>
        </p:nvSpPr>
        <p:spPr>
          <a:xfrm>
            <a:off x="2438399" y="6477412"/>
            <a:ext cx="5989320" cy="1828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CD4A8FE-3B32-203B-BB4B-D97EFEDABB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92" t="11775" r="12090" b="50000"/>
          <a:stretch/>
        </p:blipFill>
        <p:spPr>
          <a:xfrm>
            <a:off x="7493329" y="854060"/>
            <a:ext cx="4618505" cy="29947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5D790E-AAB5-E23D-9AC2-1B7927CBD1F0}"/>
              </a:ext>
            </a:extLst>
          </p:cNvPr>
          <p:cNvSpPr txBox="1"/>
          <p:nvPr/>
        </p:nvSpPr>
        <p:spPr>
          <a:xfrm>
            <a:off x="5222662" y="2466715"/>
            <a:ext cx="2730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Parcel trajectory paths colored by height and mesovortex location (pink)</a:t>
            </a:r>
          </a:p>
        </p:txBody>
      </p:sp>
      <p:pic>
        <p:nvPicPr>
          <p:cNvPr id="20" name="Picture 19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7BCDFE0-D2FE-6921-C67E-924C311216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06" t="50000" r="18573" b="11553"/>
          <a:stretch/>
        </p:blipFill>
        <p:spPr>
          <a:xfrm>
            <a:off x="5116390" y="3550608"/>
            <a:ext cx="3521524" cy="2619195"/>
          </a:xfrm>
          <a:prstGeom prst="rect">
            <a:avLst/>
          </a:prstGeom>
        </p:spPr>
      </p:pic>
      <p:pic>
        <p:nvPicPr>
          <p:cNvPr id="21" name="Picture 2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0A63EAA-2BFE-4F97-E208-56CB9BE4A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713" y="6285021"/>
            <a:ext cx="520907" cy="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06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6358</TotalTime>
  <Words>974</Words>
  <Application>Microsoft Macintosh PowerPoint</Application>
  <PresentationFormat>Widescreen</PresentationFormat>
  <Paragraphs>103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Wolff, Eddie</dc:creator>
  <cp:lastModifiedBy>Wolff, Eddie</cp:lastModifiedBy>
  <cp:revision>25</cp:revision>
  <dcterms:created xsi:type="dcterms:W3CDTF">2023-11-13T04:35:58Z</dcterms:created>
  <dcterms:modified xsi:type="dcterms:W3CDTF">2023-11-17T14:34:07Z</dcterms:modified>
</cp:coreProperties>
</file>