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14"/>
  </p:notesMasterIdLst>
  <p:handoutMasterIdLst>
    <p:handoutMasterId r:id="rId15"/>
  </p:handoutMasterIdLst>
  <p:sldIdLst>
    <p:sldId id="256" r:id="rId2"/>
    <p:sldId id="317" r:id="rId3"/>
    <p:sldId id="265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29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70" autoAdjust="0"/>
    <p:restoredTop sz="94636"/>
  </p:normalViewPr>
  <p:slideViewPr>
    <p:cSldViewPr snapToGrid="0">
      <p:cViewPr>
        <p:scale>
          <a:sx n="95" d="100"/>
          <a:sy n="95" d="100"/>
        </p:scale>
        <p:origin x="49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D5F1D-0A55-4E43-A43C-743272EC66BA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A60AE-5620-4C3E-AA66-5865C7198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095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FC8E6-D53B-4EF9-9C9E-EDF7027899DF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3E8D7-2E67-42F4-B5AE-AE24D28B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951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6FD8-0C1F-4AD2-8A42-5B1A455A8ED5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9809-D889-4D90-B9F8-C8A5652A8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81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0A37-17D5-4CD8-95E7-0D34747CEC13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9809-D889-4D90-B9F8-C8A5652A8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13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587CA-BBA3-448A-B78C-02CA5324C221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9809-D889-4D90-B9F8-C8A5652A8E8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4988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0FEA-3E10-4A5E-81A0-E95937D683D2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9809-D889-4D90-B9F8-C8A5652A8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87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ED61D-4C74-4D3D-B79E-636F747E98E4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9809-D889-4D90-B9F8-C8A5652A8E8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7248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8984-21F2-4997-AB15-61928F8614EC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9809-D889-4D90-B9F8-C8A5652A8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96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196C-2277-49E9-B164-FA1B421A3B8C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9809-D889-4D90-B9F8-C8A5652A8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3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1EFF-D308-4479-A022-C8ECDBC2FDFE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9809-D889-4D90-B9F8-C8A5652A8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82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84F8-6461-45E1-A8FE-0C46EB7946C7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9809-D889-4D90-B9F8-C8A5652A8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15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AFFA-2A7E-4750-BEE2-0C1A7F50B234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9809-D889-4D90-B9F8-C8A5652A8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83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2717-F676-446C-A898-BBF3134FCBAE}" type="datetime1">
              <a:rPr lang="en-US" smtClean="0"/>
              <a:t>11/14/23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73394" y="6223924"/>
            <a:ext cx="487054" cy="365125"/>
          </a:xfrm>
          <a:noFill/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3C69809-D889-4D90-B9F8-C8A5652A8E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CA4D-0F80-4479-B041-7598A7E1662B}" type="datetime1">
              <a:rPr lang="en-US" smtClean="0"/>
              <a:t>11/14/23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77109" y="6223924"/>
            <a:ext cx="683339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13C69809-D889-4D90-B9F8-C8A5652A8E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31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82DE-55F4-48B2-ADD4-C79B7D34D01A}" type="datetime1">
              <a:rPr lang="en-US" smtClean="0"/>
              <a:t>11/14/23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9809-D889-4D90-B9F8-C8A5652A8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49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7178E-D9A8-4701-820C-B02BE541D185}" type="datetime1">
              <a:rPr lang="en-US" smtClean="0"/>
              <a:t>11/14/23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9809-D889-4D90-B9F8-C8A5652A8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98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1D48-F7D0-4F6C-BD12-4D298CF820A7}" type="datetime1">
              <a:rPr lang="en-US" smtClean="0"/>
              <a:t>11/14/23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9809-D889-4D90-B9F8-C8A5652A8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3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EB307-8218-472A-99CE-915461A64486}" type="datetime1">
              <a:rPr lang="en-US" smtClean="0"/>
              <a:t>11/14/23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9809-D889-4D90-B9F8-C8A5652A8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6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900D5-2040-45D4-B953-96EF78617B51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77897" y="6305283"/>
            <a:ext cx="4856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13C69809-D889-4D90-B9F8-C8A5652A8E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7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979" y="390382"/>
            <a:ext cx="7766936" cy="1646302"/>
          </a:xfrm>
        </p:spPr>
        <p:txBody>
          <a:bodyPr/>
          <a:lstStyle/>
          <a:p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Evolution of a Tornadic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Mesovortex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a QLCS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520" y="2036684"/>
            <a:ext cx="7766936" cy="104014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Alec J. Prosser,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I. Biggerstaff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Gordon D. Carrie</a:t>
            </a:r>
            <a:endParaRPr lang="en-US" sz="24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Oklahoma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604" y="769"/>
            <a:ext cx="987537" cy="95649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3323" cy="938744"/>
          </a:xfrm>
          <a:prstGeom prst="rect">
            <a:avLst/>
          </a:prstGeom>
        </p:spPr>
      </p:pic>
      <p:pic>
        <p:nvPicPr>
          <p:cNvPr id="21" name="Picture 20" descr="A close-up of a map&#10;&#10;Description automatically generated">
            <a:extLst>
              <a:ext uri="{FF2B5EF4-FFF2-40B4-BE49-F238E27FC236}">
                <a16:creationId xmlns:a16="http://schemas.microsoft.com/office/drawing/2014/main" id="{E1250A94-1860-354E-BEF8-40BC99F3F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247" y="3027403"/>
            <a:ext cx="3294200" cy="3781169"/>
          </a:xfrm>
          <a:prstGeom prst="rect">
            <a:avLst/>
          </a:prstGeom>
        </p:spPr>
      </p:pic>
      <p:pic>
        <p:nvPicPr>
          <p:cNvPr id="23" name="Picture 22" descr="A map of a red and yellow area&#10;&#10;Description automatically generated with medium confidence">
            <a:extLst>
              <a:ext uri="{FF2B5EF4-FFF2-40B4-BE49-F238E27FC236}">
                <a16:creationId xmlns:a16="http://schemas.microsoft.com/office/drawing/2014/main" id="{FB6F8892-4DF6-3946-AD50-AB7E51FE5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43" y="2965617"/>
            <a:ext cx="3302417" cy="3781169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5C1960B4-243E-FE46-8812-F9811C2F56E5}"/>
              </a:ext>
            </a:extLst>
          </p:cNvPr>
          <p:cNvSpPr/>
          <p:nvPr/>
        </p:nvSpPr>
        <p:spPr>
          <a:xfrm>
            <a:off x="6499645" y="4164225"/>
            <a:ext cx="407773" cy="43533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10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604" y="769"/>
            <a:ext cx="987537" cy="95649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3323" cy="938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00A4A1-E900-764A-85AF-CF10A28EBD54}"/>
              </a:ext>
            </a:extLst>
          </p:cNvPr>
          <p:cNvSpPr txBox="1"/>
          <p:nvPr/>
        </p:nvSpPr>
        <p:spPr>
          <a:xfrm>
            <a:off x="0" y="6598508"/>
            <a:ext cx="24466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M. Biggerstaff, </a:t>
            </a:r>
            <a:r>
              <a:rPr lang="en-US" sz="1000" dirty="0" err="1"/>
              <a:t>PERiLS</a:t>
            </a:r>
            <a:r>
              <a:rPr lang="en-US" sz="1000" dirty="0"/>
              <a:t> Workshop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7553D-C844-F843-9E1B-A6C9F2D75974}"/>
              </a:ext>
            </a:extLst>
          </p:cNvPr>
          <p:cNvSpPr txBox="1"/>
          <p:nvPr/>
        </p:nvSpPr>
        <p:spPr>
          <a:xfrm>
            <a:off x="11443447" y="6450224"/>
            <a:ext cx="748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E573D34-67F6-D448-84AB-FB23917DB0D8}"/>
              </a:ext>
            </a:extLst>
          </p:cNvPr>
          <p:cNvSpPr txBox="1">
            <a:spLocks/>
          </p:cNvSpPr>
          <p:nvPr/>
        </p:nvSpPr>
        <p:spPr>
          <a:xfrm>
            <a:off x="565790" y="803513"/>
            <a:ext cx="9217891" cy="5794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QLCS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mesovortex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vorticity tendency evolved rapidly despite long-lasting kinematic features.</a:t>
            </a:r>
          </a:p>
          <a:p>
            <a:pPr lvl="1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Most important processes occurring below 1 km altitude with horizontal scales of 1-5 km.</a:t>
            </a:r>
          </a:p>
          <a:p>
            <a:pPr lvl="1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Vorticity magnitude increased considerably in the lowest kilometer of the analysis, 1-3 minutes prior to tornadogenesis.</a:t>
            </a:r>
          </a:p>
          <a:p>
            <a:pPr lvl="1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Intensification process appears to have resulted from the tilting of storm-induced, narrow, zone of easterly-oriented horizontal vorticity between updraft (downdraft) along northwest (southern) flanks of existing vorticity maxima. </a:t>
            </a:r>
          </a:p>
          <a:p>
            <a:pPr lvl="1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Stretching was augmented by convergence from descending reflectivity core to the northwest of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mesovortex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few minutes before tornadogenesis.</a:t>
            </a:r>
          </a:p>
          <a:p>
            <a:pPr lvl="1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Vorticity magnitude diminished rapidly after tornadogenesis due to occlusion downdraft.  But occlusion downdraft created tilting that appears to have helped sustain the tornado in a weak storm-relative flow regime.</a:t>
            </a:r>
          </a:p>
          <a:p>
            <a:pPr lvl="1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Stretching during the tornadic phase was negative.  </a:t>
            </a:r>
          </a:p>
          <a:p>
            <a:pPr lvl="1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Dissipation resulted from additional downdrafts further spinning down and elongating the vorticity field.</a:t>
            </a:r>
          </a:p>
          <a:p>
            <a:pPr lvl="1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F3945D-B3AF-BD44-808C-26193B94F114}"/>
              </a:ext>
            </a:extLst>
          </p:cNvPr>
          <p:cNvSpPr txBox="1"/>
          <p:nvPr/>
        </p:nvSpPr>
        <p:spPr>
          <a:xfrm>
            <a:off x="1506071" y="228600"/>
            <a:ext cx="771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260576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604" y="769"/>
            <a:ext cx="987537" cy="95649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3323" cy="938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00A4A1-E900-764A-85AF-CF10A28EBD54}"/>
              </a:ext>
            </a:extLst>
          </p:cNvPr>
          <p:cNvSpPr txBox="1"/>
          <p:nvPr/>
        </p:nvSpPr>
        <p:spPr>
          <a:xfrm>
            <a:off x="0" y="6598508"/>
            <a:ext cx="24466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M. Biggerstaff, </a:t>
            </a:r>
            <a:r>
              <a:rPr lang="en-US" sz="1000" dirty="0" err="1"/>
              <a:t>PERiLS</a:t>
            </a:r>
            <a:r>
              <a:rPr lang="en-US" sz="1000" dirty="0"/>
              <a:t> Workshop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7553D-C844-F843-9E1B-A6C9F2D75974}"/>
              </a:ext>
            </a:extLst>
          </p:cNvPr>
          <p:cNvSpPr txBox="1"/>
          <p:nvPr/>
        </p:nvSpPr>
        <p:spPr>
          <a:xfrm>
            <a:off x="11376213" y="6450224"/>
            <a:ext cx="815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A73F4F-91F6-E84C-83B1-54C20584BEFF}"/>
              </a:ext>
            </a:extLst>
          </p:cNvPr>
          <p:cNvSpPr txBox="1"/>
          <p:nvPr/>
        </p:nvSpPr>
        <p:spPr>
          <a:xfrm>
            <a:off x="1331259" y="268941"/>
            <a:ext cx="7933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Questions?</a:t>
            </a:r>
          </a:p>
        </p:txBody>
      </p:sp>
      <p:pic>
        <p:nvPicPr>
          <p:cNvPr id="14" name="Picture 13" descr="A waterfall in the forest&#10;&#10;Description automatically generated">
            <a:extLst>
              <a:ext uri="{FF2B5EF4-FFF2-40B4-BE49-F238E27FC236}">
                <a16:creationId xmlns:a16="http://schemas.microsoft.com/office/drawing/2014/main" id="{CBC6E6B0-1CD1-274A-99A7-0B5945867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297" y="1808263"/>
            <a:ext cx="5661212" cy="3774141"/>
          </a:xfrm>
          <a:prstGeom prst="rect">
            <a:avLst/>
          </a:prstGeom>
        </p:spPr>
      </p:pic>
      <p:pic>
        <p:nvPicPr>
          <p:cNvPr id="16" name="Picture 15" descr="A bird standing on a post&#10;&#10;Description automatically generated">
            <a:extLst>
              <a:ext uri="{FF2B5EF4-FFF2-40B4-BE49-F238E27FC236}">
                <a16:creationId xmlns:a16="http://schemas.microsoft.com/office/drawing/2014/main" id="{8067BD5B-2671-B544-A3B4-55BE90CF9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483" y="1438835"/>
            <a:ext cx="5970494" cy="398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96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36" y="845126"/>
            <a:ext cx="9416851" cy="537094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9809-D889-4D90-B9F8-C8A5652A8E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3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604" y="769"/>
            <a:ext cx="987537" cy="95649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3323" cy="938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00A4A1-E900-764A-85AF-CF10A28EBD54}"/>
              </a:ext>
            </a:extLst>
          </p:cNvPr>
          <p:cNvSpPr txBox="1"/>
          <p:nvPr/>
        </p:nvSpPr>
        <p:spPr>
          <a:xfrm>
            <a:off x="0" y="6598508"/>
            <a:ext cx="24466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M. Biggerstaff, </a:t>
            </a:r>
            <a:r>
              <a:rPr lang="en-US" sz="1000" dirty="0" err="1"/>
              <a:t>PERiLS</a:t>
            </a:r>
            <a:r>
              <a:rPr lang="en-US" sz="1000" dirty="0"/>
              <a:t> Workshop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7553D-C844-F843-9E1B-A6C9F2D75974}"/>
              </a:ext>
            </a:extLst>
          </p:cNvPr>
          <p:cNvSpPr txBox="1"/>
          <p:nvPr/>
        </p:nvSpPr>
        <p:spPr>
          <a:xfrm>
            <a:off x="11738919" y="6450224"/>
            <a:ext cx="453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2" name="Picture 11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B9BBEDE1-B237-EC42-90D7-BAFADC34831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0" y="1668162"/>
            <a:ext cx="4726819" cy="4930346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2FE88B0F-CFD9-4D46-AF40-9BF8A0433F6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259" y="1878227"/>
            <a:ext cx="4726819" cy="41765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484662-6B6E-A841-B9E2-7078D3019100}"/>
              </a:ext>
            </a:extLst>
          </p:cNvPr>
          <p:cNvSpPr txBox="1"/>
          <p:nvPr/>
        </p:nvSpPr>
        <p:spPr>
          <a:xfrm>
            <a:off x="1223319" y="160638"/>
            <a:ext cx="8044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Large-Scale View of Multi-Vortex QLCS</a:t>
            </a:r>
          </a:p>
          <a:p>
            <a:pPr algn="ctr"/>
            <a:r>
              <a:rPr lang="en-US" sz="1600" dirty="0"/>
              <a:t>(Courtesy of C. Ziegler)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957D2C-8142-CE47-8431-019EFD160111}"/>
              </a:ext>
            </a:extLst>
          </p:cNvPr>
          <p:cNvSpPr txBox="1"/>
          <p:nvPr/>
        </p:nvSpPr>
        <p:spPr>
          <a:xfrm>
            <a:off x="1223319" y="1050324"/>
            <a:ext cx="8303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 ‘confirmed’ tornadoes in Shreveport CWA; 2 were in our observing network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2A88A8A-C8AA-C940-A775-9B233833EA71}"/>
              </a:ext>
            </a:extLst>
          </p:cNvPr>
          <p:cNvCxnSpPr>
            <a:cxnSpLocks/>
          </p:cNvCxnSpPr>
          <p:nvPr/>
        </p:nvCxnSpPr>
        <p:spPr>
          <a:xfrm flipH="1" flipV="1">
            <a:off x="8946292" y="2872946"/>
            <a:ext cx="321276" cy="55605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D32C199-819A-BF4D-8C78-DDEE1E096332}"/>
              </a:ext>
            </a:extLst>
          </p:cNvPr>
          <p:cNvSpPr txBox="1"/>
          <p:nvPr/>
        </p:nvSpPr>
        <p:spPr>
          <a:xfrm>
            <a:off x="8557054" y="3429000"/>
            <a:ext cx="1421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Vortex of interest</a:t>
            </a:r>
          </a:p>
        </p:txBody>
      </p:sp>
    </p:spTree>
    <p:extLst>
      <p:ext uri="{BB962C8B-B14F-4D97-AF65-F5344CB8AC3E}">
        <p14:creationId xmlns:p14="http://schemas.microsoft.com/office/powerpoint/2010/main" val="2125289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792942"/>
            <a:ext cx="9787082" cy="543098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3D24D4-860E-A14E-B8F7-B0483E1562BF}"/>
              </a:ext>
            </a:extLst>
          </p:cNvPr>
          <p:cNvSpPr txBox="1"/>
          <p:nvPr/>
        </p:nvSpPr>
        <p:spPr>
          <a:xfrm>
            <a:off x="1078392" y="233966"/>
            <a:ext cx="9687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Animation of 0.8° PPI SR1 Reflectivity and Radial Velocity 0501-0532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821361-E3A1-B144-A780-F541DB26B1B9}"/>
              </a:ext>
            </a:extLst>
          </p:cNvPr>
          <p:cNvSpPr txBox="1"/>
          <p:nvPr/>
        </p:nvSpPr>
        <p:spPr>
          <a:xfrm>
            <a:off x="0" y="6598508"/>
            <a:ext cx="24466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M. Biggerstaff, </a:t>
            </a:r>
            <a:r>
              <a:rPr lang="en-US" sz="1000" dirty="0" err="1"/>
              <a:t>PERiLS</a:t>
            </a:r>
            <a:r>
              <a:rPr lang="en-US" sz="1000" dirty="0"/>
              <a:t> Workshop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103A96-9B7D-2E4C-B32F-18C2E2102EEA}"/>
              </a:ext>
            </a:extLst>
          </p:cNvPr>
          <p:cNvSpPr txBox="1"/>
          <p:nvPr/>
        </p:nvSpPr>
        <p:spPr>
          <a:xfrm>
            <a:off x="11738919" y="6450224"/>
            <a:ext cx="453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14244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604" y="769"/>
            <a:ext cx="987537" cy="95649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3323" cy="938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00A4A1-E900-764A-85AF-CF10A28EBD54}"/>
              </a:ext>
            </a:extLst>
          </p:cNvPr>
          <p:cNvSpPr txBox="1"/>
          <p:nvPr/>
        </p:nvSpPr>
        <p:spPr>
          <a:xfrm>
            <a:off x="0" y="6598508"/>
            <a:ext cx="24466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M. Biggerstaff, </a:t>
            </a:r>
            <a:r>
              <a:rPr lang="en-US" sz="1000" dirty="0" err="1"/>
              <a:t>PERiLS</a:t>
            </a:r>
            <a:r>
              <a:rPr lang="en-US" sz="1000" dirty="0"/>
              <a:t> Workshop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7553D-C844-F843-9E1B-A6C9F2D75974}"/>
              </a:ext>
            </a:extLst>
          </p:cNvPr>
          <p:cNvSpPr txBox="1"/>
          <p:nvPr/>
        </p:nvSpPr>
        <p:spPr>
          <a:xfrm>
            <a:off x="11738919" y="6450224"/>
            <a:ext cx="453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14" name="Picture 13" descr="A diagram of a storm&#10;&#10;Description automatically generated">
            <a:extLst>
              <a:ext uri="{FF2B5EF4-FFF2-40B4-BE49-F238E27FC236}">
                <a16:creationId xmlns:a16="http://schemas.microsoft.com/office/drawing/2014/main" id="{8A617412-A804-684C-B2BD-7291C81E8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6" y="1718923"/>
            <a:ext cx="4998032" cy="4731301"/>
          </a:xfrm>
          <a:prstGeom prst="rect">
            <a:avLst/>
          </a:prstGeom>
        </p:spPr>
      </p:pic>
      <p:pic>
        <p:nvPicPr>
          <p:cNvPr id="16" name="Picture 15" descr="A graph of a storm&#10;&#10;Description automatically generated">
            <a:extLst>
              <a:ext uri="{FF2B5EF4-FFF2-40B4-BE49-F238E27FC236}">
                <a16:creationId xmlns:a16="http://schemas.microsoft.com/office/drawing/2014/main" id="{1F0505D7-6CFB-9A4D-90FD-5E477C8C2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59" y="1649475"/>
            <a:ext cx="5085082" cy="50721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55B089-A16D-9F45-AC6A-8AC9D9049F52}"/>
              </a:ext>
            </a:extLst>
          </p:cNvPr>
          <p:cNvSpPr txBox="1"/>
          <p:nvPr/>
        </p:nvSpPr>
        <p:spPr>
          <a:xfrm>
            <a:off x="1248032" y="247135"/>
            <a:ext cx="81307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Environmental Characteristics</a:t>
            </a:r>
          </a:p>
          <a:p>
            <a:pPr algn="ctr"/>
            <a:r>
              <a:rPr lang="en-US" sz="1600" dirty="0"/>
              <a:t>(Courtesy T. Murphy)</a:t>
            </a:r>
          </a:p>
        </p:txBody>
      </p:sp>
    </p:spTree>
    <p:extLst>
      <p:ext uri="{BB962C8B-B14F-4D97-AF65-F5344CB8AC3E}">
        <p14:creationId xmlns:p14="http://schemas.microsoft.com/office/powerpoint/2010/main" val="3667784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604" y="769"/>
            <a:ext cx="987537" cy="95649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3323" cy="938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00A4A1-E900-764A-85AF-CF10A28EBD54}"/>
              </a:ext>
            </a:extLst>
          </p:cNvPr>
          <p:cNvSpPr txBox="1"/>
          <p:nvPr/>
        </p:nvSpPr>
        <p:spPr>
          <a:xfrm>
            <a:off x="0" y="6598508"/>
            <a:ext cx="24466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M. Biggerstaff, </a:t>
            </a:r>
            <a:r>
              <a:rPr lang="en-US" sz="1000" dirty="0" err="1"/>
              <a:t>PERiLS</a:t>
            </a:r>
            <a:r>
              <a:rPr lang="en-US" sz="1000" dirty="0"/>
              <a:t> Workshop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7553D-C844-F843-9E1B-A6C9F2D75974}"/>
              </a:ext>
            </a:extLst>
          </p:cNvPr>
          <p:cNvSpPr txBox="1"/>
          <p:nvPr/>
        </p:nvSpPr>
        <p:spPr>
          <a:xfrm>
            <a:off x="11738919" y="6450224"/>
            <a:ext cx="453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13" name="Picture 12" descr="A diagram of a map&#10;&#10;Description automatically generated">
            <a:extLst>
              <a:ext uri="{FF2B5EF4-FFF2-40B4-BE49-F238E27FC236}">
                <a16:creationId xmlns:a16="http://schemas.microsoft.com/office/drawing/2014/main" id="{AC464703-FC62-514E-B9E2-A5961CD15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61" y="1139726"/>
            <a:ext cx="5029200" cy="5257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2676479-1DBD-5C4D-8FCA-F8BA8ECF39E6}"/>
              </a:ext>
            </a:extLst>
          </p:cNvPr>
          <p:cNvSpPr txBox="1"/>
          <p:nvPr/>
        </p:nvSpPr>
        <p:spPr>
          <a:xfrm>
            <a:off x="1408670" y="210065"/>
            <a:ext cx="7834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Radar Analysis Domain and Methods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D4B3A1-33D5-524F-B157-472DE0200ED3}"/>
              </a:ext>
            </a:extLst>
          </p:cNvPr>
          <p:cNvSpPr txBox="1"/>
          <p:nvPr/>
        </p:nvSpPr>
        <p:spPr>
          <a:xfrm>
            <a:off x="5758249" y="1359243"/>
            <a:ext cx="402830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SR1-SR2 Baseline: 45.6 km</a:t>
            </a:r>
          </a:p>
          <a:p>
            <a:pPr algn="ctr"/>
            <a:r>
              <a:rPr lang="en-US" dirty="0"/>
              <a:t>(lowest real altitude 500 m AGL)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Data Interpolated using Natural Neighbor Method (</a:t>
            </a:r>
            <a:r>
              <a:rPr lang="en-US" dirty="0" err="1"/>
              <a:t>Betten</a:t>
            </a:r>
            <a:r>
              <a:rPr lang="en-US" dirty="0"/>
              <a:t> et al. 2018)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Data advected to Central Analysis Time using Vortex motion of 20.6 m/s towards 60°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Wind Retrieval using 3D VAR</a:t>
            </a:r>
          </a:p>
          <a:p>
            <a:pPr algn="ctr"/>
            <a:r>
              <a:rPr lang="en-US" dirty="0"/>
              <a:t>Potvin et al. (2012)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Grid Center on SR1: X -10 to 65 km</a:t>
            </a:r>
          </a:p>
          <a:p>
            <a:pPr algn="ctr"/>
            <a:r>
              <a:rPr lang="en-US" dirty="0"/>
              <a:t>Y -10 to 60 km</a:t>
            </a:r>
          </a:p>
          <a:p>
            <a:pPr algn="ctr"/>
            <a:r>
              <a:rPr lang="en-US" dirty="0"/>
              <a:t>Z=0.25 to 10 km</a:t>
            </a:r>
          </a:p>
          <a:p>
            <a:pPr algn="ctr"/>
            <a:r>
              <a:rPr lang="en-US" dirty="0"/>
              <a:t>Grid spacing 250 m</a:t>
            </a:r>
          </a:p>
        </p:txBody>
      </p:sp>
    </p:spTree>
    <p:extLst>
      <p:ext uri="{BB962C8B-B14F-4D97-AF65-F5344CB8AC3E}">
        <p14:creationId xmlns:p14="http://schemas.microsoft.com/office/powerpoint/2010/main" val="572709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604" y="769"/>
            <a:ext cx="987537" cy="95649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3323" cy="938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00A4A1-E900-764A-85AF-CF10A28EBD54}"/>
              </a:ext>
            </a:extLst>
          </p:cNvPr>
          <p:cNvSpPr txBox="1"/>
          <p:nvPr/>
        </p:nvSpPr>
        <p:spPr>
          <a:xfrm>
            <a:off x="0" y="6598508"/>
            <a:ext cx="24466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M. Biggerstaff, </a:t>
            </a:r>
            <a:r>
              <a:rPr lang="en-US" sz="1000" dirty="0" err="1"/>
              <a:t>PERiLS</a:t>
            </a:r>
            <a:r>
              <a:rPr lang="en-US" sz="1000" dirty="0"/>
              <a:t> Workshop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7553D-C844-F843-9E1B-A6C9F2D75974}"/>
              </a:ext>
            </a:extLst>
          </p:cNvPr>
          <p:cNvSpPr txBox="1"/>
          <p:nvPr/>
        </p:nvSpPr>
        <p:spPr>
          <a:xfrm>
            <a:off x="11738919" y="6450224"/>
            <a:ext cx="453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13" name="Picture 12" descr="A map of a sea&#10;&#10;Description automatically generated with medium confidence">
            <a:extLst>
              <a:ext uri="{FF2B5EF4-FFF2-40B4-BE49-F238E27FC236}">
                <a16:creationId xmlns:a16="http://schemas.microsoft.com/office/drawing/2014/main" id="{98FDAB05-EA66-7A4C-91D3-C147ED1D4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71" y="642562"/>
            <a:ext cx="3539515" cy="2868188"/>
          </a:xfrm>
          <a:prstGeom prst="rect">
            <a:avLst/>
          </a:prstGeom>
        </p:spPr>
      </p:pic>
      <p:pic>
        <p:nvPicPr>
          <p:cNvPr id="15" name="Picture 14" descr="A graph of a distance&#10;&#10;Description automatically generated with medium confidence">
            <a:extLst>
              <a:ext uri="{FF2B5EF4-FFF2-40B4-BE49-F238E27FC236}">
                <a16:creationId xmlns:a16="http://schemas.microsoft.com/office/drawing/2014/main" id="{5766E415-EF83-2A4E-AC07-9B84E7852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93" y="3499084"/>
            <a:ext cx="3747424" cy="3109636"/>
          </a:xfrm>
          <a:prstGeom prst="rect">
            <a:avLst/>
          </a:prstGeom>
        </p:spPr>
      </p:pic>
      <p:pic>
        <p:nvPicPr>
          <p:cNvPr id="17" name="Picture 16" descr="A map of a wind direction&#10;&#10;Description automatically generated">
            <a:extLst>
              <a:ext uri="{FF2B5EF4-FFF2-40B4-BE49-F238E27FC236}">
                <a16:creationId xmlns:a16="http://schemas.microsoft.com/office/drawing/2014/main" id="{2066D15C-349F-7943-A7D6-A69EACB64F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650" y="3558697"/>
            <a:ext cx="3747424" cy="3013447"/>
          </a:xfrm>
          <a:prstGeom prst="rect">
            <a:avLst/>
          </a:prstGeom>
        </p:spPr>
      </p:pic>
      <p:pic>
        <p:nvPicPr>
          <p:cNvPr id="19" name="Picture 18" descr="A map of a mountain range&#10;&#10;Description automatically generated">
            <a:extLst>
              <a:ext uri="{FF2B5EF4-FFF2-40B4-BE49-F238E27FC236}">
                <a16:creationId xmlns:a16="http://schemas.microsoft.com/office/drawing/2014/main" id="{4EB97C61-7C76-5F4F-9872-F9C71A648B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93" y="517131"/>
            <a:ext cx="3566160" cy="27025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D0DB6C-029E-5E4C-9239-1881688F5DDD}"/>
              </a:ext>
            </a:extLst>
          </p:cNvPr>
          <p:cNvSpPr txBox="1"/>
          <p:nvPr/>
        </p:nvSpPr>
        <p:spPr>
          <a:xfrm>
            <a:off x="2276856" y="100584"/>
            <a:ext cx="593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4-minutes Before Tornadogenesis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A3788C-3474-1F4D-8B89-FE4DF721E780}"/>
              </a:ext>
            </a:extLst>
          </p:cNvPr>
          <p:cNvSpPr txBox="1"/>
          <p:nvPr/>
        </p:nvSpPr>
        <p:spPr>
          <a:xfrm>
            <a:off x="8552329" y="938744"/>
            <a:ext cx="305248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B0F0"/>
                </a:solidFill>
              </a:rPr>
              <a:t>North of vortex, a reflectivity burst occurred prior to 0538 UTC.  Convergence fed into pre-existing vorticity center.  Secondary stretching signature east of vortex center.</a:t>
            </a:r>
          </a:p>
          <a:p>
            <a:pPr algn="just"/>
            <a:endParaRPr lang="en-US" dirty="0">
              <a:solidFill>
                <a:srgbClr val="00B0F0"/>
              </a:solidFill>
            </a:endParaRPr>
          </a:p>
          <a:p>
            <a:pPr algn="just"/>
            <a:r>
              <a:rPr lang="en-US" dirty="0">
                <a:solidFill>
                  <a:srgbClr val="00B0F0"/>
                </a:solidFill>
              </a:rPr>
              <a:t>Gradients between updraft to NW and downdraft to S of vortex led to areas of streamwise tilting on the western side of the vortex, where SR winds fed into vortex.  Additional positive tilting along southern edge of vortex.</a:t>
            </a:r>
          </a:p>
        </p:txBody>
      </p:sp>
    </p:spTree>
    <p:extLst>
      <p:ext uri="{BB962C8B-B14F-4D97-AF65-F5344CB8AC3E}">
        <p14:creationId xmlns:p14="http://schemas.microsoft.com/office/powerpoint/2010/main" val="2466560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604" y="769"/>
            <a:ext cx="987537" cy="95649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3323" cy="938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00A4A1-E900-764A-85AF-CF10A28EBD54}"/>
              </a:ext>
            </a:extLst>
          </p:cNvPr>
          <p:cNvSpPr txBox="1"/>
          <p:nvPr/>
        </p:nvSpPr>
        <p:spPr>
          <a:xfrm>
            <a:off x="0" y="6598508"/>
            <a:ext cx="24466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M. Biggerstaff, </a:t>
            </a:r>
            <a:r>
              <a:rPr lang="en-US" sz="1000" dirty="0" err="1"/>
              <a:t>PERiLS</a:t>
            </a:r>
            <a:r>
              <a:rPr lang="en-US" sz="1000" dirty="0"/>
              <a:t> Workshop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7553D-C844-F843-9E1B-A6C9F2D75974}"/>
              </a:ext>
            </a:extLst>
          </p:cNvPr>
          <p:cNvSpPr txBox="1"/>
          <p:nvPr/>
        </p:nvSpPr>
        <p:spPr>
          <a:xfrm>
            <a:off x="11738919" y="6450224"/>
            <a:ext cx="453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</a:t>
            </a:r>
          </a:p>
        </p:txBody>
      </p:sp>
      <p:pic>
        <p:nvPicPr>
          <p:cNvPr id="13" name="Picture 12" descr="A map of a sea&#10;&#10;Description automatically generated with medium confidence">
            <a:extLst>
              <a:ext uri="{FF2B5EF4-FFF2-40B4-BE49-F238E27FC236}">
                <a16:creationId xmlns:a16="http://schemas.microsoft.com/office/drawing/2014/main" id="{E43B8032-3034-7A40-A7ED-8275C50F1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91" y="830390"/>
            <a:ext cx="3718519" cy="2828542"/>
          </a:xfrm>
          <a:prstGeom prst="rect">
            <a:avLst/>
          </a:prstGeom>
        </p:spPr>
      </p:pic>
      <p:pic>
        <p:nvPicPr>
          <p:cNvPr id="15" name="Picture 14" descr="A graph of a map&#10;&#10;Description automatically generated with medium confidence">
            <a:extLst>
              <a:ext uri="{FF2B5EF4-FFF2-40B4-BE49-F238E27FC236}">
                <a16:creationId xmlns:a16="http://schemas.microsoft.com/office/drawing/2014/main" id="{00050559-C2DD-1142-A287-1C54B0657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328" y="877235"/>
            <a:ext cx="3718519" cy="2822389"/>
          </a:xfrm>
          <a:prstGeom prst="rect">
            <a:avLst/>
          </a:prstGeom>
        </p:spPr>
      </p:pic>
      <p:pic>
        <p:nvPicPr>
          <p:cNvPr id="17" name="Picture 16" descr="A map of a vertical contour&#10;&#10;Description automatically generated with medium confidence">
            <a:extLst>
              <a:ext uri="{FF2B5EF4-FFF2-40B4-BE49-F238E27FC236}">
                <a16:creationId xmlns:a16="http://schemas.microsoft.com/office/drawing/2014/main" id="{BD3DF626-ADEF-0D44-8795-626A9DC65C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03" y="3644015"/>
            <a:ext cx="3718519" cy="28912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36F7540-A913-D64B-A505-D94B45F1E059}"/>
              </a:ext>
            </a:extLst>
          </p:cNvPr>
          <p:cNvSpPr txBox="1"/>
          <p:nvPr/>
        </p:nvSpPr>
        <p:spPr>
          <a:xfrm>
            <a:off x="1223319" y="242047"/>
            <a:ext cx="7544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Approximate Time of First Tornado Damage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5DBF81-D8B1-F84F-94F7-84D84ECD90BA}"/>
              </a:ext>
            </a:extLst>
          </p:cNvPr>
          <p:cNvSpPr txBox="1"/>
          <p:nvPr/>
        </p:nvSpPr>
        <p:spPr>
          <a:xfrm>
            <a:off x="4426910" y="3697942"/>
            <a:ext cx="53356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Vorticity max increased by 50% in 3 minutes at 500 m, but was mostly unchanged at 750 m.</a:t>
            </a:r>
          </a:p>
          <a:p>
            <a:endParaRPr lang="en-US" dirty="0"/>
          </a:p>
          <a:p>
            <a:r>
              <a:rPr lang="en-US" dirty="0"/>
              <a:t>Positive (deep-- up to 1.5 km) stretching in vicinity where tornado formed; crosswise tilting positive to south of suspected tornadogenesis. </a:t>
            </a:r>
          </a:p>
          <a:p>
            <a:endParaRPr lang="en-US" dirty="0"/>
          </a:p>
          <a:p>
            <a:r>
              <a:rPr lang="en-US" dirty="0"/>
              <a:t>Complex structure as ascending inflow branch of vortex had positive (negative) stretching (tilting)</a:t>
            </a:r>
          </a:p>
          <a:p>
            <a:r>
              <a:rPr lang="en-US" dirty="0"/>
              <a:t>While descending branch had negative (positive)</a:t>
            </a:r>
          </a:p>
          <a:p>
            <a:r>
              <a:rPr lang="en-US" dirty="0"/>
              <a:t>stretching (tilting).</a:t>
            </a:r>
          </a:p>
        </p:txBody>
      </p:sp>
    </p:spTree>
    <p:extLst>
      <p:ext uri="{BB962C8B-B14F-4D97-AF65-F5344CB8AC3E}">
        <p14:creationId xmlns:p14="http://schemas.microsoft.com/office/powerpoint/2010/main" val="368106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604" y="769"/>
            <a:ext cx="987537" cy="95649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3323" cy="938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00A4A1-E900-764A-85AF-CF10A28EBD54}"/>
              </a:ext>
            </a:extLst>
          </p:cNvPr>
          <p:cNvSpPr txBox="1"/>
          <p:nvPr/>
        </p:nvSpPr>
        <p:spPr>
          <a:xfrm>
            <a:off x="0" y="6598508"/>
            <a:ext cx="24466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M. Biggerstaff, </a:t>
            </a:r>
            <a:r>
              <a:rPr lang="en-US" sz="1000" dirty="0" err="1"/>
              <a:t>PERiLS</a:t>
            </a:r>
            <a:r>
              <a:rPr lang="en-US" sz="1000" dirty="0"/>
              <a:t> Workshop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7553D-C844-F843-9E1B-A6C9F2D75974}"/>
              </a:ext>
            </a:extLst>
          </p:cNvPr>
          <p:cNvSpPr txBox="1"/>
          <p:nvPr/>
        </p:nvSpPr>
        <p:spPr>
          <a:xfrm>
            <a:off x="11738919" y="6450224"/>
            <a:ext cx="453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13" name="Picture 12" descr="A map of a large area&#10;&#10;Description automatically generated with medium confidence">
            <a:extLst>
              <a:ext uri="{FF2B5EF4-FFF2-40B4-BE49-F238E27FC236}">
                <a16:creationId xmlns:a16="http://schemas.microsoft.com/office/drawing/2014/main" id="{023FAFDB-5CE2-E346-A928-E462C8A93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7" y="876582"/>
            <a:ext cx="4081473" cy="2996172"/>
          </a:xfrm>
          <a:prstGeom prst="rect">
            <a:avLst/>
          </a:prstGeom>
        </p:spPr>
      </p:pic>
      <p:pic>
        <p:nvPicPr>
          <p:cNvPr id="19" name="Picture 18" descr="A map of a mountain range&#10;&#10;Description automatically generated with medium confidence">
            <a:extLst>
              <a:ext uri="{FF2B5EF4-FFF2-40B4-BE49-F238E27FC236}">
                <a16:creationId xmlns:a16="http://schemas.microsoft.com/office/drawing/2014/main" id="{95B2E660-F199-DF4A-82DD-70CD879A1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17" y="3658677"/>
            <a:ext cx="3810556" cy="29834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8313D0-0916-3843-83BC-FA7F414A5EE1}"/>
              </a:ext>
            </a:extLst>
          </p:cNvPr>
          <p:cNvSpPr txBox="1"/>
          <p:nvPr/>
        </p:nvSpPr>
        <p:spPr>
          <a:xfrm>
            <a:off x="1237129" y="147918"/>
            <a:ext cx="7866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Mature Tornado Stage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220CED-C032-7A47-ABBC-88DE3E7B4D36}"/>
              </a:ext>
            </a:extLst>
          </p:cNvPr>
          <p:cNvSpPr txBox="1"/>
          <p:nvPr/>
        </p:nvSpPr>
        <p:spPr>
          <a:xfrm>
            <a:off x="4595019" y="957263"/>
            <a:ext cx="58020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Vorticity max decreased by 40% since tornadogenesis.  Rapid spin down due to downdraft. </a:t>
            </a:r>
          </a:p>
          <a:p>
            <a:r>
              <a:rPr lang="en-US" dirty="0"/>
              <a:t>Occlusion downdraft west of tornado created region of positive tilting (slightly biased toward crosswise component at 750 m) in tornado region.  </a:t>
            </a:r>
          </a:p>
          <a:p>
            <a:endParaRPr lang="en-US" dirty="0"/>
          </a:p>
          <a:p>
            <a:r>
              <a:rPr lang="en-US" dirty="0"/>
              <a:t>SR 3D-flow in that area was near zero, as was stretching.  Hence, tilting of horizontal vorticity by the occlusion downdraft likely sustained the tornado.</a:t>
            </a:r>
          </a:p>
          <a:p>
            <a:endParaRPr lang="en-US" dirty="0"/>
          </a:p>
        </p:txBody>
      </p:sp>
      <p:pic>
        <p:nvPicPr>
          <p:cNvPr id="26" name="Picture 25" descr="A map of a wind speed&#10;&#10;Description automatically generated with medium confidence">
            <a:extLst>
              <a:ext uri="{FF2B5EF4-FFF2-40B4-BE49-F238E27FC236}">
                <a16:creationId xmlns:a16="http://schemas.microsoft.com/office/drawing/2014/main" id="{FD61B3FA-6D47-5946-B073-81F479AE18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46" y="3745841"/>
            <a:ext cx="3810556" cy="289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37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604" y="769"/>
            <a:ext cx="987537" cy="95649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3323" cy="938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00A4A1-E900-764A-85AF-CF10A28EBD54}"/>
              </a:ext>
            </a:extLst>
          </p:cNvPr>
          <p:cNvSpPr txBox="1"/>
          <p:nvPr/>
        </p:nvSpPr>
        <p:spPr>
          <a:xfrm>
            <a:off x="0" y="6598508"/>
            <a:ext cx="24466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M. Biggerstaff, </a:t>
            </a:r>
            <a:r>
              <a:rPr lang="en-US" sz="1000" dirty="0" err="1"/>
              <a:t>PERiLS</a:t>
            </a:r>
            <a:r>
              <a:rPr lang="en-US" sz="1000" dirty="0"/>
              <a:t> Workshop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7553D-C844-F843-9E1B-A6C9F2D75974}"/>
              </a:ext>
            </a:extLst>
          </p:cNvPr>
          <p:cNvSpPr txBox="1"/>
          <p:nvPr/>
        </p:nvSpPr>
        <p:spPr>
          <a:xfrm>
            <a:off x="11738919" y="6450224"/>
            <a:ext cx="453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13" name="Picture 12" descr="A map of a terrain&#10;&#10;Description automatically generated with medium confidence">
            <a:extLst>
              <a:ext uri="{FF2B5EF4-FFF2-40B4-BE49-F238E27FC236}">
                <a16:creationId xmlns:a16="http://schemas.microsoft.com/office/drawing/2014/main" id="{C7D78D69-C679-3C48-BFB3-361D455E2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37" y="757938"/>
            <a:ext cx="3918407" cy="3024898"/>
          </a:xfrm>
          <a:prstGeom prst="rect">
            <a:avLst/>
          </a:prstGeom>
        </p:spPr>
      </p:pic>
      <p:pic>
        <p:nvPicPr>
          <p:cNvPr id="15" name="Picture 14" descr="A map of a mountain&#10;&#10;Description automatically generated">
            <a:extLst>
              <a:ext uri="{FF2B5EF4-FFF2-40B4-BE49-F238E27FC236}">
                <a16:creationId xmlns:a16="http://schemas.microsoft.com/office/drawing/2014/main" id="{552BDE3F-164B-8F42-B312-1A1CA7B70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48" y="3724662"/>
            <a:ext cx="3821351" cy="2873846"/>
          </a:xfrm>
          <a:prstGeom prst="rect">
            <a:avLst/>
          </a:prstGeom>
        </p:spPr>
      </p:pic>
      <p:pic>
        <p:nvPicPr>
          <p:cNvPr id="17" name="Picture 16" descr="A map of a satellite&#10;&#10;Description automatically generated with medium confidence">
            <a:extLst>
              <a:ext uri="{FF2B5EF4-FFF2-40B4-BE49-F238E27FC236}">
                <a16:creationId xmlns:a16="http://schemas.microsoft.com/office/drawing/2014/main" id="{935BD4D6-F821-774B-AE66-92D234FE52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67" y="3724662"/>
            <a:ext cx="3755532" cy="28738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17A6EF-8EA2-9040-B470-EF7214987E83}"/>
              </a:ext>
            </a:extLst>
          </p:cNvPr>
          <p:cNvSpPr txBox="1"/>
          <p:nvPr/>
        </p:nvSpPr>
        <p:spPr>
          <a:xfrm>
            <a:off x="1317448" y="161365"/>
            <a:ext cx="8068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Dissipating Tornado Stage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168695-BD4E-A242-83BD-F23BA1C0360D}"/>
              </a:ext>
            </a:extLst>
          </p:cNvPr>
          <p:cNvSpPr txBox="1"/>
          <p:nvPr/>
        </p:nvSpPr>
        <p:spPr>
          <a:xfrm>
            <a:off x="4722844" y="957263"/>
            <a:ext cx="50128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downdraft formed to NW of tornado vortex location, resulting in significant negative stretching and weak negative tilting.</a:t>
            </a:r>
          </a:p>
          <a:p>
            <a:endParaRPr lang="en-US" dirty="0"/>
          </a:p>
          <a:p>
            <a:r>
              <a:rPr lang="en-US" dirty="0"/>
              <a:t>Larger-scale </a:t>
            </a:r>
            <a:r>
              <a:rPr lang="en-US" dirty="0" err="1"/>
              <a:t>mesovortex</a:t>
            </a:r>
            <a:r>
              <a:rPr lang="en-US" dirty="0"/>
              <a:t> becoming elongated and more multicellular.  </a:t>
            </a:r>
          </a:p>
          <a:p>
            <a:endParaRPr lang="en-US" dirty="0"/>
          </a:p>
          <a:p>
            <a:r>
              <a:rPr lang="en-US" dirty="0"/>
              <a:t>New vorticity centers forming in updrafts along leading edge of convective line.</a:t>
            </a:r>
          </a:p>
        </p:txBody>
      </p:sp>
    </p:spTree>
    <p:extLst>
      <p:ext uri="{BB962C8B-B14F-4D97-AF65-F5344CB8AC3E}">
        <p14:creationId xmlns:p14="http://schemas.microsoft.com/office/powerpoint/2010/main" val="20584596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5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841719"/>
      </a:accent1>
      <a:accent2>
        <a:srgbClr val="B11F22"/>
      </a:accent2>
      <a:accent3>
        <a:srgbClr val="B2B2B2"/>
      </a:accent3>
      <a:accent4>
        <a:srgbClr val="841719"/>
      </a:accent4>
      <a:accent5>
        <a:srgbClr val="5F5F5F"/>
      </a:accent5>
      <a:accent6>
        <a:srgbClr val="7F7F7F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4008</TotalTime>
  <Words>666</Words>
  <Application>Microsoft Macintosh PowerPoint</Application>
  <PresentationFormat>Widescreen</PresentationFormat>
  <Paragraphs>79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Trebuchet MS</vt:lpstr>
      <vt:lpstr>Wingdings 3</vt:lpstr>
      <vt:lpstr>Facet</vt:lpstr>
      <vt:lpstr>Evolution of a Tornadic Mesovortex in a QLCS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QLCS Case Study Title</dc:title>
  <dc:creator>Alec Prosser</dc:creator>
  <cp:lastModifiedBy>Biggerstaff, Michael I.</cp:lastModifiedBy>
  <cp:revision>502</cp:revision>
  <dcterms:created xsi:type="dcterms:W3CDTF">2022-02-02T18:13:34Z</dcterms:created>
  <dcterms:modified xsi:type="dcterms:W3CDTF">2023-11-16T09:11:58Z</dcterms:modified>
</cp:coreProperties>
</file>