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4b5ac61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4b5ac61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4b5ac61f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94b5ac61f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8f6a92d5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98f6a92d5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b3c3c38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b3c3c38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4b5ac61f5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4b5ac61f5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4b5ac61f5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4b5ac61f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4b5ac61f5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4b5ac61f5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98f6a92d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98f6a92d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4b5ac61f5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94b5ac61f5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gif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1718913"/>
            <a:ext cx="9144000" cy="148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80"/>
              <a:t>Preliminary dual-Doppler Syntheses of a PERiLS QLCS Mesovortex</a:t>
            </a:r>
            <a:endParaRPr sz="36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0" y="3090225"/>
            <a:ext cx="91440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300"/>
              <a:t>Sean D. Melanson &amp; Matthew D. Parker, NC State University</a:t>
            </a:r>
            <a:endParaRPr sz="1663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400" y="237550"/>
            <a:ext cx="1301696" cy="13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00" y="264281"/>
            <a:ext cx="1211275" cy="125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9775" y="258125"/>
            <a:ext cx="3844451" cy="6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18760" l="0" r="0" t="18598"/>
          <a:stretch/>
        </p:blipFill>
        <p:spPr>
          <a:xfrm>
            <a:off x="3344642" y="959938"/>
            <a:ext cx="2454708" cy="8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0" y="3682100"/>
            <a:ext cx="9144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dk2"/>
                </a:solidFill>
              </a:rPr>
              <a:t>Paul Robinson, Karen Kosiba, Stephen Nesbitt, Robert J. Trapp, &amp; Joshua Wurman, University of Illinois at Urbana-Champaign, Champaign, IL </a:t>
            </a:r>
            <a:endParaRPr sz="1863">
              <a:solidFill>
                <a:schemeClr val="dk2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0" y="44405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50">
                <a:solidFill>
                  <a:schemeClr val="dk2"/>
                </a:solidFill>
              </a:rPr>
              <a:t>Michael Biggerstaff, University of Oklahoma, Norman, OK </a:t>
            </a:r>
            <a:endParaRPr sz="18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Mesovortex Genesis Problem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8075" y="572700"/>
            <a:ext cx="9144000" cy="17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QLCS mesovortices and the tornadoes they produce are notoriously difficult to predict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Mesovortices are shallow, transient, and difficult to see on radar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The mechanism describing mesovortex development is still ambiguous</a:t>
            </a:r>
            <a:r>
              <a:rPr lang="en">
                <a:solidFill>
                  <a:schemeClr val="dk1"/>
                </a:solidFill>
              </a:rPr>
              <a:t> although several theories exist: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475" y="2288425"/>
            <a:ext cx="4295650" cy="2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46675" y="4261050"/>
            <a:ext cx="46479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***</a:t>
            </a:r>
            <a:r>
              <a:rPr lang="en">
                <a:solidFill>
                  <a:schemeClr val="dk1"/>
                </a:solidFill>
              </a:rPr>
              <a:t>Different vortices may be produced by different pathways, including possibly a pathway not yet fully identified</a:t>
            </a:r>
            <a:r>
              <a:rPr lang="en"/>
              <a:t>***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4708500" y="4737250"/>
            <a:ext cx="44616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Image </a:t>
            </a:r>
            <a:r>
              <a:rPr lang="en" sz="800"/>
              <a:t>Courtesy of National Weather Service Jackson, MS</a:t>
            </a:r>
            <a:endParaRPr sz="800"/>
          </a:p>
        </p:txBody>
      </p:sp>
      <p:sp>
        <p:nvSpPr>
          <p:cNvPr id="71" name="Google Shape;71;p14"/>
          <p:cNvSpPr txBox="1"/>
          <p:nvPr/>
        </p:nvSpPr>
        <p:spPr>
          <a:xfrm>
            <a:off x="18075" y="2294850"/>
            <a:ext cx="4371000" cy="20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Downward tilting of horizontal gust front </a:t>
            </a:r>
            <a:r>
              <a:rPr lang="en">
                <a:solidFill>
                  <a:schemeClr val="dk1"/>
                </a:solidFill>
              </a:rPr>
              <a:t>vorticity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Horizontal shearing instability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Tilting of frictionally-generated horizontal vorticity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Supercell</a:t>
            </a:r>
            <a:r>
              <a:rPr lang="en">
                <a:solidFill>
                  <a:schemeClr val="dk1"/>
                </a:solidFill>
              </a:rPr>
              <a:t>-like processes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378"/>
              <a:t>Using Dual-Doppler Syntheses</a:t>
            </a:r>
            <a:r>
              <a:rPr lang="en" sz="2378"/>
              <a:t> to Investigate Mesovortex Genesis</a:t>
            </a:r>
            <a:endParaRPr sz="2378"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0" y="489050"/>
            <a:ext cx="4785000" cy="4302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Compile a dataset of all well-sampled QLCS mesovortices in the dual-doppler lobes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Create time series of dual-doppler syntheses over the lifetime of a mesovortex </a:t>
            </a:r>
            <a:r>
              <a:rPr lang="en">
                <a:solidFill>
                  <a:schemeClr val="dk1"/>
                </a:solidFill>
              </a:rPr>
              <a:t>(genesis through demise)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Look for patterns and features in the dual-doppler </a:t>
            </a:r>
            <a:r>
              <a:rPr lang="en">
                <a:solidFill>
                  <a:schemeClr val="dk1"/>
                </a:solidFill>
              </a:rPr>
              <a:t>wind field</a:t>
            </a:r>
            <a:r>
              <a:rPr lang="en">
                <a:solidFill>
                  <a:schemeClr val="dk1"/>
                </a:solidFill>
              </a:rPr>
              <a:t> that help describe </a:t>
            </a:r>
            <a:r>
              <a:rPr lang="en">
                <a:solidFill>
                  <a:schemeClr val="dk1"/>
                </a:solidFill>
              </a:rPr>
              <a:t>mesovortex genesis</a:t>
            </a:r>
            <a:r>
              <a:rPr lang="en">
                <a:solidFill>
                  <a:schemeClr val="dk1"/>
                </a:solidFill>
              </a:rPr>
              <a:t> and evolution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625" y="572700"/>
            <a:ext cx="4190379" cy="42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741175" y="4838700"/>
            <a:ext cx="44616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The dual-doppler radar configuration from April 5, 2022 (Y1 IOP3)</a:t>
            </a:r>
            <a:endParaRPr sz="1000"/>
          </a:p>
        </p:txBody>
      </p:sp>
      <p:sp>
        <p:nvSpPr>
          <p:cNvPr id="80" name="Google Shape;80;p15"/>
          <p:cNvSpPr/>
          <p:nvPr/>
        </p:nvSpPr>
        <p:spPr>
          <a:xfrm rot="-1088177">
            <a:off x="6292981" y="1853854"/>
            <a:ext cx="1874529" cy="304818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5469950" y="2224100"/>
            <a:ext cx="9282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00"/>
                </a:solidFill>
              </a:rPr>
              <a:t>Genesis</a:t>
            </a:r>
            <a:endParaRPr b="1" sz="1500">
              <a:solidFill>
                <a:srgbClr val="FFFF00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8117625" y="1704875"/>
            <a:ext cx="6963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00"/>
                </a:solidFill>
              </a:rPr>
              <a:t>Exit</a:t>
            </a:r>
            <a:endParaRPr b="1" sz="1500">
              <a:solidFill>
                <a:srgbClr val="FFFF00"/>
              </a:solidFill>
            </a:endParaRPr>
          </a:p>
        </p:txBody>
      </p:sp>
      <p:sp>
        <p:nvSpPr>
          <p:cNvPr id="83" name="Google Shape;83;p15"/>
          <p:cNvSpPr/>
          <p:nvPr/>
        </p:nvSpPr>
        <p:spPr>
          <a:xfrm rot="-1896">
            <a:off x="1353050" y="4791489"/>
            <a:ext cx="543900" cy="3048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1919363" y="4838700"/>
            <a:ext cx="29661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Track of a QLCS mesovortex from genesis to when it exited the dual-doppler lobes</a:t>
            </a:r>
            <a:endParaRPr sz="1000"/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7812749" y="1618949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7516149" y="1711924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7226174" y="1804899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6927649" y="1897580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6339162" y="2087205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5869">
            <a:off x="6634362" y="1994230"/>
            <a:ext cx="318825" cy="2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51">
            <a:off x="1465599" y="4423230"/>
            <a:ext cx="318825" cy="29258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1919375" y="4416975"/>
            <a:ext cx="2024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Dual-doppler synthesis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0" y="1791150"/>
            <a:ext cx="9144000" cy="156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Preliminary dual-Doppler Syntheses of a PERiLS QLCS Mesovortex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0" y="0"/>
            <a:ext cx="91440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April 5, 2022 (Y1 IOP3) Case Overview </a:t>
            </a:r>
            <a:endParaRPr sz="2500"/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931" r="0" t="0"/>
          <a:stretch/>
        </p:blipFill>
        <p:spPr>
          <a:xfrm>
            <a:off x="5216400" y="547575"/>
            <a:ext cx="3831500" cy="27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7864275" y="2219775"/>
            <a:ext cx="116100" cy="1017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6359400" y="3323075"/>
            <a:ext cx="244800" cy="21660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6660425" y="3308075"/>
            <a:ext cx="24630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Approximate PERiLS Deployment Region</a:t>
            </a:r>
            <a:endParaRPr sz="800"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00" y="547575"/>
            <a:ext cx="4911600" cy="2941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4621200" y="537000"/>
            <a:ext cx="5952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dBZ</a:t>
            </a:r>
            <a:endParaRPr sz="1100"/>
          </a:p>
        </p:txBody>
      </p:sp>
      <p:sp>
        <p:nvSpPr>
          <p:cNvPr id="109" name="Google Shape;109;p17"/>
          <p:cNvSpPr txBox="1"/>
          <p:nvPr/>
        </p:nvSpPr>
        <p:spPr>
          <a:xfrm>
            <a:off x="0" y="3681600"/>
            <a:ext cx="9144000" cy="13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High Shear Low CAPE (HSLC):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0-6 km shear in excess of 60 kts and </a:t>
            </a:r>
            <a:r>
              <a:rPr lang="en">
                <a:solidFill>
                  <a:schemeClr val="dk1"/>
                </a:solidFill>
              </a:rPr>
              <a:t>0-1 km SRH in excess of 400 m2/s2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MUCAPE &lt; 1000 J/kg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b="1" lang="en"/>
              <a:t>Strongly Forced: </a:t>
            </a:r>
            <a:r>
              <a:rPr lang="en"/>
              <a:t>Strong upper-level trough and jet streaks</a:t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-43525" y="3500000"/>
            <a:ext cx="49113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Image Courtesy of the NSSL Multi-radar Multi-Sensor (MRMS)</a:t>
            </a:r>
            <a:endParaRPr sz="800"/>
          </a:p>
        </p:txBody>
      </p:sp>
      <p:sp>
        <p:nvSpPr>
          <p:cNvPr id="111" name="Google Shape;111;p17"/>
          <p:cNvSpPr txBox="1"/>
          <p:nvPr/>
        </p:nvSpPr>
        <p:spPr>
          <a:xfrm>
            <a:off x="631150" y="591100"/>
            <a:ext cx="3678000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Composite Reflectivity at 15:55z 4/5/2022</a:t>
            </a:r>
            <a:endParaRPr b="1"/>
          </a:p>
        </p:txBody>
      </p:sp>
      <p:sp>
        <p:nvSpPr>
          <p:cNvPr id="112" name="Google Shape;112;p17"/>
          <p:cNvSpPr/>
          <p:nvPr/>
        </p:nvSpPr>
        <p:spPr>
          <a:xfrm>
            <a:off x="1852075" y="1856125"/>
            <a:ext cx="894600" cy="942900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b="48253" l="0" r="0" t="0"/>
          <a:stretch/>
        </p:blipFill>
        <p:spPr>
          <a:xfrm>
            <a:off x="547375" y="1784100"/>
            <a:ext cx="7791576" cy="322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0" y="0"/>
            <a:ext cx="91440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April 5, 2022 Wetumpka, AL Mesovortex</a:t>
            </a:r>
            <a:endParaRPr sz="2500"/>
          </a:p>
        </p:txBody>
      </p:sp>
      <p:sp>
        <p:nvSpPr>
          <p:cNvPr id="119" name="Google Shape;119;p18"/>
          <p:cNvSpPr txBox="1"/>
          <p:nvPr/>
        </p:nvSpPr>
        <p:spPr>
          <a:xfrm>
            <a:off x="0" y="466775"/>
            <a:ext cx="91440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tornadic mesovortex occurred on April 5, 2022 at 15:55z near Wetumpka, AL (pink box)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This mesovortex </a:t>
            </a:r>
            <a:r>
              <a:rPr lang="en">
                <a:solidFill>
                  <a:schemeClr val="dk1"/>
                </a:solidFill>
              </a:rPr>
              <a:t>was particularly intense, well-defined, and well sampled by 3 different radars making it an excellent dual-doppler candidate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A dual-doppler synthesis was possible in 2 different dual-doppler lobes: COW1/SR2 and KMXX/SR2</a:t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8632663" y="3588800"/>
            <a:ext cx="244800" cy="2166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8285375" y="4074725"/>
            <a:ext cx="90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Mesovortex Location and Approximate dual-doppler domain</a:t>
            </a:r>
            <a:endParaRPr sz="900"/>
          </a:p>
        </p:txBody>
      </p:sp>
      <p:sp>
        <p:nvSpPr>
          <p:cNvPr id="122" name="Google Shape;122;p18"/>
          <p:cNvSpPr/>
          <p:nvPr/>
        </p:nvSpPr>
        <p:spPr>
          <a:xfrm>
            <a:off x="5585575" y="3242775"/>
            <a:ext cx="327300" cy="3156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1749325" y="3273200"/>
            <a:ext cx="327300" cy="3156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b="47829" l="0" r="0" t="0"/>
          <a:stretch/>
        </p:blipFill>
        <p:spPr>
          <a:xfrm>
            <a:off x="579164" y="1818300"/>
            <a:ext cx="7727997" cy="322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-335425" y="153125"/>
            <a:ext cx="9144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KMXX</a:t>
            </a:r>
            <a:r>
              <a:rPr lang="en" sz="1900"/>
              <a:t>/SR2 </a:t>
            </a:r>
            <a:r>
              <a:rPr lang="en" sz="1900" u="sng"/>
              <a:t>Lowest Tilt</a:t>
            </a:r>
            <a:r>
              <a:rPr lang="en" sz="1900"/>
              <a:t> Dual-Doppler Synthesis of the Wetumpka Mesovortex     </a:t>
            </a:r>
            <a:r>
              <a:rPr b="1" lang="en" sz="1900"/>
              <a:t>(Max Strength)</a:t>
            </a:r>
            <a:endParaRPr b="1" sz="1900"/>
          </a:p>
        </p:txBody>
      </p:sp>
      <p:cxnSp>
        <p:nvCxnSpPr>
          <p:cNvPr id="130" name="Google Shape;130;p19"/>
          <p:cNvCxnSpPr/>
          <p:nvPr/>
        </p:nvCxnSpPr>
        <p:spPr>
          <a:xfrm>
            <a:off x="8489676" y="2936092"/>
            <a:ext cx="413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19"/>
          <p:cNvSpPr txBox="1"/>
          <p:nvPr/>
        </p:nvSpPr>
        <p:spPr>
          <a:xfrm>
            <a:off x="8332860" y="3073531"/>
            <a:ext cx="727500" cy="1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35 dBZ Reflectivity Contour</a:t>
            </a:r>
            <a:endParaRPr sz="700"/>
          </a:p>
        </p:txBody>
      </p:sp>
      <p:cxnSp>
        <p:nvCxnSpPr>
          <p:cNvPr id="132" name="Google Shape;132;p19"/>
          <p:cNvCxnSpPr/>
          <p:nvPr/>
        </p:nvCxnSpPr>
        <p:spPr>
          <a:xfrm>
            <a:off x="8489676" y="3549604"/>
            <a:ext cx="413700" cy="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19"/>
          <p:cNvSpPr txBox="1"/>
          <p:nvPr/>
        </p:nvSpPr>
        <p:spPr>
          <a:xfrm>
            <a:off x="8170500" y="3755322"/>
            <a:ext cx="10521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Vertical Vorticity contoured from 0.015 s-1 at 0.04 s-1 intervals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34" name="Google Shape;134;p19"/>
          <p:cNvSpPr txBox="1"/>
          <p:nvPr/>
        </p:nvSpPr>
        <p:spPr>
          <a:xfrm>
            <a:off x="1206315" y="406200"/>
            <a:ext cx="1989600" cy="252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Ground</a:t>
            </a:r>
            <a:r>
              <a:rPr b="1" lang="en" sz="1200"/>
              <a:t>-Relative Winds</a:t>
            </a:r>
            <a:endParaRPr b="1" sz="1200"/>
          </a:p>
        </p:txBody>
      </p:sp>
      <p:sp>
        <p:nvSpPr>
          <p:cNvPr id="135" name="Google Shape;135;p19"/>
          <p:cNvSpPr txBox="1"/>
          <p:nvPr/>
        </p:nvSpPr>
        <p:spPr>
          <a:xfrm>
            <a:off x="5230616" y="406200"/>
            <a:ext cx="1899900" cy="252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Storm</a:t>
            </a:r>
            <a:r>
              <a:rPr b="1" lang="en" sz="1200"/>
              <a:t>-Relative Winds</a:t>
            </a:r>
            <a:endParaRPr b="1" sz="1200"/>
          </a:p>
        </p:txBody>
      </p:sp>
      <p:sp>
        <p:nvSpPr>
          <p:cNvPr id="136" name="Google Shape;136;p19"/>
          <p:cNvSpPr txBox="1"/>
          <p:nvPr/>
        </p:nvSpPr>
        <p:spPr>
          <a:xfrm>
            <a:off x="-134775" y="4113300"/>
            <a:ext cx="92787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Very intense mesovortex</a:t>
            </a:r>
            <a:r>
              <a:rPr lang="en"/>
              <a:t> present at the edge of a </a:t>
            </a:r>
            <a:r>
              <a:rPr lang="en"/>
              <a:t>break in the gust front</a:t>
            </a:r>
            <a:r>
              <a:rPr lang="en"/>
              <a:t> and in heavy precipitation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Horizontal shearing instability (HSI)</a:t>
            </a:r>
            <a:r>
              <a:rPr lang="en"/>
              <a:t> implied along the northern gust front segment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b="1" lang="en"/>
              <a:t>Strong downdraft</a:t>
            </a:r>
            <a:r>
              <a:rPr lang="en"/>
              <a:t> just northeast of the mesovortex</a:t>
            </a:r>
            <a:r>
              <a:rPr lang="en"/>
              <a:t> and a weaker one wrapping in from the west</a:t>
            </a: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b="377" l="-887" r="0" t="377"/>
          <a:stretch/>
        </p:blipFill>
        <p:spPr>
          <a:xfrm>
            <a:off x="4371966" y="658375"/>
            <a:ext cx="3882532" cy="350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000" y="658496"/>
            <a:ext cx="3819741" cy="35055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 rot="-5400000">
            <a:off x="3249732" y="2551570"/>
            <a:ext cx="1785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Vertical </a:t>
            </a:r>
            <a:r>
              <a:rPr lang="en" sz="1100"/>
              <a:t>Velocity (m/s)</a:t>
            </a:r>
            <a:endParaRPr sz="1100"/>
          </a:p>
        </p:txBody>
      </p:sp>
      <p:sp>
        <p:nvSpPr>
          <p:cNvPr id="140" name="Google Shape;140;p19"/>
          <p:cNvSpPr txBox="1"/>
          <p:nvPr/>
        </p:nvSpPr>
        <p:spPr>
          <a:xfrm rot="-5400000">
            <a:off x="7239451" y="2542433"/>
            <a:ext cx="17775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Vertical </a:t>
            </a:r>
            <a:r>
              <a:rPr lang="en" sz="1100"/>
              <a:t>Velocity (m/s)</a:t>
            </a:r>
            <a:endParaRPr sz="1100"/>
          </a:p>
        </p:txBody>
      </p:sp>
      <p:sp>
        <p:nvSpPr>
          <p:cNvPr id="141" name="Google Shape;141;p19"/>
          <p:cNvSpPr txBox="1"/>
          <p:nvPr/>
        </p:nvSpPr>
        <p:spPr>
          <a:xfrm>
            <a:off x="8312950" y="2400905"/>
            <a:ext cx="727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Gust Front</a:t>
            </a:r>
            <a:endParaRPr sz="700"/>
          </a:p>
        </p:txBody>
      </p:sp>
      <p:cxnSp>
        <p:nvCxnSpPr>
          <p:cNvPr id="142" name="Google Shape;142;p19"/>
          <p:cNvCxnSpPr/>
          <p:nvPr/>
        </p:nvCxnSpPr>
        <p:spPr>
          <a:xfrm>
            <a:off x="8422100" y="2369125"/>
            <a:ext cx="5322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 flipH="1">
            <a:off x="2180325" y="853150"/>
            <a:ext cx="218700" cy="11667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6131600" y="838575"/>
            <a:ext cx="241500" cy="12246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/>
          <p:nvPr/>
        </p:nvCxnSpPr>
        <p:spPr>
          <a:xfrm flipH="1">
            <a:off x="2464650" y="2989675"/>
            <a:ext cx="94800" cy="6927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9"/>
          <p:cNvCxnSpPr/>
          <p:nvPr/>
        </p:nvCxnSpPr>
        <p:spPr>
          <a:xfrm flipH="1">
            <a:off x="6431425" y="3032700"/>
            <a:ext cx="94800" cy="6927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20"/>
          <p:cNvCxnSpPr/>
          <p:nvPr/>
        </p:nvCxnSpPr>
        <p:spPr>
          <a:xfrm>
            <a:off x="8489676" y="2936092"/>
            <a:ext cx="413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20"/>
          <p:cNvSpPr txBox="1"/>
          <p:nvPr/>
        </p:nvSpPr>
        <p:spPr>
          <a:xfrm>
            <a:off x="8332860" y="3073531"/>
            <a:ext cx="727500" cy="1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35 dBZ Reflectivity Contour</a:t>
            </a:r>
            <a:endParaRPr sz="700"/>
          </a:p>
        </p:txBody>
      </p:sp>
      <p:cxnSp>
        <p:nvCxnSpPr>
          <p:cNvPr id="153" name="Google Shape;153;p20"/>
          <p:cNvCxnSpPr/>
          <p:nvPr/>
        </p:nvCxnSpPr>
        <p:spPr>
          <a:xfrm>
            <a:off x="8489676" y="3549604"/>
            <a:ext cx="413700" cy="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20"/>
          <p:cNvSpPr txBox="1"/>
          <p:nvPr/>
        </p:nvSpPr>
        <p:spPr>
          <a:xfrm>
            <a:off x="8332850" y="3679125"/>
            <a:ext cx="8832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Vertical Vorticity contoured at </a:t>
            </a:r>
            <a:endParaRPr sz="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0.015 s^-1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5" name="Google Shape;155;p20"/>
          <p:cNvSpPr txBox="1"/>
          <p:nvPr/>
        </p:nvSpPr>
        <p:spPr>
          <a:xfrm>
            <a:off x="1206315" y="406200"/>
            <a:ext cx="1989600" cy="252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Ground-Relative Winds</a:t>
            </a:r>
            <a:endParaRPr b="1" sz="1200"/>
          </a:p>
        </p:txBody>
      </p:sp>
      <p:sp>
        <p:nvSpPr>
          <p:cNvPr id="156" name="Google Shape;156;p20"/>
          <p:cNvSpPr txBox="1"/>
          <p:nvPr/>
        </p:nvSpPr>
        <p:spPr>
          <a:xfrm>
            <a:off x="5230616" y="406200"/>
            <a:ext cx="1899900" cy="252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Storm-Relative Winds</a:t>
            </a:r>
            <a:endParaRPr b="1" sz="1200"/>
          </a:p>
        </p:txBody>
      </p:sp>
      <p:sp>
        <p:nvSpPr>
          <p:cNvPr id="157" name="Google Shape;157;p20"/>
          <p:cNvSpPr txBox="1"/>
          <p:nvPr/>
        </p:nvSpPr>
        <p:spPr>
          <a:xfrm>
            <a:off x="-134775" y="4113300"/>
            <a:ext cx="92787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Broad circulation develops at a </a:t>
            </a:r>
            <a:r>
              <a:rPr b="1" lang="en"/>
              <a:t>gust front break</a:t>
            </a:r>
            <a:r>
              <a:rPr lang="en"/>
              <a:t> and</a:t>
            </a:r>
            <a:r>
              <a:rPr lang="en"/>
              <a:t> in heavy precipitation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Strong outflow surge</a:t>
            </a:r>
            <a:r>
              <a:rPr lang="en"/>
              <a:t> in southern line segment accompanies mesovortex genesis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This stage of development is characterized by broad, weak rotation prior to stretching by an updraft</a:t>
            </a:r>
            <a:endParaRPr/>
          </a:p>
        </p:txBody>
      </p:sp>
      <p:sp>
        <p:nvSpPr>
          <p:cNvPr id="158" name="Google Shape;158;p20"/>
          <p:cNvSpPr txBox="1"/>
          <p:nvPr/>
        </p:nvSpPr>
        <p:spPr>
          <a:xfrm rot="-5400000">
            <a:off x="2385550" y="2267063"/>
            <a:ext cx="3504300" cy="28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             </a:t>
            </a:r>
            <a:r>
              <a:rPr lang="en" sz="1100"/>
              <a:t>Vertical Velocity (m/s)</a:t>
            </a:r>
            <a:endParaRPr sz="1100"/>
          </a:p>
        </p:txBody>
      </p:sp>
      <p:sp>
        <p:nvSpPr>
          <p:cNvPr id="159" name="Google Shape;159;p20"/>
          <p:cNvSpPr txBox="1"/>
          <p:nvPr/>
        </p:nvSpPr>
        <p:spPr>
          <a:xfrm rot="-5400000">
            <a:off x="6359600" y="2267063"/>
            <a:ext cx="3504300" cy="28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              Vertical Velocity (m/s)</a:t>
            </a:r>
            <a:endParaRPr sz="1100"/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6875" y="659825"/>
            <a:ext cx="3603324" cy="350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976" y="658200"/>
            <a:ext cx="3621573" cy="3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-335425" y="153125"/>
            <a:ext cx="9144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KMXX/SR2 </a:t>
            </a:r>
            <a:r>
              <a:rPr lang="en" sz="1900" u="sng"/>
              <a:t>Lowest Tilt</a:t>
            </a:r>
            <a:r>
              <a:rPr lang="en" sz="1900"/>
              <a:t> Dual-Doppler Synthesis of the Wetumpka Mesovortex     </a:t>
            </a:r>
            <a:r>
              <a:rPr b="1" lang="en" sz="1900"/>
              <a:t>(Development)</a:t>
            </a:r>
            <a:endParaRPr b="1" sz="1900"/>
          </a:p>
        </p:txBody>
      </p:sp>
      <p:cxnSp>
        <p:nvCxnSpPr>
          <p:cNvPr id="163" name="Google Shape;163;p20"/>
          <p:cNvCxnSpPr/>
          <p:nvPr/>
        </p:nvCxnSpPr>
        <p:spPr>
          <a:xfrm>
            <a:off x="8422100" y="2369125"/>
            <a:ext cx="5322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64" name="Google Shape;164;p20"/>
          <p:cNvSpPr txBox="1"/>
          <p:nvPr/>
        </p:nvSpPr>
        <p:spPr>
          <a:xfrm>
            <a:off x="8312950" y="2400905"/>
            <a:ext cx="727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Gust Front</a:t>
            </a:r>
            <a:endParaRPr sz="700"/>
          </a:p>
        </p:txBody>
      </p:sp>
      <p:cxnSp>
        <p:nvCxnSpPr>
          <p:cNvPr id="165" name="Google Shape;165;p20"/>
          <p:cNvCxnSpPr/>
          <p:nvPr/>
        </p:nvCxnSpPr>
        <p:spPr>
          <a:xfrm flipH="1">
            <a:off x="6103425" y="889600"/>
            <a:ext cx="247800" cy="87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0"/>
          <p:cNvCxnSpPr/>
          <p:nvPr/>
        </p:nvCxnSpPr>
        <p:spPr>
          <a:xfrm flipH="1">
            <a:off x="2107875" y="867725"/>
            <a:ext cx="327600" cy="8670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67" name="Google Shape;167;p20"/>
          <p:cNvSpPr/>
          <p:nvPr/>
        </p:nvSpPr>
        <p:spPr>
          <a:xfrm>
            <a:off x="1742025" y="2289650"/>
            <a:ext cx="499300" cy="1378150"/>
          </a:xfrm>
          <a:custGeom>
            <a:rect b="b" l="l" r="r" t="t"/>
            <a:pathLst>
              <a:path extrusionOk="0" h="55126" w="19972">
                <a:moveTo>
                  <a:pt x="18084" y="0"/>
                </a:moveTo>
                <a:cubicBezTo>
                  <a:pt x="18084" y="8473"/>
                  <a:pt x="20932" y="17018"/>
                  <a:pt x="19542" y="25376"/>
                </a:cubicBezTo>
                <a:cubicBezTo>
                  <a:pt x="18869" y="29422"/>
                  <a:pt x="14960" y="32207"/>
                  <a:pt x="13126" y="35876"/>
                </a:cubicBezTo>
                <a:cubicBezTo>
                  <a:pt x="9653" y="42822"/>
                  <a:pt x="7370" y="52675"/>
                  <a:pt x="0" y="55126"/>
                </a:cubicBezTo>
              </a:path>
            </a:pathLst>
          </a:cu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68" name="Google Shape;168;p20"/>
          <p:cNvSpPr/>
          <p:nvPr/>
        </p:nvSpPr>
        <p:spPr>
          <a:xfrm>
            <a:off x="5753275" y="2289650"/>
            <a:ext cx="499300" cy="1378150"/>
          </a:xfrm>
          <a:custGeom>
            <a:rect b="b" l="l" r="r" t="t"/>
            <a:pathLst>
              <a:path extrusionOk="0" h="55126" w="19972">
                <a:moveTo>
                  <a:pt x="18084" y="0"/>
                </a:moveTo>
                <a:cubicBezTo>
                  <a:pt x="18084" y="8473"/>
                  <a:pt x="20932" y="17018"/>
                  <a:pt x="19542" y="25376"/>
                </a:cubicBezTo>
                <a:cubicBezTo>
                  <a:pt x="18869" y="29422"/>
                  <a:pt x="14960" y="32207"/>
                  <a:pt x="13126" y="35876"/>
                </a:cubicBezTo>
                <a:cubicBezTo>
                  <a:pt x="9653" y="42822"/>
                  <a:pt x="7370" y="52675"/>
                  <a:pt x="0" y="55126"/>
                </a:cubicBezTo>
              </a:path>
            </a:pathLst>
          </a:cu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/>
        </p:nvSpPr>
        <p:spPr>
          <a:xfrm>
            <a:off x="0" y="0"/>
            <a:ext cx="91440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Next Steps</a:t>
            </a:r>
            <a:endParaRPr sz="2500"/>
          </a:p>
        </p:txBody>
      </p:sp>
      <p:sp>
        <p:nvSpPr>
          <p:cNvPr id="174" name="Google Shape;174;p21"/>
          <p:cNvSpPr txBox="1"/>
          <p:nvPr/>
        </p:nvSpPr>
        <p:spPr>
          <a:xfrm>
            <a:off x="-109275" y="545225"/>
            <a:ext cx="92535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Complete a </a:t>
            </a:r>
            <a:r>
              <a:rPr lang="en"/>
              <a:t>time series</a:t>
            </a:r>
            <a:r>
              <a:rPr lang="en"/>
              <a:t> of dual-doppler syntheses on the Wetumpka mesovortex from genesis to demise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Develop dual-doppler time series for all well-sampled, intense mesovortices observed in the PERiLS project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Analyze the dual-doppler time series for recurring features accompanying mesovortex genesis and evolution </a:t>
            </a:r>
            <a:endParaRPr/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 b="47978" l="0" r="0" t="0"/>
          <a:stretch/>
        </p:blipFill>
        <p:spPr>
          <a:xfrm>
            <a:off x="746725" y="1664950"/>
            <a:ext cx="7632326" cy="30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/>
          <p:nvPr/>
        </p:nvSpPr>
        <p:spPr>
          <a:xfrm>
            <a:off x="6097375" y="4829775"/>
            <a:ext cx="244800" cy="2166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6398400" y="4814775"/>
            <a:ext cx="20295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Mesovortex Location and approximate dual-Doppler Domain</a:t>
            </a:r>
            <a:endParaRPr sz="900"/>
          </a:p>
        </p:txBody>
      </p:sp>
      <p:sp>
        <p:nvSpPr>
          <p:cNvPr id="178" name="Google Shape;178;p21"/>
          <p:cNvSpPr txBox="1"/>
          <p:nvPr/>
        </p:nvSpPr>
        <p:spPr>
          <a:xfrm>
            <a:off x="692900" y="4706175"/>
            <a:ext cx="53718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Another example of a tornadic QLCS mesovortex occurring at 16:20z near Petrey, AL </a:t>
            </a:r>
            <a:endParaRPr b="1" sz="1000"/>
          </a:p>
        </p:txBody>
      </p:sp>
      <p:sp>
        <p:nvSpPr>
          <p:cNvPr id="179" name="Google Shape;179;p21"/>
          <p:cNvSpPr/>
          <p:nvPr/>
        </p:nvSpPr>
        <p:spPr>
          <a:xfrm>
            <a:off x="1875824" y="3732654"/>
            <a:ext cx="385200" cy="3783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5627991" y="3732673"/>
            <a:ext cx="385200" cy="3783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