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Lst>
  <p:notesMasterIdLst>
    <p:notesMasterId r:id="rId19"/>
  </p:notesMasterIdLst>
  <p:sldIdLst>
    <p:sldId id="256" r:id="rId2"/>
    <p:sldId id="258" r:id="rId3"/>
    <p:sldId id="318" r:id="rId4"/>
    <p:sldId id="319" r:id="rId5"/>
    <p:sldId id="302" r:id="rId6"/>
    <p:sldId id="287" r:id="rId7"/>
    <p:sldId id="310" r:id="rId8"/>
    <p:sldId id="311" r:id="rId9"/>
    <p:sldId id="265" r:id="rId10"/>
    <p:sldId id="324" r:id="rId11"/>
    <p:sldId id="328" r:id="rId12"/>
    <p:sldId id="299" r:id="rId13"/>
    <p:sldId id="292" r:id="rId14"/>
    <p:sldId id="314" r:id="rId15"/>
    <p:sldId id="296" r:id="rId16"/>
    <p:sldId id="297" r:id="rId17"/>
    <p:sldId id="321" r:id="rId1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p:defaultTextStyle>
  <p:extLst>
    <p:ext uri="{EFAFB233-063F-42B5-8137-9DF3F51BA10A}">
      <p15:sldGuideLst xmlns:p15="http://schemas.microsoft.com/office/powerpoint/2012/main">
        <p15:guide id="1" orient="horz" pos="2376" userDrawn="1">
          <p15:clr>
            <a:srgbClr val="A4A3A4"/>
          </p15:clr>
        </p15:guide>
        <p15:guide id="2" pos="1168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95800"/>
    <a:srgbClr val="AB7942"/>
    <a:srgbClr val="FF9300"/>
    <a:srgbClr val="0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no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81698"/>
  </p:normalViewPr>
  <p:slideViewPr>
    <p:cSldViewPr snapToGrid="0" showGuides="1">
      <p:cViewPr>
        <p:scale>
          <a:sx n="55" d="100"/>
          <a:sy n="55" d="100"/>
        </p:scale>
        <p:origin x="584" y="-632"/>
      </p:cViewPr>
      <p:guideLst>
        <p:guide orient="horz" pos="2376"/>
        <p:guide pos="1168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9" name="Shape 149"/>
          <p:cNvSpPr>
            <a:spLocks noGrp="1" noRot="1" noChangeAspect="1"/>
          </p:cNvSpPr>
          <p:nvPr>
            <p:ph type="sldImg"/>
          </p:nvPr>
        </p:nvSpPr>
        <p:spPr>
          <a:xfrm>
            <a:off x="1143000" y="685800"/>
            <a:ext cx="4572000" cy="3429000"/>
          </a:xfrm>
          <a:prstGeom prst="rect">
            <a:avLst/>
          </a:prstGeom>
        </p:spPr>
        <p:txBody>
          <a:bodyPr/>
          <a:lstStyle/>
          <a:p>
            <a:endParaRPr/>
          </a:p>
        </p:txBody>
      </p:sp>
      <p:sp>
        <p:nvSpPr>
          <p:cNvPr id="150" name="Shape 15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Shape 179"/>
          <p:cNvSpPr>
            <a:spLocks noGrp="1" noRot="1" noChangeAspect="1"/>
          </p:cNvSpPr>
          <p:nvPr>
            <p:ph type="sldImg"/>
          </p:nvPr>
        </p:nvSpPr>
        <p:spPr>
          <a:xfrm>
            <a:off x="381000" y="685800"/>
            <a:ext cx="6096000" cy="3429000"/>
          </a:xfrm>
          <a:prstGeom prst="rect">
            <a:avLst/>
          </a:prstGeom>
        </p:spPr>
        <p:txBody>
          <a:bodyPr/>
          <a:lstStyle/>
          <a:p>
            <a:endParaRPr/>
          </a:p>
        </p:txBody>
      </p:sp>
      <p:sp>
        <p:nvSpPr>
          <p:cNvPr id="180" name="Shape 180"/>
          <p:cNvSpPr>
            <a:spLocks noGrp="1"/>
          </p:cNvSpPr>
          <p:nvPr>
            <p:ph type="body" sz="quarter" idx="1"/>
          </p:nvPr>
        </p:nvSpPr>
        <p:spPr>
          <a:prstGeom prst="rect">
            <a:avLst/>
          </a:prstGeom>
        </p:spPr>
        <p:txBody>
          <a:bodyPr/>
          <a:lstStyle/>
          <a:p>
            <a:r>
              <a:rPr lang="en-US" dirty="0"/>
              <a:t>What are we really looking at when we look at graupel volume or the updraft volume? </a:t>
            </a:r>
          </a:p>
          <a:p>
            <a:r>
              <a:rPr lang="en-US" dirty="0"/>
              <a:t>We’re looking at max ZDR, or KDP. If we’re interested in what’s colliding and electrifying then we’re looking at and above the melting level in the mixed phase region.</a:t>
            </a:r>
          </a:p>
          <a:p>
            <a:r>
              <a:rPr lang="en-US" dirty="0"/>
              <a:t>We’re looking at polarimetric columns in a reflectivity field. </a:t>
            </a:r>
          </a:p>
          <a:p>
            <a:r>
              <a:rPr lang="en-US" dirty="0"/>
              <a:t>Updraft volume? </a:t>
            </a:r>
          </a:p>
          <a:p>
            <a:endParaRPr lang="en-US" dirty="0"/>
          </a:p>
          <a:p>
            <a:endParaRPr lang="en-US" dirty="0"/>
          </a:p>
          <a:p>
            <a:r>
              <a:rPr dirty="0"/>
              <a:t>How do we identify a consistent signal of electrification in a complex kinematic field? </a:t>
            </a:r>
          </a:p>
          <a:p>
            <a:endParaRPr dirty="0"/>
          </a:p>
          <a:p>
            <a:endParaRPr dirty="0"/>
          </a:p>
          <a:p>
            <a:r>
              <a:rPr dirty="0"/>
              <a:t>Thunderstorms are engines - updraft is producing energy, lightning is an energy dissipator </a:t>
            </a:r>
          </a:p>
          <a:p>
            <a:endParaRPr dirty="0"/>
          </a:p>
          <a:p>
            <a:r>
              <a:rPr dirty="0" err="1"/>
              <a:t>Kdp</a:t>
            </a:r>
            <a:r>
              <a:rPr dirty="0"/>
              <a:t> is hard to process - </a:t>
            </a:r>
          </a:p>
          <a:p>
            <a:r>
              <a:rPr dirty="0" err="1"/>
              <a:t>Rhohv</a:t>
            </a:r>
            <a:r>
              <a:rPr dirty="0"/>
              <a:t> columns</a:t>
            </a:r>
          </a:p>
          <a:p>
            <a:r>
              <a:rPr dirty="0"/>
              <a:t>Multi-cell</a:t>
            </a:r>
          </a:p>
          <a:p>
            <a:r>
              <a:rPr dirty="0" err="1"/>
              <a:t>Meso</a:t>
            </a:r>
            <a:r>
              <a:rPr dirty="0"/>
              <a:t> scale memory of previous electricity </a:t>
            </a:r>
          </a:p>
          <a:p>
            <a:r>
              <a:rPr dirty="0"/>
              <a:t>Same as Eric’s graph pulled out by lightning flash size, and by lightning vs. refl. tracking</a:t>
            </a:r>
          </a:p>
          <a:p>
            <a:r>
              <a:rPr dirty="0"/>
              <a:t>Tracer - </a:t>
            </a:r>
            <a:r>
              <a:rPr dirty="0" err="1"/>
              <a:t>zdr</a:t>
            </a:r>
            <a:r>
              <a:rPr dirty="0"/>
              <a:t> + lightning, is the </a:t>
            </a:r>
            <a:r>
              <a:rPr dirty="0" err="1"/>
              <a:t>kdp</a:t>
            </a:r>
            <a:r>
              <a:rPr dirty="0"/>
              <a:t> not processed, or is it too small to see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331941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Shape 190"/>
          <p:cNvSpPr>
            <a:spLocks noGrp="1" noRot="1" noChangeAspect="1"/>
          </p:cNvSpPr>
          <p:nvPr>
            <p:ph type="sldImg"/>
          </p:nvPr>
        </p:nvSpPr>
        <p:spPr>
          <a:xfrm>
            <a:off x="381000" y="685800"/>
            <a:ext cx="6096000" cy="3429000"/>
          </a:xfrm>
          <a:prstGeom prst="rect">
            <a:avLst/>
          </a:prstGeom>
        </p:spPr>
        <p:txBody>
          <a:bodyPr/>
          <a:lstStyle/>
          <a:p>
            <a:endParaRPr/>
          </a:p>
        </p:txBody>
      </p:sp>
      <p:sp>
        <p:nvSpPr>
          <p:cNvPr id="191" name="Shape 191"/>
          <p:cNvSpPr>
            <a:spLocks noGrp="1"/>
          </p:cNvSpPr>
          <p:nvPr>
            <p:ph type="body" sz="quarter" idx="1"/>
          </p:nvPr>
        </p:nvSpPr>
        <p:spPr>
          <a:prstGeom prst="rect">
            <a:avLst/>
          </a:prstGeom>
        </p:spPr>
        <p:txBody>
          <a:bodyPr/>
          <a:lstStyle/>
          <a:p>
            <a:r>
              <a:t>How do we identify a consistent signal of electrification in a complex kinematic field? </a:t>
            </a:r>
          </a:p>
          <a:p>
            <a:endParaRPr/>
          </a:p>
          <a:p>
            <a:r>
              <a:t>Thunderstorms are engines - updraft is producing energy, lightning is an energy dissipator </a:t>
            </a:r>
          </a:p>
          <a:p>
            <a:endParaRPr/>
          </a:p>
          <a:p>
            <a:r>
              <a:t>Let’s go in with our overarching assumptions about lightning, and apply them on a scale beyond a case study. To what extent do these patterns hold, and where do they breakdown</a:t>
            </a:r>
          </a:p>
        </p:txBody>
      </p:sp>
    </p:spTree>
    <p:extLst>
      <p:ext uri="{BB962C8B-B14F-4D97-AF65-F5344CB8AC3E}">
        <p14:creationId xmlns:p14="http://schemas.microsoft.com/office/powerpoint/2010/main" val="41409369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Shape 203"/>
          <p:cNvSpPr>
            <a:spLocks noGrp="1" noRot="1" noChangeAspect="1"/>
          </p:cNvSpPr>
          <p:nvPr>
            <p:ph type="sldImg"/>
          </p:nvPr>
        </p:nvSpPr>
        <p:spPr>
          <a:xfrm>
            <a:off x="381000" y="685800"/>
            <a:ext cx="6096000" cy="3429000"/>
          </a:xfrm>
          <a:prstGeom prst="rect">
            <a:avLst/>
          </a:prstGeom>
        </p:spPr>
        <p:txBody>
          <a:bodyPr/>
          <a:lstStyle/>
          <a:p>
            <a:endParaRPr/>
          </a:p>
        </p:txBody>
      </p:sp>
      <p:sp>
        <p:nvSpPr>
          <p:cNvPr id="204" name="Shape 204"/>
          <p:cNvSpPr>
            <a:spLocks noGrp="1"/>
          </p:cNvSpPr>
          <p:nvPr>
            <p:ph type="body" sz="quarter" idx="1"/>
          </p:nvPr>
        </p:nvSpPr>
        <p:spPr>
          <a:prstGeom prst="rect">
            <a:avLst/>
          </a:prstGeom>
        </p:spPr>
        <p:txBody>
          <a:bodyPr/>
          <a:lstStyle/>
          <a:p>
            <a:r>
              <a:rPr dirty="0"/>
              <a:t>A two pronged problem here:</a:t>
            </a:r>
          </a:p>
          <a:p>
            <a:r>
              <a:rPr dirty="0"/>
              <a:t>How do we deconvolve patterns to understand direct connections between lightning and thunderstorm microphysics,</a:t>
            </a:r>
          </a:p>
          <a:p>
            <a:r>
              <a:rPr dirty="0"/>
              <a:t>And two, how common are the conceptual patterns we have between lightning and microphysics. </a:t>
            </a:r>
            <a:endParaRPr lang="en-US" dirty="0"/>
          </a:p>
          <a:p>
            <a:endParaRPr lang="en-US" dirty="0"/>
          </a:p>
          <a:p>
            <a:endParaRPr lang="en-US" dirty="0"/>
          </a:p>
          <a:p>
            <a:endParaRPr lang="en-US" dirty="0"/>
          </a:p>
          <a:p>
            <a:pPr defTabSz="2170121" hangingPunct="1">
              <a:spcBef>
                <a:spcPts val="4000"/>
              </a:spcBef>
              <a:buFont typeface="Arial" panose="020B0604020202020204" pitchFamily="34" charset="0"/>
              <a:buChar char="•"/>
              <a:defRPr sz="4005"/>
            </a:pPr>
            <a:r>
              <a:rPr lang="en-US" sz="4400" dirty="0"/>
              <a:t>How prevalent is the conceptual model?</a:t>
            </a:r>
          </a:p>
          <a:p>
            <a:pPr lvl="1" defTabSz="2170121" hangingPunct="1">
              <a:spcBef>
                <a:spcPts val="4000"/>
              </a:spcBef>
              <a:buFont typeface="Arial" panose="020B0604020202020204" pitchFamily="34" charset="0"/>
              <a:buChar char="•"/>
              <a:defRPr sz="4005"/>
            </a:pPr>
            <a:r>
              <a:rPr lang="en-US" sz="3600" dirty="0"/>
              <a:t>Are we seeing </a:t>
            </a:r>
            <a:r>
              <a:rPr lang="en-US" sz="3600" dirty="0" err="1"/>
              <a:t>Kdp</a:t>
            </a:r>
            <a:r>
              <a:rPr lang="en-US" sz="3600" dirty="0"/>
              <a:t>/</a:t>
            </a:r>
            <a:r>
              <a:rPr lang="en-US" sz="3600" dirty="0" err="1"/>
              <a:t>Zdr</a:t>
            </a:r>
            <a:r>
              <a:rPr lang="en-US" sz="3600" dirty="0"/>
              <a:t> columns frequently in relatively benign cells? </a:t>
            </a:r>
            <a:endParaRPr lang="en-US" sz="4005" dirty="0"/>
          </a:p>
          <a:p>
            <a:pPr defTabSz="2170121" hangingPunct="1">
              <a:spcBef>
                <a:spcPts val="4000"/>
              </a:spcBef>
              <a:buFont typeface="Arial" panose="020B0604020202020204" pitchFamily="34" charset="0"/>
              <a:buChar char="•"/>
              <a:defRPr sz="4005"/>
            </a:pPr>
            <a:r>
              <a:rPr lang="en-US" sz="4400" dirty="0"/>
              <a:t>How do we identify a consistent signal of electrification in a complex microphysical and kinematic field?</a:t>
            </a:r>
          </a:p>
          <a:p>
            <a:pPr lvl="1" defTabSz="2170121" hangingPunct="1">
              <a:spcBef>
                <a:spcPts val="4000"/>
              </a:spcBef>
              <a:buFont typeface="Arial" panose="020B0604020202020204" pitchFamily="34" charset="0"/>
              <a:buChar char="•"/>
              <a:defRPr sz="4005"/>
            </a:pPr>
            <a:r>
              <a:rPr lang="en-US" sz="3600" dirty="0"/>
              <a:t>First focusing on glaciation signals</a:t>
            </a:r>
          </a:p>
          <a:p>
            <a:endParaRPr lang="en-US" dirty="0"/>
          </a:p>
          <a:p>
            <a:endParaRPr lang="en-US" dirty="0"/>
          </a:p>
          <a:p>
            <a:pPr marL="542544" indent="-542544" defTabSz="2170121">
              <a:spcBef>
                <a:spcPts val="4000"/>
              </a:spcBef>
              <a:defRPr sz="4272"/>
            </a:pPr>
            <a:r>
              <a:rPr lang="en-US" dirty="0"/>
              <a:t>Patterns can be very convolved</a:t>
            </a:r>
          </a:p>
          <a:p>
            <a:pPr marL="1085088" lvl="1" indent="-542544" defTabSz="2170121">
              <a:spcBef>
                <a:spcPts val="4000"/>
              </a:spcBef>
              <a:defRPr sz="4005"/>
            </a:pPr>
            <a:r>
              <a:rPr lang="en-US" dirty="0"/>
              <a:t>Cells aren’t experiencing a ‘true’ dissipation phase</a:t>
            </a:r>
          </a:p>
          <a:p>
            <a:pPr marL="1085088" lvl="1" indent="-542544" defTabSz="2170121">
              <a:spcBef>
                <a:spcPts val="4000"/>
              </a:spcBef>
              <a:defRPr sz="4005"/>
            </a:pPr>
            <a:r>
              <a:rPr lang="en-US" dirty="0"/>
              <a:t>Updrafts can be lower but over a larger area</a:t>
            </a:r>
          </a:p>
          <a:p>
            <a:pPr marL="1085088" lvl="1" indent="-542544" defTabSz="2170121">
              <a:spcBef>
                <a:spcPts val="4000"/>
              </a:spcBef>
              <a:defRPr sz="4005"/>
            </a:pPr>
            <a:r>
              <a:rPr lang="en-US" dirty="0"/>
              <a:t>HSLC cases might not clearly separate by flash size near the updraft</a:t>
            </a:r>
          </a:p>
          <a:p>
            <a:pPr marL="451104" indent="-451104" defTabSz="1804370">
              <a:spcBef>
                <a:spcPts val="3300"/>
              </a:spcBef>
              <a:defRPr sz="3552"/>
            </a:pPr>
            <a:r>
              <a:rPr lang="en-US" dirty="0"/>
              <a:t>What do polarimetric signals tell us about lightning?</a:t>
            </a:r>
          </a:p>
          <a:p>
            <a:pPr marL="1060704" lvl="1" indent="-451104" defTabSz="1804370">
              <a:spcBef>
                <a:spcPts val="3300"/>
              </a:spcBef>
              <a:defRPr sz="3552"/>
            </a:pPr>
            <a:r>
              <a:rPr lang="en-US" dirty="0"/>
              <a:t>Do stronger or larger columns mean a stronger electrification signal?</a:t>
            </a:r>
          </a:p>
          <a:p>
            <a:endParaRPr dirty="0"/>
          </a:p>
        </p:txBody>
      </p:sp>
    </p:spTree>
    <p:extLst>
      <p:ext uri="{BB962C8B-B14F-4D97-AF65-F5344CB8AC3E}">
        <p14:creationId xmlns:p14="http://schemas.microsoft.com/office/powerpoint/2010/main" val="24635518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Shape 262"/>
          <p:cNvSpPr>
            <a:spLocks noGrp="1" noRot="1" noChangeAspect="1"/>
          </p:cNvSpPr>
          <p:nvPr>
            <p:ph type="sldImg"/>
          </p:nvPr>
        </p:nvSpPr>
        <p:spPr>
          <a:xfrm>
            <a:off x="381000" y="685800"/>
            <a:ext cx="6096000" cy="3429000"/>
          </a:xfrm>
          <a:prstGeom prst="rect">
            <a:avLst/>
          </a:prstGeom>
        </p:spPr>
        <p:txBody>
          <a:bodyPr/>
          <a:lstStyle/>
          <a:p>
            <a:endParaRPr/>
          </a:p>
        </p:txBody>
      </p:sp>
      <p:sp>
        <p:nvSpPr>
          <p:cNvPr id="263" name="Shape 263"/>
          <p:cNvSpPr>
            <a:spLocks noGrp="1"/>
          </p:cNvSpPr>
          <p:nvPr>
            <p:ph type="body" sz="quarter" idx="1"/>
          </p:nvPr>
        </p:nvSpPr>
        <p:spPr>
          <a:prstGeom prst="rect">
            <a:avLst/>
          </a:prstGeom>
        </p:spPr>
        <p:txBody>
          <a:bodyPr/>
          <a:lstStyle/>
          <a:p>
            <a:r>
              <a:t>Perhaps first or second order variables - column volume above the melting level, is step back from these very convolved processes </a:t>
            </a:r>
          </a:p>
          <a:p>
            <a:endParaRPr/>
          </a:p>
          <a:p>
            <a:r>
              <a:t>Identify frequency of storms with polarimetric signals - how often are we seeing via radar particles lofted above the melting level in the mixed phase region that also glaciate, and result in changes to the flash rate - i.g., where are we seeing non-inductive charging ingredients and the result of NIC.</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655255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Theta-v: virtual potential temperature</a:t>
            </a:r>
          </a:p>
          <a:p>
            <a:r>
              <a:rPr lang="en-US" dirty="0"/>
              <a:t>Theta-e: </a:t>
            </a:r>
            <a:r>
              <a:rPr lang="en-US" b="0" i="0" dirty="0" err="1">
                <a:solidFill>
                  <a:srgbClr val="333333"/>
                </a:solidFill>
                <a:effectLst/>
                <a:latin typeface="Times New Roman" panose="02020603050405020304" pitchFamily="18" charset="0"/>
              </a:rPr>
              <a:t>pseudoequivalent</a:t>
            </a:r>
            <a:r>
              <a:rPr lang="en-US" b="0" i="0" dirty="0">
                <a:solidFill>
                  <a:srgbClr val="333333"/>
                </a:solidFill>
                <a:effectLst/>
                <a:latin typeface="Times New Roman" panose="02020603050405020304" pitchFamily="18" charset="0"/>
              </a:rPr>
              <a:t> potential temperature</a:t>
            </a:r>
          </a:p>
          <a:p>
            <a:r>
              <a:rPr lang="en-US" dirty="0"/>
              <a:t>Base state; </a:t>
            </a:r>
            <a:r>
              <a:rPr lang="en-US" b="0" i="0" dirty="0">
                <a:solidFill>
                  <a:srgbClr val="333333"/>
                </a:solidFill>
                <a:effectLst/>
                <a:latin typeface="Times New Roman" panose="02020603050405020304" pitchFamily="18" charset="0"/>
              </a:rPr>
              <a:t>averaging the data collected between 10 and 15 km ahead of the point of cold pool </a:t>
            </a:r>
            <a:r>
              <a:rPr lang="en-US" b="0" i="0" dirty="0" err="1">
                <a:solidFill>
                  <a:srgbClr val="333333"/>
                </a:solidFill>
                <a:effectLst/>
                <a:latin typeface="Times New Roman" panose="02020603050405020304" pitchFamily="18" charset="0"/>
              </a:rPr>
              <a:t>intersectio</a:t>
            </a:r>
            <a:endParaRPr lang="en-US" dirty="0"/>
          </a:p>
          <a:p>
            <a:endParaRPr lang="en-US" dirty="0"/>
          </a:p>
        </p:txBody>
      </p:sp>
    </p:spTree>
    <p:extLst>
      <p:ext uri="{BB962C8B-B14F-4D97-AF65-F5344CB8AC3E}">
        <p14:creationId xmlns:p14="http://schemas.microsoft.com/office/powerpoint/2010/main" val="39699049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748033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Takeaways:</a:t>
            </a:r>
          </a:p>
          <a:p>
            <a:r>
              <a:rPr lang="en-US" dirty="0"/>
              <a:t>The </a:t>
            </a:r>
            <a:r>
              <a:rPr lang="en-US" dirty="0" err="1"/>
              <a:t>timedelay</a:t>
            </a:r>
            <a:r>
              <a:rPr lang="en-US" dirty="0"/>
              <a:t> between when ZDR gets above the melting level to lightning is shorter for more energetic storms, but not terribly different. </a:t>
            </a:r>
          </a:p>
          <a:p>
            <a:r>
              <a:rPr lang="en-US" dirty="0"/>
              <a:t>Stronger storms, more complex storms have a slightly faster electrification rate, but for all storm types, the average time delay between when a glaciation signal</a:t>
            </a:r>
          </a:p>
          <a:p>
            <a:r>
              <a:rPr lang="en-US" dirty="0"/>
              <a:t>Occurs and lightning, is so small they can be considered </a:t>
            </a:r>
            <a:r>
              <a:rPr lang="en-US" dirty="0" err="1"/>
              <a:t>coexistant</a:t>
            </a:r>
            <a:r>
              <a:rPr lang="en-US" dirty="0"/>
              <a:t>. Up to one time step but not more than that. It’s even shorter when you’re looking at </a:t>
            </a:r>
          </a:p>
          <a:p>
            <a:r>
              <a:rPr lang="en-US" dirty="0"/>
              <a:t>Isolated storms. </a:t>
            </a:r>
          </a:p>
          <a:p>
            <a:endParaRPr lang="en-US" dirty="0"/>
          </a:p>
          <a:p>
            <a:r>
              <a:rPr lang="en-US" dirty="0"/>
              <a:t>Similarly, that </a:t>
            </a:r>
            <a:r>
              <a:rPr lang="en-US" dirty="0" err="1"/>
              <a:t>zdr</a:t>
            </a:r>
            <a:r>
              <a:rPr lang="en-US" dirty="0"/>
              <a:t> to </a:t>
            </a:r>
            <a:r>
              <a:rPr lang="en-US" dirty="0" err="1"/>
              <a:t>kdp</a:t>
            </a:r>
            <a:r>
              <a:rPr lang="en-US" dirty="0"/>
              <a:t> peak, the time between when graupel occurs and when we have a glaciation signal above the melting level in the mixed phase region,</a:t>
            </a:r>
          </a:p>
          <a:p>
            <a:r>
              <a:rPr lang="en-US" dirty="0"/>
              <a:t>It’s small. So that’s not the time delay that’s important – it doesn’t tell us much about the environment. A </a:t>
            </a:r>
            <a:r>
              <a:rPr lang="en-US" dirty="0" err="1"/>
              <a:t>kdp</a:t>
            </a:r>
            <a:r>
              <a:rPr lang="en-US" dirty="0"/>
              <a:t> column means electrification is imminent, and we’re about to reach the </a:t>
            </a:r>
          </a:p>
          <a:p>
            <a:r>
              <a:rPr lang="en-US" dirty="0"/>
              <a:t>Break down field. You’re about to get a butt ton of lightning. You’re welcome </a:t>
            </a:r>
            <a:r>
              <a:rPr lang="en-US" dirty="0" err="1"/>
              <a:t>thor</a:t>
            </a:r>
            <a:r>
              <a:rPr lang="en-US" dirty="0"/>
              <a:t>. </a:t>
            </a:r>
          </a:p>
        </p:txBody>
      </p:sp>
    </p:spTree>
    <p:extLst>
      <p:ext uri="{BB962C8B-B14F-4D97-AF65-F5344CB8AC3E}">
        <p14:creationId xmlns:p14="http://schemas.microsoft.com/office/powerpoint/2010/main" val="7126532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Takeaways:</a:t>
            </a:r>
          </a:p>
          <a:p>
            <a:r>
              <a:rPr lang="en-US" dirty="0"/>
              <a:t>The </a:t>
            </a:r>
            <a:r>
              <a:rPr lang="en-US" dirty="0" err="1"/>
              <a:t>timedelay</a:t>
            </a:r>
            <a:r>
              <a:rPr lang="en-US" dirty="0"/>
              <a:t> between when ZDR gets above the melting level to lightning is shorter for more energetic storms, but not terribly different. </a:t>
            </a:r>
          </a:p>
          <a:p>
            <a:r>
              <a:rPr lang="en-US" dirty="0"/>
              <a:t>Stronger storms, more complex storms have a slightly faster electrification rate, but for all storm types, the average time delay between when a glaciation signal</a:t>
            </a:r>
          </a:p>
          <a:p>
            <a:r>
              <a:rPr lang="en-US" dirty="0"/>
              <a:t>Occurs and lightning, is so small they can be considered </a:t>
            </a:r>
            <a:r>
              <a:rPr lang="en-US" dirty="0" err="1"/>
              <a:t>coexistant</a:t>
            </a:r>
            <a:r>
              <a:rPr lang="en-US" dirty="0"/>
              <a:t>. Up to one time step but not more than that. It’s even shorter when you’re looking at </a:t>
            </a:r>
          </a:p>
          <a:p>
            <a:r>
              <a:rPr lang="en-US" dirty="0"/>
              <a:t>Isolated storms. </a:t>
            </a:r>
          </a:p>
          <a:p>
            <a:endParaRPr lang="en-US" dirty="0"/>
          </a:p>
          <a:p>
            <a:r>
              <a:rPr lang="en-US" dirty="0"/>
              <a:t>Similarly, that </a:t>
            </a:r>
            <a:r>
              <a:rPr lang="en-US" dirty="0" err="1"/>
              <a:t>zdr</a:t>
            </a:r>
            <a:r>
              <a:rPr lang="en-US" dirty="0"/>
              <a:t> to </a:t>
            </a:r>
            <a:r>
              <a:rPr lang="en-US" dirty="0" err="1"/>
              <a:t>kdp</a:t>
            </a:r>
            <a:r>
              <a:rPr lang="en-US" dirty="0"/>
              <a:t> peak, the time between when graupel occurs and when we have a glaciation signal above the melting level in the mixed phase region,</a:t>
            </a:r>
          </a:p>
          <a:p>
            <a:r>
              <a:rPr lang="en-US" dirty="0"/>
              <a:t>It’s small. So that’s not the time delay that’s important – it doesn’t tell us much about the environment. A </a:t>
            </a:r>
            <a:r>
              <a:rPr lang="en-US" dirty="0" err="1"/>
              <a:t>kdp</a:t>
            </a:r>
            <a:r>
              <a:rPr lang="en-US" dirty="0"/>
              <a:t> column means electrification is imminent, and we’re about to reach the </a:t>
            </a:r>
          </a:p>
          <a:p>
            <a:r>
              <a:rPr lang="en-US" dirty="0"/>
              <a:t>Break down field. You’re about to get a butt ton of lightning. You’re welcome </a:t>
            </a:r>
            <a:r>
              <a:rPr lang="en-US" dirty="0" err="1"/>
              <a:t>thor</a:t>
            </a:r>
            <a:r>
              <a:rPr lang="en-US" dirty="0"/>
              <a:t>. </a:t>
            </a:r>
          </a:p>
        </p:txBody>
      </p:sp>
    </p:spTree>
    <p:extLst>
      <p:ext uri="{BB962C8B-B14F-4D97-AF65-F5344CB8AC3E}">
        <p14:creationId xmlns:p14="http://schemas.microsoft.com/office/powerpoint/2010/main" val="24710549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p:bg>
      <p:bgPr>
        <a:solidFill>
          <a:srgbClr val="003462"/>
        </a:solidFill>
        <a:effectLst/>
      </p:bgPr>
    </p:bg>
    <p:spTree>
      <p:nvGrpSpPr>
        <p:cNvPr id="1" name=""/>
        <p:cNvGrpSpPr/>
        <p:nvPr/>
      </p:nvGrpSpPr>
      <p:grpSpPr>
        <a:xfrm>
          <a:off x="0" y="0"/>
          <a:ext cx="0" cy="0"/>
          <a:chOff x="0" y="0"/>
          <a:chExt cx="0" cy="0"/>
        </a:xfrm>
      </p:grpSpPr>
      <p:sp>
        <p:nvSpPr>
          <p:cNvPr id="12" name="Author and Date"/>
          <p:cNvSpPr txBox="1">
            <a:spLocks noGrp="1"/>
          </p:cNvSpPr>
          <p:nvPr>
            <p:ph type="body" sz="quarter" idx="21" hasCustomPrompt="1"/>
          </p:nvPr>
        </p:nvSpPr>
        <p:spPr>
          <a:xfrm>
            <a:off x="1201340" y="11847162"/>
            <a:ext cx="21971003" cy="636979"/>
          </a:xfrm>
          <a:prstGeom prst="rect">
            <a:avLst/>
          </a:prstGeom>
        </p:spPr>
        <p:txBody>
          <a:bodyPr lIns="45719" tIns="45719" rIns="45719" bIns="45719"/>
          <a:lstStyle>
            <a:lvl1pPr marL="0" indent="0" defTabSz="825500">
              <a:lnSpc>
                <a:spcPct val="100000"/>
              </a:lnSpc>
              <a:spcBef>
                <a:spcPts val="0"/>
              </a:spcBef>
              <a:buSzTx/>
              <a:buNone/>
              <a:defRPr sz="3600" b="1">
                <a:solidFill>
                  <a:srgbClr val="FFFFFF"/>
                </a:solidFill>
              </a:defRPr>
            </a:lvl1pPr>
          </a:lstStyle>
          <a:p>
            <a:r>
              <a:t>Author and Date</a:t>
            </a:r>
          </a:p>
        </p:txBody>
      </p:sp>
      <p:sp>
        <p:nvSpPr>
          <p:cNvPr id="13" name="Presentation Title"/>
          <p:cNvSpPr txBox="1">
            <a:spLocks noGrp="1"/>
          </p:cNvSpPr>
          <p:nvPr>
            <p:ph type="title" hasCustomPrompt="1"/>
          </p:nvPr>
        </p:nvSpPr>
        <p:spPr>
          <a:xfrm>
            <a:off x="1206496" y="2574991"/>
            <a:ext cx="21971004" cy="4648201"/>
          </a:xfrm>
          <a:prstGeom prst="rect">
            <a:avLst/>
          </a:prstGeom>
        </p:spPr>
        <p:txBody>
          <a:bodyPr anchor="b"/>
          <a:lstStyle>
            <a:lvl1pPr>
              <a:defRPr sz="11600" spc="-232">
                <a:solidFill>
                  <a:srgbClr val="FFFFFF"/>
                </a:solidFill>
              </a:defRPr>
            </a:lvl1pPr>
          </a:lstStyle>
          <a:p>
            <a:r>
              <a:t>Presentation Title</a:t>
            </a:r>
          </a:p>
        </p:txBody>
      </p:sp>
      <p:sp>
        <p:nvSpPr>
          <p:cNvPr id="14" name="Body Level One…"/>
          <p:cNvSpPr txBox="1">
            <a:spLocks noGrp="1"/>
          </p:cNvSpPr>
          <p:nvPr>
            <p:ph type="body" sz="quarter" idx="1" hasCustomPrompt="1"/>
          </p:nvPr>
        </p:nvSpPr>
        <p:spPr>
          <a:xfrm>
            <a:off x="1201342" y="7210490"/>
            <a:ext cx="21971001" cy="1905001"/>
          </a:xfrm>
          <a:prstGeom prst="rect">
            <a:avLst/>
          </a:prstGeom>
        </p:spPr>
        <p:txBody>
          <a:bodyPr/>
          <a:lstStyle>
            <a:lvl1pPr marL="0" indent="0" defTabSz="825500">
              <a:lnSpc>
                <a:spcPct val="100000"/>
              </a:lnSpc>
              <a:spcBef>
                <a:spcPts val="0"/>
              </a:spcBef>
              <a:buSzTx/>
              <a:buNone/>
              <a:defRPr sz="5500" b="1">
                <a:solidFill>
                  <a:schemeClr val="accent1"/>
                </a:solidFill>
              </a:defRPr>
            </a:lvl1pPr>
            <a:lvl2pPr marL="0" indent="457200" defTabSz="825500">
              <a:lnSpc>
                <a:spcPct val="100000"/>
              </a:lnSpc>
              <a:spcBef>
                <a:spcPts val="0"/>
              </a:spcBef>
              <a:buSzTx/>
              <a:buNone/>
              <a:defRPr sz="5500" b="1">
                <a:solidFill>
                  <a:schemeClr val="accent1"/>
                </a:solidFill>
              </a:defRPr>
            </a:lvl2pPr>
            <a:lvl3pPr marL="0" indent="914400" defTabSz="825500">
              <a:lnSpc>
                <a:spcPct val="100000"/>
              </a:lnSpc>
              <a:spcBef>
                <a:spcPts val="0"/>
              </a:spcBef>
              <a:buSzTx/>
              <a:buNone/>
              <a:defRPr sz="5500" b="1">
                <a:solidFill>
                  <a:schemeClr val="accent1"/>
                </a:solidFill>
              </a:defRPr>
            </a:lvl3pPr>
            <a:lvl4pPr marL="0" indent="1371600" defTabSz="825500">
              <a:lnSpc>
                <a:spcPct val="100000"/>
              </a:lnSpc>
              <a:spcBef>
                <a:spcPts val="0"/>
              </a:spcBef>
              <a:buSzTx/>
              <a:buNone/>
              <a:defRPr sz="5500" b="1">
                <a:solidFill>
                  <a:schemeClr val="accent1"/>
                </a:solidFill>
              </a:defRPr>
            </a:lvl4pPr>
            <a:lvl5pPr marL="0" indent="1828800" defTabSz="825500">
              <a:lnSpc>
                <a:spcPct val="100000"/>
              </a:lnSpc>
              <a:spcBef>
                <a:spcPts val="0"/>
              </a:spcBef>
              <a:buSzTx/>
              <a:buNone/>
              <a:defRPr sz="5500" b="1">
                <a:solidFill>
                  <a:schemeClr val="accent1"/>
                </a:solidFill>
              </a:defRPr>
            </a:lvl5pPr>
          </a:lstStyle>
          <a:p>
            <a:r>
              <a:t>Presentation Subtitle</a:t>
            </a:r>
          </a:p>
          <a:p>
            <a:pPr lvl="1"/>
            <a:endParaRPr/>
          </a:p>
          <a:p>
            <a:pPr lvl="2"/>
            <a:endParaRPr/>
          </a:p>
          <a:p>
            <a:pPr lvl="3"/>
            <a:endParaRPr/>
          </a:p>
          <a:p>
            <a:pPr lvl="4"/>
            <a:endParaRPr/>
          </a:p>
        </p:txBody>
      </p:sp>
      <p:sp>
        <p:nvSpPr>
          <p:cNvPr id="1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Big Fact">
    <p:spTree>
      <p:nvGrpSpPr>
        <p:cNvPr id="1" name=""/>
        <p:cNvGrpSpPr/>
        <p:nvPr/>
      </p:nvGrpSpPr>
      <p:grpSpPr>
        <a:xfrm>
          <a:off x="0" y="0"/>
          <a:ext cx="0" cy="0"/>
          <a:chOff x="0" y="0"/>
          <a:chExt cx="0" cy="0"/>
        </a:xfrm>
      </p:grpSpPr>
      <p:sp>
        <p:nvSpPr>
          <p:cNvPr id="107" name="Body Level One…"/>
          <p:cNvSpPr txBox="1">
            <a:spLocks noGrp="1"/>
          </p:cNvSpPr>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sz="25000" b="1" spc="-250">
                <a:solidFill>
                  <a:schemeClr val="accent1">
                    <a:hueOff val="114395"/>
                    <a:lumOff val="-24975"/>
                  </a:schemeClr>
                </a:solidFill>
              </a:defRPr>
            </a:lvl1pPr>
            <a:lvl2pPr marL="0" indent="457200" algn="ctr">
              <a:lnSpc>
                <a:spcPct val="80000"/>
              </a:lnSpc>
              <a:spcBef>
                <a:spcPts val="0"/>
              </a:spcBef>
              <a:buSzTx/>
              <a:buNone/>
              <a:defRPr sz="25000" b="1" spc="-250">
                <a:solidFill>
                  <a:schemeClr val="accent1">
                    <a:hueOff val="114395"/>
                    <a:lumOff val="-24975"/>
                  </a:schemeClr>
                </a:solidFill>
              </a:defRPr>
            </a:lvl2pPr>
            <a:lvl3pPr marL="0" indent="914400" algn="ctr">
              <a:lnSpc>
                <a:spcPct val="80000"/>
              </a:lnSpc>
              <a:spcBef>
                <a:spcPts val="0"/>
              </a:spcBef>
              <a:buSzTx/>
              <a:buNone/>
              <a:defRPr sz="25000" b="1" spc="-250">
                <a:solidFill>
                  <a:schemeClr val="accent1">
                    <a:hueOff val="114395"/>
                    <a:lumOff val="-24975"/>
                  </a:schemeClr>
                </a:solidFill>
              </a:defRPr>
            </a:lvl3pPr>
            <a:lvl4pPr marL="0" indent="1371600" algn="ctr">
              <a:lnSpc>
                <a:spcPct val="80000"/>
              </a:lnSpc>
              <a:spcBef>
                <a:spcPts val="0"/>
              </a:spcBef>
              <a:buSzTx/>
              <a:buNone/>
              <a:defRPr sz="25000" b="1" spc="-250">
                <a:solidFill>
                  <a:schemeClr val="accent1">
                    <a:hueOff val="114395"/>
                    <a:lumOff val="-24975"/>
                  </a:schemeClr>
                </a:solidFill>
              </a:defRPr>
            </a:lvl4pPr>
            <a:lvl5pPr marL="0" indent="1828800" algn="ctr">
              <a:lnSpc>
                <a:spcPct val="80000"/>
              </a:lnSpc>
              <a:spcBef>
                <a:spcPts val="0"/>
              </a:spcBef>
              <a:buSzTx/>
              <a:buNone/>
              <a:defRPr sz="25000" b="1" spc="-250">
                <a:solidFill>
                  <a:schemeClr val="accent1">
                    <a:hueOff val="114395"/>
                    <a:lumOff val="-24975"/>
                  </a:schemeClr>
                </a:solidFill>
              </a:defRPr>
            </a:lvl5pPr>
          </a:lstStyle>
          <a:p>
            <a:r>
              <a:t>100%</a:t>
            </a:r>
          </a:p>
          <a:p>
            <a:pPr lvl="1"/>
            <a:endParaRPr/>
          </a:p>
          <a:p>
            <a:pPr lvl="2"/>
            <a:endParaRPr/>
          </a:p>
          <a:p>
            <a:pPr lvl="3"/>
            <a:endParaRPr/>
          </a:p>
          <a:p>
            <a:pPr lvl="4"/>
            <a:endParaRPr/>
          </a:p>
        </p:txBody>
      </p:sp>
      <p:sp>
        <p:nvSpPr>
          <p:cNvPr id="108" name="Fact information"/>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Fact information</a:t>
            </a:r>
          </a:p>
        </p:txBody>
      </p:sp>
      <p:sp>
        <p:nvSpPr>
          <p:cNvPr id="10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Quote">
    <p:spTree>
      <p:nvGrpSpPr>
        <p:cNvPr id="1" name=""/>
        <p:cNvGrpSpPr/>
        <p:nvPr/>
      </p:nvGrpSpPr>
      <p:grpSpPr>
        <a:xfrm>
          <a:off x="0" y="0"/>
          <a:ext cx="0" cy="0"/>
          <a:chOff x="0" y="0"/>
          <a:chExt cx="0" cy="0"/>
        </a:xfrm>
      </p:grpSpPr>
      <p:sp>
        <p:nvSpPr>
          <p:cNvPr id="116" name="Attribution"/>
          <p:cNvSpPr txBox="1">
            <a:spLocks noGrp="1"/>
          </p:cNvSpPr>
          <p:nvPr>
            <p:ph type="body" sz="quarter" idx="21" hasCustomPrompt="1"/>
          </p:nvPr>
        </p:nvSpPr>
        <p:spPr>
          <a:xfrm>
            <a:off x="2480825" y="10675453"/>
            <a:ext cx="201492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Attribution</a:t>
            </a:r>
          </a:p>
        </p:txBody>
      </p:sp>
      <p:sp>
        <p:nvSpPr>
          <p:cNvPr id="117" name="Body Level One…"/>
          <p:cNvSpPr txBox="1">
            <a:spLocks noGrp="1"/>
          </p:cNvSpPr>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z="8500" spc="-170">
                <a:solidFill>
                  <a:schemeClr val="accent1">
                    <a:hueOff val="114395"/>
                    <a:lumOff val="-24975"/>
                  </a:schemeClr>
                </a:solidFill>
                <a:latin typeface="Helvetica Neue Medium"/>
                <a:ea typeface="Helvetica Neue Medium"/>
                <a:cs typeface="Helvetica Neue Medium"/>
                <a:sym typeface="Helvetica Neue Medium"/>
              </a:defRPr>
            </a:lvl1pPr>
            <a:lvl2pPr marL="638923" indent="-12700">
              <a:spcBef>
                <a:spcPts val="0"/>
              </a:spcBef>
              <a:buSzTx/>
              <a:buNone/>
              <a:defRPr sz="8500" spc="-170">
                <a:solidFill>
                  <a:schemeClr val="accent1">
                    <a:hueOff val="114395"/>
                    <a:lumOff val="-24975"/>
                  </a:schemeClr>
                </a:solidFill>
                <a:latin typeface="Helvetica Neue Medium"/>
                <a:ea typeface="Helvetica Neue Medium"/>
                <a:cs typeface="Helvetica Neue Medium"/>
                <a:sym typeface="Helvetica Neue Medium"/>
              </a:defRPr>
            </a:lvl2pPr>
            <a:lvl3pPr marL="638923" indent="444500">
              <a:spcBef>
                <a:spcPts val="0"/>
              </a:spcBef>
              <a:buSzTx/>
              <a:buNone/>
              <a:defRPr sz="8500" spc="-170">
                <a:solidFill>
                  <a:schemeClr val="accent1">
                    <a:hueOff val="114395"/>
                    <a:lumOff val="-24975"/>
                  </a:schemeClr>
                </a:solidFill>
                <a:latin typeface="Helvetica Neue Medium"/>
                <a:ea typeface="Helvetica Neue Medium"/>
                <a:cs typeface="Helvetica Neue Medium"/>
                <a:sym typeface="Helvetica Neue Medium"/>
              </a:defRPr>
            </a:lvl3pPr>
            <a:lvl4pPr marL="638923" indent="901700">
              <a:spcBef>
                <a:spcPts val="0"/>
              </a:spcBef>
              <a:buSzTx/>
              <a:buNone/>
              <a:defRPr sz="8500" spc="-170">
                <a:solidFill>
                  <a:schemeClr val="accent1">
                    <a:hueOff val="114395"/>
                    <a:lumOff val="-24975"/>
                  </a:schemeClr>
                </a:solidFill>
                <a:latin typeface="Helvetica Neue Medium"/>
                <a:ea typeface="Helvetica Neue Medium"/>
                <a:cs typeface="Helvetica Neue Medium"/>
                <a:sym typeface="Helvetica Neue Medium"/>
              </a:defRPr>
            </a:lvl4pPr>
            <a:lvl5pPr marL="638923" indent="1358900">
              <a:spcBef>
                <a:spcPts val="0"/>
              </a:spcBef>
              <a:buSzTx/>
              <a:buNone/>
              <a:defRPr sz="8500" spc="-170">
                <a:solidFill>
                  <a:schemeClr val="accent1">
                    <a:hueOff val="114395"/>
                    <a:lumOff val="-24975"/>
                  </a:schemeClr>
                </a:solidFill>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1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Photo - 3 Up">
    <p:spTree>
      <p:nvGrpSpPr>
        <p:cNvPr id="1" name=""/>
        <p:cNvGrpSpPr/>
        <p:nvPr/>
      </p:nvGrpSpPr>
      <p:grpSpPr>
        <a:xfrm>
          <a:off x="0" y="0"/>
          <a:ext cx="0" cy="0"/>
          <a:chOff x="0" y="0"/>
          <a:chExt cx="0" cy="0"/>
        </a:xfrm>
      </p:grpSpPr>
      <p:sp>
        <p:nvSpPr>
          <p:cNvPr id="125" name="Hot-air balloons viewed from below against a blue sky"/>
          <p:cNvSpPr>
            <a:spLocks noGrp="1"/>
          </p:cNvSpPr>
          <p:nvPr>
            <p:ph type="pic" sz="quarter" idx="21"/>
          </p:nvPr>
        </p:nvSpPr>
        <p:spPr>
          <a:xfrm>
            <a:off x="15436504" y="1270000"/>
            <a:ext cx="8167167" cy="5422900"/>
          </a:xfrm>
          <a:prstGeom prst="rect">
            <a:avLst/>
          </a:prstGeom>
        </p:spPr>
        <p:txBody>
          <a:bodyPr lIns="91439" tIns="45719" rIns="91439" bIns="45719">
            <a:noAutofit/>
          </a:bodyPr>
          <a:lstStyle/>
          <a:p>
            <a:endParaRPr/>
          </a:p>
        </p:txBody>
      </p:sp>
      <p:sp>
        <p:nvSpPr>
          <p:cNvPr id="126" name="Close-up of the top of a hot-air balloon viewed from above"/>
          <p:cNvSpPr>
            <a:spLocks noGrp="1"/>
          </p:cNvSpPr>
          <p:nvPr>
            <p:ph type="pic" sz="quarter" idx="22"/>
          </p:nvPr>
        </p:nvSpPr>
        <p:spPr>
          <a:xfrm>
            <a:off x="15461772" y="7085972"/>
            <a:ext cx="8148414" cy="5432276"/>
          </a:xfrm>
          <a:prstGeom prst="rect">
            <a:avLst/>
          </a:prstGeom>
        </p:spPr>
        <p:txBody>
          <a:bodyPr lIns="91439" tIns="45719" rIns="91439" bIns="45719">
            <a:noAutofit/>
          </a:bodyPr>
          <a:lstStyle/>
          <a:p>
            <a:endParaRPr/>
          </a:p>
        </p:txBody>
      </p:sp>
      <p:sp>
        <p:nvSpPr>
          <p:cNvPr id="127" name="Hot-air balloons viewed from below against a blue sky"/>
          <p:cNvSpPr>
            <a:spLocks noGrp="1"/>
          </p:cNvSpPr>
          <p:nvPr>
            <p:ph type="pic" idx="23"/>
          </p:nvPr>
        </p:nvSpPr>
        <p:spPr>
          <a:xfrm>
            <a:off x="-124635" y="1270000"/>
            <a:ext cx="16859219" cy="11239479"/>
          </a:xfrm>
          <a:prstGeom prst="rect">
            <a:avLst/>
          </a:prstGeom>
        </p:spPr>
        <p:txBody>
          <a:bodyPr lIns="91439" tIns="45719" rIns="91439" bIns="45719">
            <a:noAutofit/>
          </a:bodyPr>
          <a:lstStyle/>
          <a:p>
            <a:endParaRPr/>
          </a:p>
        </p:txBody>
      </p:sp>
      <p:sp>
        <p:nvSpPr>
          <p:cNvPr id="1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Photo">
    <p:spTree>
      <p:nvGrpSpPr>
        <p:cNvPr id="1" name=""/>
        <p:cNvGrpSpPr/>
        <p:nvPr/>
      </p:nvGrpSpPr>
      <p:grpSpPr>
        <a:xfrm>
          <a:off x="0" y="0"/>
          <a:ext cx="0" cy="0"/>
          <a:chOff x="0" y="0"/>
          <a:chExt cx="0" cy="0"/>
        </a:xfrm>
      </p:grpSpPr>
      <p:sp>
        <p:nvSpPr>
          <p:cNvPr id="135" name="Hot-air balloons viewed from below against a blue sky"/>
          <p:cNvSpPr>
            <a:spLocks noGrp="1"/>
          </p:cNvSpPr>
          <p:nvPr>
            <p:ph type="pic" idx="21"/>
          </p:nvPr>
        </p:nvSpPr>
        <p:spPr>
          <a:xfrm>
            <a:off x="0" y="-1270000"/>
            <a:ext cx="24384000" cy="16256000"/>
          </a:xfrm>
          <a:prstGeom prst="rect">
            <a:avLst/>
          </a:prstGeom>
        </p:spPr>
        <p:txBody>
          <a:bodyPr lIns="91439" tIns="45719" rIns="91439" bIns="45719">
            <a:noAutofit/>
          </a:bodyPr>
          <a:lstStyle/>
          <a:p>
            <a:endParaRPr/>
          </a:p>
        </p:txBody>
      </p:sp>
      <p:sp>
        <p:nvSpPr>
          <p:cNvPr id="136"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amp; Photo Alt">
    <p:spTree>
      <p:nvGrpSpPr>
        <p:cNvPr id="1" name=""/>
        <p:cNvGrpSpPr/>
        <p:nvPr/>
      </p:nvGrpSpPr>
      <p:grpSpPr>
        <a:xfrm>
          <a:off x="0" y="0"/>
          <a:ext cx="0" cy="0"/>
          <a:chOff x="0" y="0"/>
          <a:chExt cx="0" cy="0"/>
        </a:xfrm>
      </p:grpSpPr>
      <p:sp>
        <p:nvSpPr>
          <p:cNvPr id="33" name="Close-up of a hot-air balloon viewed from below"/>
          <p:cNvSpPr>
            <a:spLocks noGrp="1"/>
          </p:cNvSpPr>
          <p:nvPr>
            <p:ph type="pic" idx="21"/>
          </p:nvPr>
        </p:nvSpPr>
        <p:spPr>
          <a:xfrm>
            <a:off x="9226574" y="1270000"/>
            <a:ext cx="16840152" cy="11184435"/>
          </a:xfrm>
          <a:prstGeom prst="rect">
            <a:avLst/>
          </a:prstGeom>
        </p:spPr>
        <p:txBody>
          <a:bodyPr lIns="91439" tIns="45719" rIns="91439" bIns="45719">
            <a:noAutofit/>
          </a:bodyPr>
          <a:lstStyle/>
          <a:p>
            <a:endParaRPr/>
          </a:p>
        </p:txBody>
      </p:sp>
      <p:sp>
        <p:nvSpPr>
          <p:cNvPr id="34" name="Slide Title"/>
          <p:cNvSpPr txBox="1">
            <a:spLocks noGrp="1"/>
          </p:cNvSpPr>
          <p:nvPr>
            <p:ph type="title" hasCustomPrompt="1"/>
          </p:nvPr>
        </p:nvSpPr>
        <p:spPr>
          <a:xfrm>
            <a:off x="1206500" y="1270000"/>
            <a:ext cx="9779000" cy="5882273"/>
          </a:xfrm>
          <a:prstGeom prst="rect">
            <a:avLst/>
          </a:prstGeom>
        </p:spPr>
        <p:txBody>
          <a:bodyPr anchor="b"/>
          <a:lstStyle>
            <a:lvl1pPr>
              <a:defRPr>
                <a:solidFill>
                  <a:schemeClr val="accent1">
                    <a:hueOff val="114395"/>
                    <a:lumOff val="-24975"/>
                  </a:schemeClr>
                </a:solidFill>
              </a:defRPr>
            </a:lvl1pPr>
          </a:lstStyle>
          <a:p>
            <a:r>
              <a:t>Slide Title</a:t>
            </a:r>
          </a:p>
        </p:txBody>
      </p:sp>
      <p:sp>
        <p:nvSpPr>
          <p:cNvPr id="35" name="Body Level One…"/>
          <p:cNvSpPr txBox="1">
            <a:spLocks noGrp="1"/>
          </p:cNvSpPr>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Slide Subtitle</a:t>
            </a:r>
          </a:p>
          <a:p>
            <a:pPr lvl="1"/>
            <a:endParaRPr/>
          </a:p>
          <a:p>
            <a:pPr lvl="2"/>
            <a:endParaRPr/>
          </a:p>
          <a:p>
            <a:pPr lvl="3"/>
            <a:endParaRPr/>
          </a:p>
          <a:p>
            <a:pPr lvl="4"/>
            <a:endParaRPr/>
          </a:p>
        </p:txBody>
      </p:sp>
      <p:sp>
        <p:nvSpPr>
          <p:cNvPr id="36"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3" name="Slide Title"/>
          <p:cNvSpPr txBox="1">
            <a:spLocks noGrp="1"/>
          </p:cNvSpPr>
          <p:nvPr>
            <p:ph type="title" hasCustomPrompt="1"/>
          </p:nvPr>
        </p:nvSpPr>
        <p:spPr>
          <a:prstGeom prst="rect">
            <a:avLst/>
          </a:prstGeom>
        </p:spPr>
        <p:txBody>
          <a:bodyPr/>
          <a:lstStyle/>
          <a:p>
            <a:r>
              <a:t>Slide Title</a:t>
            </a:r>
          </a:p>
        </p:txBody>
      </p:sp>
      <p:sp>
        <p:nvSpPr>
          <p:cNvPr id="44" name="Slide Subtitle"/>
          <p:cNvSpPr txBox="1">
            <a:spLocks noGrp="1"/>
          </p:cNvSpPr>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sz="5500" b="1">
                <a:solidFill>
                  <a:srgbClr val="FFFFFF"/>
                </a:solidFill>
              </a:defRPr>
            </a:lvl1pPr>
          </a:lstStyle>
          <a:p>
            <a:r>
              <a:t>Slide Subtitle</a:t>
            </a:r>
          </a:p>
        </p:txBody>
      </p:sp>
      <p:sp>
        <p:nvSpPr>
          <p:cNvPr id="45"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Bullets">
    <p:spTree>
      <p:nvGrpSpPr>
        <p:cNvPr id="1" name=""/>
        <p:cNvGrpSpPr/>
        <p:nvPr/>
      </p:nvGrpSpPr>
      <p:grpSpPr>
        <a:xfrm>
          <a:off x="0" y="0"/>
          <a:ext cx="0" cy="0"/>
          <a:chOff x="0" y="0"/>
          <a:chExt cx="0" cy="0"/>
        </a:xfrm>
      </p:grpSpPr>
      <p:sp>
        <p:nvSpPr>
          <p:cNvPr id="53"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61" name="Slide Subtitle"/>
          <p:cNvSpPr txBox="1">
            <a:spLocks noGrp="1"/>
          </p:cNvSpPr>
          <p:nvPr>
            <p:ph type="body" sz="quarter" idx="21" hasCustomPrompt="1"/>
          </p:nvPr>
        </p:nvSpPr>
        <p:spPr>
          <a:xfrm>
            <a:off x="1206500" y="2247900"/>
            <a:ext cx="9779000" cy="934779"/>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62" name="Body Level One…"/>
          <p:cNvSpPr txBox="1">
            <a:spLocks noGrp="1"/>
          </p:cNvSpPr>
          <p:nvPr>
            <p:ph type="body" sz="half" idx="1" hasCustomPrompt="1"/>
          </p:nvPr>
        </p:nvSpPr>
        <p:spPr>
          <a:xfrm>
            <a:off x="1206500" y="4248504"/>
            <a:ext cx="9779000" cy="8256630"/>
          </a:xfrm>
          <a:prstGeom prst="rect">
            <a:avLst/>
          </a:prstGeom>
        </p:spPr>
        <p:txBody>
          <a:bodyPr/>
          <a:lstStyle/>
          <a:p>
            <a:r>
              <a:t>Slide bullet text</a:t>
            </a:r>
          </a:p>
          <a:p>
            <a:pPr lvl="1"/>
            <a:endParaRPr/>
          </a:p>
          <a:p>
            <a:pPr lvl="2"/>
            <a:endParaRPr/>
          </a:p>
          <a:p>
            <a:pPr lvl="3"/>
            <a:endParaRPr/>
          </a:p>
          <a:p>
            <a:pPr lvl="4"/>
            <a:endParaRPr/>
          </a:p>
        </p:txBody>
      </p:sp>
      <p:sp>
        <p:nvSpPr>
          <p:cNvPr id="63" name="Hot-air balloons viewed from below against a blue sky"/>
          <p:cNvSpPr>
            <a:spLocks noGrp="1"/>
          </p:cNvSpPr>
          <p:nvPr>
            <p:ph type="pic" idx="22"/>
          </p:nvPr>
        </p:nvSpPr>
        <p:spPr>
          <a:xfrm>
            <a:off x="8432800" y="1263848"/>
            <a:ext cx="16850011" cy="11188205"/>
          </a:xfrm>
          <a:prstGeom prst="rect">
            <a:avLst/>
          </a:prstGeom>
        </p:spPr>
        <p:txBody>
          <a:bodyPr lIns="91439" tIns="45719" rIns="91439" bIns="45719">
            <a:noAutofit/>
          </a:bodyPr>
          <a:lstStyle/>
          <a:p>
            <a:endParaRPr/>
          </a:p>
        </p:txBody>
      </p:sp>
      <p:sp>
        <p:nvSpPr>
          <p:cNvPr id="64" name="Slide Title"/>
          <p:cNvSpPr txBox="1">
            <a:spLocks noGrp="1"/>
          </p:cNvSpPr>
          <p:nvPr>
            <p:ph type="title" hasCustomPrompt="1"/>
          </p:nvPr>
        </p:nvSpPr>
        <p:spPr>
          <a:xfrm>
            <a:off x="1206500" y="952500"/>
            <a:ext cx="9779000" cy="1435100"/>
          </a:xfrm>
          <a:prstGeom prst="rect">
            <a:avLst/>
          </a:prstGeom>
        </p:spPr>
        <p:txBody>
          <a:bodyPr/>
          <a:lstStyle>
            <a:lvl1pPr>
              <a:defRPr>
                <a:solidFill>
                  <a:schemeClr val="accent1">
                    <a:hueOff val="114395"/>
                    <a:lumOff val="-24975"/>
                  </a:schemeClr>
                </a:solidFill>
              </a:defRPr>
            </a:lvl1pPr>
          </a:lstStyle>
          <a:p>
            <a:r>
              <a:t>Slide Title</a:t>
            </a:r>
          </a:p>
        </p:txBody>
      </p:sp>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Section">
    <p:bg>
      <p:bgPr>
        <a:solidFill>
          <a:srgbClr val="003462"/>
        </a:solidFill>
        <a:effectLst/>
      </p:bgPr>
    </p:bg>
    <p:spTree>
      <p:nvGrpSpPr>
        <p:cNvPr id="1" name=""/>
        <p:cNvGrpSpPr/>
        <p:nvPr/>
      </p:nvGrpSpPr>
      <p:grpSpPr>
        <a:xfrm>
          <a:off x="0" y="0"/>
          <a:ext cx="0" cy="0"/>
          <a:chOff x="0" y="0"/>
          <a:chExt cx="0" cy="0"/>
        </a:xfrm>
      </p:grpSpPr>
      <p:sp>
        <p:nvSpPr>
          <p:cNvPr id="72" name="Section Title"/>
          <p:cNvSpPr txBox="1">
            <a:spLocks noGrp="1"/>
          </p:cNvSpPr>
          <p:nvPr>
            <p:ph type="title" hasCustomPrompt="1"/>
          </p:nvPr>
        </p:nvSpPr>
        <p:spPr>
          <a:xfrm>
            <a:off x="1206496" y="4533900"/>
            <a:ext cx="21971004" cy="4648200"/>
          </a:xfrm>
          <a:prstGeom prst="rect">
            <a:avLst/>
          </a:prstGeom>
        </p:spPr>
        <p:txBody>
          <a:bodyPr anchor="ctr"/>
          <a:lstStyle>
            <a:lvl1pPr>
              <a:defRPr sz="11600" b="0" spc="-232">
                <a:solidFill>
                  <a:srgbClr val="FFFFFF"/>
                </a:solidFill>
                <a:latin typeface="Helvetica Neue Medium"/>
                <a:ea typeface="Helvetica Neue Medium"/>
                <a:cs typeface="Helvetica Neue Medium"/>
                <a:sym typeface="Helvetica Neue Medium"/>
              </a:defRPr>
            </a:lvl1pPr>
          </a:lstStyle>
          <a:p>
            <a:r>
              <a:t>Section Title</a:t>
            </a:r>
          </a:p>
        </p:txBody>
      </p:sp>
      <p:sp>
        <p:nvSpPr>
          <p:cNvPr id="73" name="Slide Number"/>
          <p:cNvSpPr txBox="1">
            <a:spLocks noGrp="1"/>
          </p:cNvSpPr>
          <p:nvPr>
            <p:ph type="sldNum" sz="quarter" idx="2"/>
          </p:nvPr>
        </p:nvSpPr>
        <p:spPr>
          <a:xfrm>
            <a:off x="12001499" y="13085233"/>
            <a:ext cx="368505" cy="374600"/>
          </a:xfrm>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0" name="Slide Title"/>
          <p:cNvSpPr txBox="1">
            <a:spLocks noGrp="1"/>
          </p:cNvSpPr>
          <p:nvPr>
            <p:ph type="title" hasCustomPrompt="1"/>
          </p:nvPr>
        </p:nvSpPr>
        <p:spPr>
          <a:xfrm>
            <a:off x="1206500" y="952500"/>
            <a:ext cx="21971000" cy="1434949"/>
          </a:xfrm>
          <a:prstGeom prst="rect">
            <a:avLst/>
          </a:prstGeom>
        </p:spPr>
        <p:txBody>
          <a:bodyPr/>
          <a:lstStyle>
            <a:lvl1pPr>
              <a:defRPr>
                <a:solidFill>
                  <a:schemeClr val="accent1">
                    <a:hueOff val="114395"/>
                    <a:lumOff val="-24975"/>
                  </a:schemeClr>
                </a:solidFill>
              </a:defRPr>
            </a:lvl1pPr>
          </a:lstStyle>
          <a:p>
            <a:r>
              <a:t>Slide Title</a:t>
            </a:r>
          </a:p>
        </p:txBody>
      </p:sp>
      <p:sp>
        <p:nvSpPr>
          <p:cNvPr id="81" name="Slide Subtitle"/>
          <p:cNvSpPr txBox="1">
            <a:spLocks noGrp="1"/>
          </p:cNvSpPr>
          <p:nvPr>
            <p:ph type="body" sz="quarter" idx="21" hasCustomPrompt="1"/>
          </p:nvPr>
        </p:nvSpPr>
        <p:spPr>
          <a:xfrm>
            <a:off x="1206500" y="2247900"/>
            <a:ext cx="21971000" cy="934779"/>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Agenda">
    <p:spTree>
      <p:nvGrpSpPr>
        <p:cNvPr id="1" name=""/>
        <p:cNvGrpSpPr/>
        <p:nvPr/>
      </p:nvGrpSpPr>
      <p:grpSpPr>
        <a:xfrm>
          <a:off x="0" y="0"/>
          <a:ext cx="0" cy="0"/>
          <a:chOff x="0" y="0"/>
          <a:chExt cx="0" cy="0"/>
        </a:xfrm>
      </p:grpSpPr>
      <p:sp>
        <p:nvSpPr>
          <p:cNvPr id="89" name="Agenda Title"/>
          <p:cNvSpPr txBox="1">
            <a:spLocks noGrp="1"/>
          </p:cNvSpPr>
          <p:nvPr>
            <p:ph type="title" hasCustomPrompt="1"/>
          </p:nvPr>
        </p:nvSpPr>
        <p:spPr>
          <a:xfrm>
            <a:off x="1206500" y="952500"/>
            <a:ext cx="21971000" cy="1435100"/>
          </a:xfrm>
          <a:prstGeom prst="rect">
            <a:avLst/>
          </a:prstGeom>
        </p:spPr>
        <p:txBody>
          <a:bodyPr/>
          <a:lstStyle>
            <a:lvl1pPr>
              <a:defRPr>
                <a:solidFill>
                  <a:schemeClr val="accent1">
                    <a:hueOff val="114395"/>
                    <a:lumOff val="-24975"/>
                  </a:schemeClr>
                </a:solidFill>
              </a:defRPr>
            </a:lvl1pPr>
          </a:lstStyle>
          <a:p>
            <a:r>
              <a:t>Agenda Title</a:t>
            </a:r>
          </a:p>
        </p:txBody>
      </p:sp>
      <p:sp>
        <p:nvSpPr>
          <p:cNvPr id="90" name="Agenda Subtitle"/>
          <p:cNvSpPr txBox="1">
            <a:spLocks noGrp="1"/>
          </p:cNvSpPr>
          <p:nvPr>
            <p:ph type="body" sz="quarter" idx="21" hasCustomPrompt="1"/>
          </p:nvPr>
        </p:nvSpPr>
        <p:spPr>
          <a:xfrm>
            <a:off x="1206500" y="2247900"/>
            <a:ext cx="21971000" cy="934779"/>
          </a:xfrm>
          <a:prstGeom prst="rect">
            <a:avLst/>
          </a:prstGeom>
        </p:spPr>
        <p:txBody>
          <a:bodyPr lIns="45719" tIns="45719" rIns="45719" bIns="45719"/>
          <a:lstStyle>
            <a:lvl1pPr marL="0" indent="0" defTabSz="825500">
              <a:lnSpc>
                <a:spcPct val="100000"/>
              </a:lnSpc>
              <a:spcBef>
                <a:spcPts val="0"/>
              </a:spcBef>
              <a:buSzTx/>
              <a:buNone/>
              <a:defRPr sz="5500" b="1"/>
            </a:lvl1pPr>
          </a:lstStyle>
          <a:p>
            <a:r>
              <a:t>Agenda Subtitle</a:t>
            </a:r>
          </a:p>
        </p:txBody>
      </p:sp>
      <p:sp>
        <p:nvSpPr>
          <p:cNvPr id="91" name="Body Level One…"/>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Agenda Topics</a:t>
            </a:r>
          </a:p>
          <a:p>
            <a:pPr lvl="1"/>
            <a:endParaRPr/>
          </a:p>
          <a:p>
            <a:pPr lvl="2"/>
            <a:endParaRPr/>
          </a:p>
          <a:p>
            <a:pPr lvl="3"/>
            <a:endParaRPr/>
          </a:p>
          <a:p>
            <a:pPr lvl="4"/>
            <a:endParaRPr/>
          </a:p>
        </p:txBody>
      </p:sp>
      <p:sp>
        <p:nvSpPr>
          <p:cNvPr id="9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Statement">
    <p:spTree>
      <p:nvGrpSpPr>
        <p:cNvPr id="1" name=""/>
        <p:cNvGrpSpPr/>
        <p:nvPr/>
      </p:nvGrpSpPr>
      <p:grpSpPr>
        <a:xfrm>
          <a:off x="0" y="0"/>
          <a:ext cx="0" cy="0"/>
          <a:chOff x="0" y="0"/>
          <a:chExt cx="0" cy="0"/>
        </a:xfrm>
      </p:grpSpPr>
      <p:sp>
        <p:nvSpPr>
          <p:cNvPr id="99" name="Body Level One…"/>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solidFill>
                  <a:schemeClr val="accent1">
                    <a:hueOff val="114395"/>
                    <a:lumOff val="-24975"/>
                  </a:schemeClr>
                </a:solidFill>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11600" spc="-232">
                <a:solidFill>
                  <a:schemeClr val="accent1">
                    <a:hueOff val="114395"/>
                    <a:lumOff val="-24975"/>
                  </a:schemeClr>
                </a:solidFill>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11600" spc="-232">
                <a:solidFill>
                  <a:schemeClr val="accent1">
                    <a:hueOff val="114395"/>
                    <a:lumOff val="-24975"/>
                  </a:schemeClr>
                </a:solidFill>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11600" spc="-232">
                <a:solidFill>
                  <a:schemeClr val="accent1">
                    <a:hueOff val="114395"/>
                    <a:lumOff val="-24975"/>
                  </a:schemeClr>
                </a:solidFill>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11600" spc="-232">
                <a:solidFill>
                  <a:schemeClr val="accent1">
                    <a:hueOff val="114395"/>
                    <a:lumOff val="-24975"/>
                  </a:schemeClr>
                </a:solidFill>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1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 descr="Image"/>
          <p:cNvPicPr>
            <a:picLocks/>
          </p:cNvPicPr>
          <p:nvPr/>
        </p:nvPicPr>
        <p:blipFill>
          <a:blip r:embed="rId16"/>
          <a:srcRect t="42685" b="22683"/>
          <a:stretch>
            <a:fillRect/>
          </a:stretch>
        </p:blipFill>
        <p:spPr>
          <a:xfrm>
            <a:off x="396" y="-150556"/>
            <a:ext cx="24383175" cy="3275152"/>
          </a:xfrm>
          <a:prstGeom prst="rect">
            <a:avLst/>
          </a:prstGeom>
          <a:ln w="12700">
            <a:miter lim="400000"/>
          </a:ln>
        </p:spPr>
      </p:pic>
      <p:sp>
        <p:nvSpPr>
          <p:cNvPr id="3" name="Slide Title"/>
          <p:cNvSpPr txBox="1">
            <a:spLocks noGrp="1"/>
          </p:cNvSpPr>
          <p:nvPr>
            <p:ph type="title" hasCustomPrompt="1"/>
          </p:nvPr>
        </p:nvSpPr>
        <p:spPr>
          <a:xfrm>
            <a:off x="1206500" y="952500"/>
            <a:ext cx="21971000" cy="14331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Title</a:t>
            </a:r>
          </a:p>
        </p:txBody>
      </p:sp>
      <p:sp>
        <p:nvSpPr>
          <p:cNvPr id="4" name="Body Level One…"/>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5" name="Slide Numb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Lst>
  <p:transition spd="med"/>
  <p:hf hdr="0" ftr="0" dt="0"/>
  <p:txStyles>
    <p:titleStyle>
      <a:lvl1pPr marL="0" marR="0" indent="0" algn="l" defTabSz="2438338"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hyperlink" Target="https://github.com/tobac-project/tobac" TargetMode="External"/><Relationship Id="rId2" Type="http://schemas.openxmlformats.org/officeDocument/2006/relationships/image" Target="../media/image12.png"/><Relationship Id="rId1" Type="http://schemas.openxmlformats.org/officeDocument/2006/relationships/slideLayout" Target="../slideLayouts/slideLayout3.xml"/><Relationship Id="rId5" Type="http://schemas.openxmlformats.org/officeDocument/2006/relationships/image" Target="../media/image14.tif"/><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29292"/>
        </a:solidFill>
        <a:effectLst/>
      </p:bgPr>
    </p:bg>
    <p:spTree>
      <p:nvGrpSpPr>
        <p:cNvPr id="1" name=""/>
        <p:cNvGrpSpPr/>
        <p:nvPr/>
      </p:nvGrpSpPr>
      <p:grpSpPr>
        <a:xfrm>
          <a:off x="0" y="0"/>
          <a:ext cx="0" cy="0"/>
          <a:chOff x="0" y="0"/>
          <a:chExt cx="0" cy="0"/>
        </a:xfrm>
      </p:grpSpPr>
      <p:pic>
        <p:nvPicPr>
          <p:cNvPr id="152" name="Image" descr="Image"/>
          <p:cNvPicPr>
            <a:picLocks/>
          </p:cNvPicPr>
          <p:nvPr/>
        </p:nvPicPr>
        <p:blipFill>
          <a:blip r:embed="rId2">
            <a:alphaModFix amt="57922"/>
          </a:blip>
          <a:stretch>
            <a:fillRect/>
          </a:stretch>
        </p:blipFill>
        <p:spPr>
          <a:xfrm>
            <a:off x="-13795" y="-160862"/>
            <a:ext cx="27623056" cy="18155786"/>
          </a:xfrm>
          <a:prstGeom prst="rect">
            <a:avLst/>
          </a:prstGeom>
          <a:ln w="12700">
            <a:miter lim="400000"/>
          </a:ln>
        </p:spPr>
      </p:pic>
      <p:sp>
        <p:nvSpPr>
          <p:cNvPr id="153" name="Texas Tech University Geosciences Dept.…"/>
          <p:cNvSpPr txBox="1">
            <a:spLocks noGrp="1"/>
          </p:cNvSpPr>
          <p:nvPr>
            <p:ph type="body" idx="21"/>
          </p:nvPr>
        </p:nvSpPr>
        <p:spPr>
          <a:xfrm>
            <a:off x="1206499" y="11183319"/>
            <a:ext cx="21971002" cy="216699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a:bodyPr>
          <a:lstStyle/>
          <a:p>
            <a:pPr marL="666750" indent="-666750">
              <a:buSzPct val="100000"/>
              <a:buAutoNum type="arabicPeriod"/>
              <a:defRPr>
                <a:solidFill>
                  <a:srgbClr val="000000"/>
                </a:solidFill>
              </a:defRPr>
            </a:pPr>
            <a:r>
              <a:rPr dirty="0"/>
              <a:t>Texas Tech University Geosciences Dept.</a:t>
            </a:r>
          </a:p>
          <a:p>
            <a:pPr marL="666750" indent="-666750">
              <a:buSzPct val="100000"/>
              <a:buAutoNum type="arabicPeriod"/>
              <a:defRPr>
                <a:solidFill>
                  <a:srgbClr val="000000"/>
                </a:solidFill>
              </a:defRPr>
            </a:pPr>
            <a:r>
              <a:rPr dirty="0"/>
              <a:t>National Severe Storms Lab</a:t>
            </a:r>
            <a:endParaRPr lang="en-US" dirty="0"/>
          </a:p>
          <a:p>
            <a:pPr marL="666750" indent="-666750">
              <a:buSzPct val="100000"/>
              <a:buAutoNum type="arabicPeriod"/>
              <a:defRPr>
                <a:solidFill>
                  <a:srgbClr val="000000"/>
                </a:solidFill>
              </a:defRPr>
            </a:pPr>
            <a:r>
              <a:rPr lang="en-US" i="0" dirty="0">
                <a:solidFill>
                  <a:srgbClr val="000000"/>
                </a:solidFill>
                <a:effectLst/>
                <a:latin typeface="Arial" panose="020B0604020202020204" pitchFamily="34" charset="0"/>
              </a:rPr>
              <a:t>Cooperative Institute for Severe and High-Impact Weather Research and Operations</a:t>
            </a:r>
            <a:endParaRPr lang="en-US" dirty="0"/>
          </a:p>
        </p:txBody>
      </p:sp>
      <p:sp>
        <p:nvSpPr>
          <p:cNvPr id="155" name="Drs. Kelcy N. Brunner1, Eric C. Bruning1,…"/>
          <p:cNvSpPr txBox="1">
            <a:spLocks noGrp="1"/>
          </p:cNvSpPr>
          <p:nvPr>
            <p:ph type="subTitle" sz="quarter" idx="1"/>
          </p:nvPr>
        </p:nvSpPr>
        <p:spPr>
          <a:xfrm>
            <a:off x="813224" y="8738103"/>
            <a:ext cx="21971001" cy="2166997"/>
          </a:xfrm>
          <a:prstGeom prst="rect">
            <a:avLst/>
          </a:prstGeom>
        </p:spPr>
        <p:txBody>
          <a:bodyPr>
            <a:noAutofit/>
          </a:bodyPr>
          <a:lstStyle/>
          <a:p>
            <a:pPr defTabSz="2267655">
              <a:defRPr sz="6975" b="0" spc="-139">
                <a:solidFill>
                  <a:schemeClr val="accent5">
                    <a:lumOff val="-29866"/>
                  </a:schemeClr>
                </a:solidFill>
                <a:latin typeface="Helvetica Neue Medium"/>
                <a:ea typeface="Helvetica Neue Medium"/>
                <a:cs typeface="Helvetica Neue Medium"/>
                <a:sym typeface="Helvetica Neue Medium"/>
              </a:defRPr>
            </a:pPr>
            <a:r>
              <a:rPr sz="7000" dirty="0"/>
              <a:t>Drs. </a:t>
            </a:r>
            <a:r>
              <a:rPr sz="7000" dirty="0" err="1"/>
              <a:t>Kelcy</a:t>
            </a:r>
            <a:r>
              <a:rPr sz="7000" dirty="0"/>
              <a:t> N. Brunner</a:t>
            </a:r>
            <a:r>
              <a:rPr sz="7000" baseline="31999" dirty="0"/>
              <a:t>1</a:t>
            </a:r>
            <a:r>
              <a:rPr sz="7000" dirty="0"/>
              <a:t>, Eric C. Bruning</a:t>
            </a:r>
            <a:r>
              <a:rPr sz="7000" baseline="31999" dirty="0"/>
              <a:t>1</a:t>
            </a:r>
            <a:r>
              <a:rPr sz="7000" dirty="0"/>
              <a:t>, </a:t>
            </a:r>
          </a:p>
          <a:p>
            <a:pPr defTabSz="2267655">
              <a:defRPr sz="6975" b="0" spc="-139">
                <a:solidFill>
                  <a:schemeClr val="accent5">
                    <a:lumOff val="-29866"/>
                  </a:schemeClr>
                </a:solidFill>
                <a:latin typeface="Helvetica Neue Medium"/>
                <a:ea typeface="Helvetica Neue Medium"/>
                <a:cs typeface="Helvetica Neue Medium"/>
                <a:sym typeface="Helvetica Neue Medium"/>
              </a:defRPr>
            </a:pPr>
            <a:r>
              <a:rPr sz="7000" dirty="0"/>
              <a:t>Chris</a:t>
            </a:r>
            <a:r>
              <a:rPr lang="en-US" sz="7000" dirty="0"/>
              <a:t>topher</a:t>
            </a:r>
            <a:r>
              <a:rPr sz="7000" dirty="0"/>
              <a:t> C. Weiss</a:t>
            </a:r>
            <a:r>
              <a:rPr sz="7000" baseline="31999" dirty="0"/>
              <a:t>1</a:t>
            </a:r>
            <a:r>
              <a:rPr sz="7000" dirty="0"/>
              <a:t>, and Vanna C. Chmielewski</a:t>
            </a:r>
            <a:r>
              <a:rPr sz="7000" baseline="31999" dirty="0"/>
              <a:t>2</a:t>
            </a:r>
            <a:endParaRPr lang="en-US" sz="7000" dirty="0"/>
          </a:p>
        </p:txBody>
      </p:sp>
      <p:pic>
        <p:nvPicPr>
          <p:cNvPr id="156" name="Image" descr="Image"/>
          <p:cNvPicPr>
            <a:picLocks noChangeAspect="1"/>
          </p:cNvPicPr>
          <p:nvPr/>
        </p:nvPicPr>
        <p:blipFill>
          <a:blip r:embed="rId3"/>
          <a:stretch>
            <a:fillRect/>
          </a:stretch>
        </p:blipFill>
        <p:spPr>
          <a:xfrm>
            <a:off x="19967581" y="366536"/>
            <a:ext cx="3603195" cy="4227212"/>
          </a:xfrm>
          <a:prstGeom prst="rect">
            <a:avLst/>
          </a:prstGeom>
          <a:ln w="12700">
            <a:miter lim="400000"/>
          </a:ln>
        </p:spPr>
      </p:pic>
      <p:sp>
        <p:nvSpPr>
          <p:cNvPr id="2" name="Microphysical and kinematic signals in lightning measurements from southeastern US storms.">
            <a:extLst>
              <a:ext uri="{FF2B5EF4-FFF2-40B4-BE49-F238E27FC236}">
                <a16:creationId xmlns:a16="http://schemas.microsoft.com/office/drawing/2014/main" id="{5209B507-4C4C-4C6F-A90F-0AB6A616A41B}"/>
              </a:ext>
            </a:extLst>
          </p:cNvPr>
          <p:cNvSpPr txBox="1">
            <a:spLocks/>
          </p:cNvSpPr>
          <p:nvPr/>
        </p:nvSpPr>
        <p:spPr>
          <a:xfrm>
            <a:off x="813224" y="849086"/>
            <a:ext cx="19154357" cy="68790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fontScale="90000" lnSpcReduction="20000"/>
          </a:bodyPr>
          <a:lstStyle>
            <a:lvl1pPr marL="0" marR="0" indent="0" algn="l" defTabSz="2438338" latinLnBrk="0">
              <a:lnSpc>
                <a:spcPct val="80000"/>
              </a:lnSpc>
              <a:spcBef>
                <a:spcPts val="0"/>
              </a:spcBef>
              <a:spcAft>
                <a:spcPts val="0"/>
              </a:spcAft>
              <a:buClrTx/>
              <a:buSzTx/>
              <a:buFontTx/>
              <a:buNone/>
              <a:tabLst/>
              <a:defRPr sz="11600" b="1" i="0" u="none" strike="noStrike" cap="none" spc="-232" baseline="0">
                <a:solidFill>
                  <a:srgbClr val="FFFFFF"/>
                </a:solidFill>
                <a:uFillTx/>
                <a:latin typeface="+mn-lt"/>
                <a:ea typeface="+mn-ea"/>
                <a:cs typeface="+mn-cs"/>
                <a:sym typeface="Helvetica Neue"/>
              </a:defRPr>
            </a:lvl1pPr>
            <a:lvl2pPr marL="0" marR="0" indent="457200" algn="l" defTabSz="2438338"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hangingPunct="1">
              <a:lnSpc>
                <a:spcPct val="120000"/>
              </a:lnSpc>
            </a:pPr>
            <a:r>
              <a:rPr lang="en-US" dirty="0">
                <a:solidFill>
                  <a:srgbClr val="000000"/>
                </a:solidFill>
              </a:rPr>
              <a:t>Relationships between Lightning and Thunderstorm Microphysics: Insights from </a:t>
            </a:r>
          </a:p>
          <a:p>
            <a:pPr hangingPunct="1">
              <a:lnSpc>
                <a:spcPct val="120000"/>
              </a:lnSpc>
            </a:pPr>
            <a:r>
              <a:rPr lang="en-US" dirty="0" err="1">
                <a:solidFill>
                  <a:srgbClr val="000000"/>
                </a:solidFill>
              </a:rPr>
              <a:t>StickNets</a:t>
            </a:r>
            <a:r>
              <a:rPr lang="en-US" dirty="0">
                <a:solidFill>
                  <a:srgbClr val="000000"/>
                </a:solidFill>
              </a:rPr>
              <a:t>, LMA, and WSR-88D</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3177"/>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D646B-638F-8F4E-1FF9-8B68019F9B8F}"/>
              </a:ext>
            </a:extLst>
          </p:cNvPr>
          <p:cNvSpPr>
            <a:spLocks noGrp="1"/>
          </p:cNvSpPr>
          <p:nvPr>
            <p:ph type="title"/>
          </p:nvPr>
        </p:nvSpPr>
        <p:spPr/>
        <p:txBody>
          <a:bodyPr/>
          <a:lstStyle/>
          <a:p>
            <a:r>
              <a:rPr lang="en-US" dirty="0">
                <a:solidFill>
                  <a:srgbClr val="FFFFFF"/>
                </a:solidFill>
              </a:rPr>
              <a:t>How can we dig in the data?</a:t>
            </a:r>
          </a:p>
        </p:txBody>
      </p:sp>
      <p:sp>
        <p:nvSpPr>
          <p:cNvPr id="3" name="Text Placeholder 2">
            <a:extLst>
              <a:ext uri="{FF2B5EF4-FFF2-40B4-BE49-F238E27FC236}">
                <a16:creationId xmlns:a16="http://schemas.microsoft.com/office/drawing/2014/main" id="{04F85B0A-9CDE-7391-2B43-93FFE7E8E57E}"/>
              </a:ext>
            </a:extLst>
          </p:cNvPr>
          <p:cNvSpPr>
            <a:spLocks noGrp="1"/>
          </p:cNvSpPr>
          <p:nvPr>
            <p:ph type="body" sz="quarter" idx="21"/>
          </p:nvPr>
        </p:nvSpPr>
        <p:spPr/>
        <p:txBody>
          <a:bodyPr/>
          <a:lstStyle/>
          <a:p>
            <a:endParaRPr lang="en-US"/>
          </a:p>
        </p:txBody>
      </p:sp>
      <p:sp>
        <p:nvSpPr>
          <p:cNvPr id="4" name="Slide Number Placeholder 3">
            <a:extLst>
              <a:ext uri="{FF2B5EF4-FFF2-40B4-BE49-F238E27FC236}">
                <a16:creationId xmlns:a16="http://schemas.microsoft.com/office/drawing/2014/main" id="{6E11C824-23EA-C2F5-4D47-C786E31DBE94}"/>
              </a:ext>
            </a:extLst>
          </p:cNvPr>
          <p:cNvSpPr>
            <a:spLocks noGrp="1"/>
          </p:cNvSpPr>
          <p:nvPr>
            <p:ph type="sldNum" sz="quarter" idx="2"/>
          </p:nvPr>
        </p:nvSpPr>
        <p:spPr/>
        <p:txBody>
          <a:bodyPr/>
          <a:lstStyle/>
          <a:p>
            <a:fld id="{86CB4B4D-7CA3-9044-876B-883B54F8677D}" type="slidenum">
              <a:rPr lang="en-US" smtClean="0"/>
              <a:t>10</a:t>
            </a:fld>
            <a:endParaRPr lang="en-US"/>
          </a:p>
        </p:txBody>
      </p:sp>
      <p:sp>
        <p:nvSpPr>
          <p:cNvPr id="5" name="Text Placeholder 3">
            <a:extLst>
              <a:ext uri="{FF2B5EF4-FFF2-40B4-BE49-F238E27FC236}">
                <a16:creationId xmlns:a16="http://schemas.microsoft.com/office/drawing/2014/main" id="{BADF78E2-7230-37E4-2FAB-5F2F09D57FA2}"/>
              </a:ext>
            </a:extLst>
          </p:cNvPr>
          <p:cNvSpPr txBox="1">
            <a:spLocks/>
          </p:cNvSpPr>
          <p:nvPr/>
        </p:nvSpPr>
        <p:spPr>
          <a:xfrm>
            <a:off x="1206500" y="4248504"/>
            <a:ext cx="21971000" cy="8256012"/>
          </a:xfrm>
          <a:prstGeom prst="rect">
            <a:avLst/>
          </a:prstGeom>
        </p:spPr>
        <p:txBody>
          <a:bodyPr/>
          <a:lst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en-US" sz="6000" b="1" u="sng" dirty="0">
                <a:solidFill>
                  <a:srgbClr val="FFFFFF"/>
                </a:solidFill>
              </a:rPr>
              <a:t>Track type</a:t>
            </a:r>
          </a:p>
          <a:p>
            <a:pPr hangingPunct="1"/>
            <a:r>
              <a:rPr lang="en-US" sz="6000" b="1" u="sng" dirty="0">
                <a:solidFill>
                  <a:srgbClr val="FFFFFF"/>
                </a:solidFill>
              </a:rPr>
              <a:t>Environment influences</a:t>
            </a:r>
          </a:p>
          <a:p>
            <a:pPr hangingPunct="1"/>
            <a:r>
              <a:rPr lang="en-US" sz="6000" b="1" u="sng" dirty="0">
                <a:solidFill>
                  <a:srgbClr val="FFFFFF"/>
                </a:solidFill>
              </a:rPr>
              <a:t>Column Strength</a:t>
            </a:r>
          </a:p>
          <a:p>
            <a:pPr hangingPunct="1"/>
            <a:r>
              <a:rPr lang="en-US" sz="6000" b="1" u="sng" dirty="0">
                <a:solidFill>
                  <a:srgbClr val="FFFFFF"/>
                </a:solidFill>
              </a:rPr>
              <a:t>Temporal offsets between polarimetry and lightning</a:t>
            </a:r>
          </a:p>
        </p:txBody>
      </p:sp>
    </p:spTree>
    <p:extLst>
      <p:ext uri="{BB962C8B-B14F-4D97-AF65-F5344CB8AC3E}">
        <p14:creationId xmlns:p14="http://schemas.microsoft.com/office/powerpoint/2010/main" val="3809099113"/>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11</a:t>
            </a:fld>
            <a:endParaRPr/>
          </a:p>
        </p:txBody>
      </p:sp>
      <p:pic>
        <p:nvPicPr>
          <p:cNvPr id="4" name="Image" descr="Image">
            <a:extLst>
              <a:ext uri="{FF2B5EF4-FFF2-40B4-BE49-F238E27FC236}">
                <a16:creationId xmlns:a16="http://schemas.microsoft.com/office/drawing/2014/main" id="{38B3BD7D-6EE2-D970-5298-8ECC1C18150F}"/>
              </a:ext>
            </a:extLst>
          </p:cNvPr>
          <p:cNvPicPr>
            <a:picLocks/>
          </p:cNvPicPr>
          <p:nvPr/>
        </p:nvPicPr>
        <p:blipFill>
          <a:blip r:embed="rId3"/>
          <a:stretch>
            <a:fillRect/>
          </a:stretch>
        </p:blipFill>
        <p:spPr>
          <a:xfrm>
            <a:off x="7108314" y="3383280"/>
            <a:ext cx="6172200" cy="10332720"/>
          </a:xfrm>
          <a:prstGeom prst="rect">
            <a:avLst/>
          </a:prstGeom>
          <a:ln w="12700">
            <a:miter lim="400000"/>
          </a:ln>
        </p:spPr>
      </p:pic>
      <p:grpSp>
        <p:nvGrpSpPr>
          <p:cNvPr id="11" name="Group 10">
            <a:extLst>
              <a:ext uri="{FF2B5EF4-FFF2-40B4-BE49-F238E27FC236}">
                <a16:creationId xmlns:a16="http://schemas.microsoft.com/office/drawing/2014/main" id="{ECCA81C6-29C1-110D-0710-91D9FB3F9E68}"/>
              </a:ext>
            </a:extLst>
          </p:cNvPr>
          <p:cNvGrpSpPr/>
          <p:nvPr/>
        </p:nvGrpSpPr>
        <p:grpSpPr>
          <a:xfrm>
            <a:off x="13280514" y="3064187"/>
            <a:ext cx="11314502" cy="9952989"/>
            <a:chOff x="8316256" y="3503713"/>
            <a:chExt cx="11314502" cy="9952989"/>
          </a:xfrm>
        </p:grpSpPr>
        <p:sp>
          <p:nvSpPr>
            <p:cNvPr id="274" name="Complex/Multicell Dominant"/>
            <p:cNvSpPr txBox="1"/>
            <p:nvPr/>
          </p:nvSpPr>
          <p:spPr>
            <a:xfrm>
              <a:off x="9332771" y="3503713"/>
              <a:ext cx="7601623" cy="9296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defRPr sz="4500">
                  <a:solidFill>
                    <a:srgbClr val="000000"/>
                  </a:solidFill>
                  <a:latin typeface="Helvetica Neue Medium"/>
                  <a:ea typeface="Helvetica Neue Medium"/>
                  <a:cs typeface="Helvetica Neue Medium"/>
                  <a:sym typeface="Helvetica Neue Medium"/>
                </a:defRPr>
              </a:lvl1pPr>
            </a:lstStyle>
            <a:p>
              <a:r>
                <a:rPr dirty="0"/>
                <a:t>Complex/Multicell Dominant</a:t>
              </a:r>
            </a:p>
          </p:txBody>
        </p:sp>
        <p:graphicFrame>
          <p:nvGraphicFramePr>
            <p:cNvPr id="6" name="Table">
              <a:extLst>
                <a:ext uri="{FF2B5EF4-FFF2-40B4-BE49-F238E27FC236}">
                  <a16:creationId xmlns:a16="http://schemas.microsoft.com/office/drawing/2014/main" id="{915E29E6-5399-DF96-13DC-A8DECFA375CA}"/>
                </a:ext>
              </a:extLst>
            </p:cNvPr>
            <p:cNvGraphicFramePr/>
            <p:nvPr>
              <p:extLst>
                <p:ext uri="{D42A27DB-BD31-4B8C-83A1-F6EECF244321}">
                  <p14:modId xmlns:p14="http://schemas.microsoft.com/office/powerpoint/2010/main" val="1576359625"/>
                </p:ext>
              </p:extLst>
            </p:nvPr>
          </p:nvGraphicFramePr>
          <p:xfrm>
            <a:off x="9110206" y="4571221"/>
            <a:ext cx="8046752" cy="587611"/>
          </p:xfrm>
          <a:graphic>
            <a:graphicData uri="http://schemas.openxmlformats.org/drawingml/2006/table">
              <a:tbl>
                <a:tblPr firstRow="1">
                  <a:tableStyleId>{4C3C2611-4C71-4FC5-86AE-919BDF0F9419}</a:tableStyleId>
                </a:tblPr>
                <a:tblGrid>
                  <a:gridCol w="1005844">
                    <a:extLst>
                      <a:ext uri="{9D8B030D-6E8A-4147-A177-3AD203B41FA5}">
                        <a16:colId xmlns:a16="http://schemas.microsoft.com/office/drawing/2014/main" val="20000"/>
                      </a:ext>
                    </a:extLst>
                  </a:gridCol>
                  <a:gridCol w="1005844">
                    <a:extLst>
                      <a:ext uri="{9D8B030D-6E8A-4147-A177-3AD203B41FA5}">
                        <a16:colId xmlns:a16="http://schemas.microsoft.com/office/drawing/2014/main" val="20001"/>
                      </a:ext>
                    </a:extLst>
                  </a:gridCol>
                  <a:gridCol w="1005844">
                    <a:extLst>
                      <a:ext uri="{9D8B030D-6E8A-4147-A177-3AD203B41FA5}">
                        <a16:colId xmlns:a16="http://schemas.microsoft.com/office/drawing/2014/main" val="20002"/>
                      </a:ext>
                    </a:extLst>
                  </a:gridCol>
                  <a:gridCol w="1005844">
                    <a:extLst>
                      <a:ext uri="{9D8B030D-6E8A-4147-A177-3AD203B41FA5}">
                        <a16:colId xmlns:a16="http://schemas.microsoft.com/office/drawing/2014/main" val="20003"/>
                      </a:ext>
                    </a:extLst>
                  </a:gridCol>
                  <a:gridCol w="1005844">
                    <a:extLst>
                      <a:ext uri="{9D8B030D-6E8A-4147-A177-3AD203B41FA5}">
                        <a16:colId xmlns:a16="http://schemas.microsoft.com/office/drawing/2014/main" val="20004"/>
                      </a:ext>
                    </a:extLst>
                  </a:gridCol>
                  <a:gridCol w="1005844">
                    <a:extLst>
                      <a:ext uri="{9D8B030D-6E8A-4147-A177-3AD203B41FA5}">
                        <a16:colId xmlns:a16="http://schemas.microsoft.com/office/drawing/2014/main" val="20005"/>
                      </a:ext>
                    </a:extLst>
                  </a:gridCol>
                  <a:gridCol w="1005844">
                    <a:extLst>
                      <a:ext uri="{9D8B030D-6E8A-4147-A177-3AD203B41FA5}">
                        <a16:colId xmlns:a16="http://schemas.microsoft.com/office/drawing/2014/main" val="20006"/>
                      </a:ext>
                    </a:extLst>
                  </a:gridCol>
                  <a:gridCol w="1005844">
                    <a:extLst>
                      <a:ext uri="{9D8B030D-6E8A-4147-A177-3AD203B41FA5}">
                        <a16:colId xmlns:a16="http://schemas.microsoft.com/office/drawing/2014/main" val="20007"/>
                      </a:ext>
                    </a:extLst>
                  </a:gridCol>
                </a:tblGrid>
                <a:tr h="587611">
                  <a:tc>
                    <a:txBody>
                      <a:bodyPr/>
                      <a:lstStyle/>
                      <a:p>
                        <a:pPr defTabSz="914400">
                          <a:tabLst>
                            <a:tab pos="1663700" algn="l"/>
                          </a:tabLst>
                          <a:defRPr b="0"/>
                        </a:pPr>
                        <a:r>
                          <a:rPr lang="en-US" sz="2700" b="1" dirty="0"/>
                          <a:t>317</a:t>
                        </a:r>
                        <a:endParaRPr sz="2700" b="1" dirty="0"/>
                      </a:p>
                    </a:txBody>
                    <a:tcPr marL="50800" marR="50800" marT="50800" marB="50800" anchor="ctr" horzOverflow="overflow"/>
                  </a:tc>
                  <a:tc>
                    <a:txBody>
                      <a:bodyPr/>
                      <a:lstStyle/>
                      <a:p>
                        <a:pPr defTabSz="914400">
                          <a:tabLst>
                            <a:tab pos="1663700" algn="l"/>
                          </a:tabLst>
                          <a:defRPr b="0"/>
                        </a:pPr>
                        <a:r>
                          <a:rPr lang="en-US" sz="2700" b="1" dirty="0"/>
                          <a:t>496</a:t>
                        </a:r>
                        <a:endParaRPr sz="2700" b="1" dirty="0"/>
                      </a:p>
                    </a:txBody>
                    <a:tcPr marL="50800" marR="50800" marT="50800" marB="50800" anchor="ctr" horzOverflow="overflow"/>
                  </a:tc>
                  <a:tc>
                    <a:txBody>
                      <a:bodyPr/>
                      <a:lstStyle/>
                      <a:p>
                        <a:pPr defTabSz="914400">
                          <a:tabLst>
                            <a:tab pos="1663700" algn="l"/>
                          </a:tabLst>
                          <a:defRPr b="0"/>
                        </a:pPr>
                        <a:r>
                          <a:rPr lang="en-US" sz="2700" b="1" dirty="0"/>
                          <a:t>157</a:t>
                        </a:r>
                        <a:endParaRPr sz="2700" b="1" dirty="0"/>
                      </a:p>
                    </a:txBody>
                    <a:tcPr marL="50800" marR="50800" marT="50800" marB="50800" anchor="ctr" horzOverflow="overflow"/>
                  </a:tc>
                  <a:tc>
                    <a:txBody>
                      <a:bodyPr/>
                      <a:lstStyle/>
                      <a:p>
                        <a:pPr defTabSz="914400">
                          <a:tabLst>
                            <a:tab pos="1663700" algn="l"/>
                          </a:tabLst>
                          <a:defRPr b="0"/>
                        </a:pPr>
                        <a:r>
                          <a:rPr lang="en-US" sz="2700" b="1" dirty="0"/>
                          <a:t>586</a:t>
                        </a:r>
                        <a:endParaRPr sz="2700" b="1" dirty="0"/>
                      </a:p>
                    </a:txBody>
                    <a:tcPr marL="50800" marR="50800" marT="50800" marB="50800" anchor="ctr" horzOverflow="overflow"/>
                  </a:tc>
                  <a:tc>
                    <a:txBody>
                      <a:bodyPr/>
                      <a:lstStyle/>
                      <a:p>
                        <a:pPr defTabSz="914400">
                          <a:tabLst>
                            <a:tab pos="1663700" algn="l"/>
                          </a:tabLst>
                          <a:defRPr b="0"/>
                        </a:pPr>
                        <a:r>
                          <a:rPr lang="en-US" sz="2700" b="1" dirty="0"/>
                          <a:t>354</a:t>
                        </a:r>
                        <a:endParaRPr sz="2700" b="1" dirty="0"/>
                      </a:p>
                    </a:txBody>
                    <a:tcPr marL="50800" marR="50800" marT="50800" marB="50800" anchor="ctr" horzOverflow="overflow"/>
                  </a:tc>
                  <a:tc>
                    <a:txBody>
                      <a:bodyPr/>
                      <a:lstStyle/>
                      <a:p>
                        <a:pPr defTabSz="914400">
                          <a:tabLst>
                            <a:tab pos="1663700" algn="l"/>
                          </a:tabLst>
                          <a:defRPr b="0"/>
                        </a:pPr>
                        <a:r>
                          <a:rPr lang="en-US" sz="2700" b="1" dirty="0"/>
                          <a:t>220</a:t>
                        </a:r>
                        <a:endParaRPr sz="2700" b="1" dirty="0"/>
                      </a:p>
                    </a:txBody>
                    <a:tcPr marL="50800" marR="50800" marT="50800" marB="50800" anchor="ctr" horzOverflow="overflow"/>
                  </a:tc>
                  <a:tc>
                    <a:txBody>
                      <a:bodyPr/>
                      <a:lstStyle/>
                      <a:p>
                        <a:pPr defTabSz="914400">
                          <a:tabLst>
                            <a:tab pos="1663700" algn="l"/>
                          </a:tabLst>
                          <a:defRPr b="0"/>
                        </a:pPr>
                        <a:r>
                          <a:rPr lang="en-US" sz="2700" b="1" dirty="0"/>
                          <a:t>166</a:t>
                        </a:r>
                        <a:endParaRPr sz="2700" b="1" dirty="0"/>
                      </a:p>
                    </a:txBody>
                    <a:tcPr marL="50800" marR="50800" marT="50800" marB="50800" anchor="ctr" horzOverflow="overflow"/>
                  </a:tc>
                  <a:tc>
                    <a:txBody>
                      <a:bodyPr/>
                      <a:lstStyle/>
                      <a:p>
                        <a:pPr defTabSz="914400">
                          <a:tabLst>
                            <a:tab pos="1663700" algn="l"/>
                          </a:tabLst>
                          <a:defRPr b="0"/>
                        </a:pPr>
                        <a:r>
                          <a:rPr lang="en-US" sz="2700" b="1" dirty="0"/>
                          <a:t>813</a:t>
                        </a:r>
                        <a:endParaRPr sz="2700" b="1" dirty="0"/>
                      </a:p>
                    </a:txBody>
                    <a:tcPr marL="50800" marR="50800" marT="50800" marB="50800" anchor="ctr" horzOverflow="overflow"/>
                  </a:tc>
                  <a:extLst>
                    <a:ext uri="{0D108BD9-81ED-4DB2-BD59-A6C34878D82A}">
                      <a16:rowId xmlns:a16="http://schemas.microsoft.com/office/drawing/2014/main" val="10000"/>
                    </a:ext>
                  </a:extLst>
                </a:tr>
              </a:tbl>
            </a:graphicData>
          </a:graphic>
        </p:graphicFrame>
        <p:pic>
          <p:nvPicPr>
            <p:cNvPr id="10" name="Picture 9">
              <a:extLst>
                <a:ext uri="{FF2B5EF4-FFF2-40B4-BE49-F238E27FC236}">
                  <a16:creationId xmlns:a16="http://schemas.microsoft.com/office/drawing/2014/main" id="{0FE7E5F6-ACF5-69B4-658F-86962262F5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6256" y="5200795"/>
              <a:ext cx="11314502" cy="8255907"/>
            </a:xfrm>
            <a:prstGeom prst="rect">
              <a:avLst/>
            </a:prstGeom>
          </p:spPr>
        </p:pic>
      </p:grpSp>
      <p:sp>
        <p:nvSpPr>
          <p:cNvPr id="12" name="Methods: microphysical signals">
            <a:extLst>
              <a:ext uri="{FF2B5EF4-FFF2-40B4-BE49-F238E27FC236}">
                <a16:creationId xmlns:a16="http://schemas.microsoft.com/office/drawing/2014/main" id="{6BDEF1C6-8A5A-20C6-D2B3-3A4785D2CB76}"/>
              </a:ext>
            </a:extLst>
          </p:cNvPr>
          <p:cNvSpPr txBox="1">
            <a:spLocks/>
          </p:cNvSpPr>
          <p:nvPr/>
        </p:nvSpPr>
        <p:spPr>
          <a:xfrm>
            <a:off x="987552" y="274224"/>
            <a:ext cx="23396448" cy="21144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fontScale="90000" lnSpcReduction="10000"/>
          </a:bodyPr>
          <a:lstStyle>
            <a:lvl1pPr marL="0" marR="0" indent="0" algn="l" defTabSz="2438338"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hangingPunct="1">
              <a:lnSpc>
                <a:spcPct val="90000"/>
              </a:lnSpc>
            </a:pPr>
            <a:r>
              <a:rPr lang="en-US" dirty="0"/>
              <a:t>What can we do with Tracks: </a:t>
            </a:r>
          </a:p>
          <a:p>
            <a:pPr hangingPunct="1">
              <a:lnSpc>
                <a:spcPct val="90000"/>
              </a:lnSpc>
            </a:pPr>
            <a:r>
              <a:rPr lang="en-US" dirty="0"/>
              <a:t>Microphysical patterns</a:t>
            </a:r>
          </a:p>
        </p:txBody>
      </p:sp>
      <p:sp>
        <p:nvSpPr>
          <p:cNvPr id="13" name="TextBox 12">
            <a:extLst>
              <a:ext uri="{FF2B5EF4-FFF2-40B4-BE49-F238E27FC236}">
                <a16:creationId xmlns:a16="http://schemas.microsoft.com/office/drawing/2014/main" id="{179E92D7-B9FB-3084-058B-BBA748AA347A}"/>
              </a:ext>
            </a:extLst>
          </p:cNvPr>
          <p:cNvSpPr txBox="1"/>
          <p:nvPr/>
        </p:nvSpPr>
        <p:spPr>
          <a:xfrm>
            <a:off x="25604" y="3772073"/>
            <a:ext cx="7362748" cy="95205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algn="l" defTabSz="2438338" rtl="0" fontAlgn="auto" latinLnBrk="0" hangingPunct="0">
              <a:lnSpc>
                <a:spcPct val="100000"/>
              </a:lnSpc>
              <a:spcBef>
                <a:spcPts val="0"/>
              </a:spcBef>
              <a:spcAft>
                <a:spcPts val="0"/>
              </a:spcAft>
              <a:buClrTx/>
              <a:buSzTx/>
              <a:tabLst/>
            </a:pPr>
            <a:r>
              <a:rPr kumimoji="0" lang="en-US" sz="4400" b="0" i="0" u="none" strike="noStrike" cap="none" spc="0" normalizeH="0" baseline="0" dirty="0">
                <a:ln>
                  <a:noFill/>
                </a:ln>
                <a:solidFill>
                  <a:srgbClr val="000000"/>
                </a:solidFill>
                <a:effectLst/>
                <a:uFillTx/>
                <a:latin typeface="+mn-lt"/>
                <a:ea typeface="+mn-ea"/>
                <a:cs typeface="+mn-cs"/>
                <a:sym typeface="Helvetica Neue"/>
              </a:rPr>
              <a:t>Sorting by timeseries ‘flavor’</a:t>
            </a:r>
            <a:br>
              <a:rPr kumimoji="0" lang="en-US" sz="4400" b="0" i="0" u="none" strike="noStrike" cap="none" spc="0" normalizeH="0" baseline="0" dirty="0">
                <a:ln>
                  <a:noFill/>
                </a:ln>
                <a:solidFill>
                  <a:srgbClr val="000000"/>
                </a:solidFill>
                <a:effectLst/>
                <a:uFillTx/>
                <a:latin typeface="+mn-lt"/>
                <a:ea typeface="+mn-ea"/>
                <a:cs typeface="+mn-cs"/>
                <a:sym typeface="Helvetica Neue"/>
              </a:rPr>
            </a:br>
            <a:endParaRPr kumimoji="0" lang="en-US" sz="4400" b="0" i="0" u="none" strike="noStrike" cap="none" spc="0" normalizeH="0" baseline="0" dirty="0">
              <a:ln>
                <a:noFill/>
              </a:ln>
              <a:solidFill>
                <a:srgbClr val="000000"/>
              </a:solidFill>
              <a:effectLst/>
              <a:uFillTx/>
              <a:latin typeface="+mn-lt"/>
              <a:ea typeface="+mn-ea"/>
              <a:cs typeface="+mn-cs"/>
              <a:sym typeface="Helvetica Neue"/>
            </a:endParaRPr>
          </a:p>
          <a:p>
            <a:pPr marL="571500" marR="0" indent="-571500" algn="l" defTabSz="2438338" rtl="0" fontAlgn="auto" latinLnBrk="0" hangingPunct="0">
              <a:lnSpc>
                <a:spcPct val="100000"/>
              </a:lnSpc>
              <a:spcBef>
                <a:spcPts val="0"/>
              </a:spcBef>
              <a:spcAft>
                <a:spcPts val="0"/>
              </a:spcAft>
              <a:buClrTx/>
              <a:buSzTx/>
              <a:buFont typeface="Arial" panose="020B0604020202020204" pitchFamily="34" charset="0"/>
              <a:buChar char="•"/>
              <a:tabLst/>
            </a:pPr>
            <a:r>
              <a:rPr kumimoji="0" lang="en-US" sz="4000" b="0" i="0" u="none" strike="noStrike" cap="none" spc="0" normalizeH="0" baseline="0" dirty="0">
                <a:ln>
                  <a:noFill/>
                </a:ln>
                <a:solidFill>
                  <a:srgbClr val="795800"/>
                </a:solidFill>
                <a:effectLst/>
                <a:uFillTx/>
                <a:latin typeface="+mn-lt"/>
                <a:ea typeface="+mn-ea"/>
                <a:cs typeface="+mn-cs"/>
                <a:sym typeface="Helvetica Neue"/>
              </a:rPr>
              <a:t>Tracks that have ‘idealized’ cell development</a:t>
            </a:r>
            <a:br>
              <a:rPr kumimoji="0" lang="en-US" sz="4000" b="0" i="0" u="none" strike="noStrike" cap="none" spc="0" normalizeH="0" baseline="0" dirty="0">
                <a:ln>
                  <a:noFill/>
                </a:ln>
                <a:solidFill>
                  <a:srgbClr val="AB7942"/>
                </a:solidFill>
                <a:effectLst/>
                <a:uFillTx/>
                <a:latin typeface="+mn-lt"/>
                <a:ea typeface="+mn-ea"/>
                <a:cs typeface="+mn-cs"/>
                <a:sym typeface="Helvetica Neue"/>
              </a:rPr>
            </a:br>
            <a:endParaRPr kumimoji="0" lang="en-US" sz="4000" b="0" i="0" u="none" strike="noStrike" cap="none" spc="0" normalizeH="0" baseline="0" dirty="0">
              <a:ln>
                <a:noFill/>
              </a:ln>
              <a:solidFill>
                <a:srgbClr val="AB7942"/>
              </a:solidFill>
              <a:effectLst/>
              <a:uFillTx/>
              <a:latin typeface="+mn-lt"/>
              <a:ea typeface="+mn-ea"/>
              <a:cs typeface="+mn-cs"/>
              <a:sym typeface="Helvetica Neue"/>
            </a:endParaRPr>
          </a:p>
          <a:p>
            <a:pPr marL="571500" marR="0" indent="-571500" algn="l" defTabSz="2438338" rtl="0" fontAlgn="auto" latinLnBrk="0" hangingPunct="0">
              <a:lnSpc>
                <a:spcPct val="100000"/>
              </a:lnSpc>
              <a:spcBef>
                <a:spcPts val="0"/>
              </a:spcBef>
              <a:spcAft>
                <a:spcPts val="0"/>
              </a:spcAft>
              <a:buClrTx/>
              <a:buSzTx/>
              <a:buFont typeface="Arial" panose="020B0604020202020204" pitchFamily="34" charset="0"/>
              <a:buChar char="•"/>
              <a:tabLst/>
            </a:pPr>
            <a:r>
              <a:rPr lang="en-US" sz="4000" dirty="0">
                <a:solidFill>
                  <a:srgbClr val="FF0000"/>
                </a:solidFill>
              </a:rPr>
              <a:t>Tracks that have ZDR and KDP columns, NO lightning</a:t>
            </a:r>
            <a:br>
              <a:rPr lang="en-US" sz="4000" dirty="0">
                <a:solidFill>
                  <a:srgbClr val="FF0000"/>
                </a:solidFill>
              </a:rPr>
            </a:br>
            <a:endParaRPr lang="en-US" sz="4000" dirty="0">
              <a:solidFill>
                <a:srgbClr val="FF0000"/>
              </a:solidFill>
            </a:endParaRPr>
          </a:p>
          <a:p>
            <a:pPr marL="571500" marR="0" indent="-571500" algn="l" defTabSz="2438338" rtl="0" fontAlgn="auto" latinLnBrk="0" hangingPunct="0">
              <a:lnSpc>
                <a:spcPct val="100000"/>
              </a:lnSpc>
              <a:spcBef>
                <a:spcPts val="0"/>
              </a:spcBef>
              <a:spcAft>
                <a:spcPts val="0"/>
              </a:spcAft>
              <a:buClrTx/>
              <a:buSzTx/>
              <a:buFont typeface="Arial" panose="020B0604020202020204" pitchFamily="34" charset="0"/>
              <a:buChar char="•"/>
              <a:tabLst/>
            </a:pPr>
            <a:r>
              <a:rPr kumimoji="0" lang="en-US" sz="4000" b="0" i="0" u="none" strike="noStrike" cap="none" spc="0" normalizeH="0" baseline="0" dirty="0">
                <a:ln>
                  <a:noFill/>
                </a:ln>
                <a:solidFill>
                  <a:srgbClr val="FF9300"/>
                </a:solidFill>
                <a:effectLst/>
                <a:uFillTx/>
                <a:latin typeface="+mn-lt"/>
                <a:ea typeface="+mn-ea"/>
                <a:cs typeface="+mn-cs"/>
                <a:sym typeface="Helvetica Neue"/>
              </a:rPr>
              <a:t>Tracks with only a ZDR Column</a:t>
            </a:r>
            <a:br>
              <a:rPr kumimoji="0" lang="en-US" sz="4000" b="0" i="0" u="none" strike="noStrike" cap="none" spc="0" normalizeH="0" baseline="0" dirty="0">
                <a:ln>
                  <a:noFill/>
                </a:ln>
                <a:solidFill>
                  <a:srgbClr val="FF9300"/>
                </a:solidFill>
                <a:effectLst/>
                <a:uFillTx/>
                <a:latin typeface="+mn-lt"/>
                <a:ea typeface="+mn-ea"/>
                <a:cs typeface="+mn-cs"/>
                <a:sym typeface="Helvetica Neue"/>
              </a:rPr>
            </a:br>
            <a:endParaRPr kumimoji="0" lang="en-US" sz="4000" b="0" i="0" u="none" strike="noStrike" cap="none" spc="0" normalizeH="0" baseline="0" dirty="0">
              <a:ln>
                <a:noFill/>
              </a:ln>
              <a:solidFill>
                <a:srgbClr val="FF9300"/>
              </a:solidFill>
              <a:effectLst/>
              <a:uFillTx/>
              <a:latin typeface="+mn-lt"/>
              <a:ea typeface="+mn-ea"/>
              <a:cs typeface="+mn-cs"/>
              <a:sym typeface="Helvetica Neue"/>
            </a:endParaRPr>
          </a:p>
          <a:p>
            <a:pPr marL="571500" marR="0" indent="-571500" algn="l" defTabSz="2438338" rtl="0" fontAlgn="auto" latinLnBrk="0" hangingPunct="0">
              <a:lnSpc>
                <a:spcPct val="100000"/>
              </a:lnSpc>
              <a:spcBef>
                <a:spcPts val="0"/>
              </a:spcBef>
              <a:spcAft>
                <a:spcPts val="0"/>
              </a:spcAft>
              <a:buClrTx/>
              <a:buSzTx/>
              <a:buFont typeface="Arial" panose="020B0604020202020204" pitchFamily="34" charset="0"/>
              <a:buChar char="•"/>
              <a:tabLst/>
            </a:pPr>
            <a:r>
              <a:rPr lang="en-US" sz="4000" dirty="0">
                <a:solidFill>
                  <a:srgbClr val="0070C0"/>
                </a:solidFill>
              </a:rPr>
              <a:t>Tracks without lightning and NO ZDR and NO KDP column</a:t>
            </a:r>
            <a:endParaRPr kumimoji="0" lang="en-US" sz="4000" b="0" i="0" u="none" strike="noStrike" cap="none" spc="0" normalizeH="0" baseline="0" dirty="0">
              <a:ln>
                <a:noFill/>
              </a:ln>
              <a:solidFill>
                <a:srgbClr val="0070C0"/>
              </a:solidFill>
              <a:effectLst/>
              <a:uFillTx/>
              <a:latin typeface="+mn-lt"/>
              <a:ea typeface="+mn-ea"/>
              <a:cs typeface="+mn-cs"/>
              <a:sym typeface="Helvetica Neue"/>
            </a:endParaRPr>
          </a:p>
          <a:p>
            <a:pPr marL="571500" marR="0" indent="-571500" algn="l" defTabSz="2438338" rtl="0" fontAlgn="auto" latinLnBrk="0" hangingPunct="0">
              <a:lnSpc>
                <a:spcPct val="100000"/>
              </a:lnSpc>
              <a:spcBef>
                <a:spcPts val="0"/>
              </a:spcBef>
              <a:spcAft>
                <a:spcPts val="0"/>
              </a:spcAft>
              <a:buClrTx/>
              <a:buSzTx/>
              <a:buFont typeface="Arial" panose="020B0604020202020204" pitchFamily="34" charset="0"/>
              <a:buChar char="•"/>
              <a:tabLst/>
            </a:pPr>
            <a:endParaRPr kumimoji="0" lang="en-US" sz="4400" b="0" i="0" u="none" strike="noStrike" cap="none" spc="0" normalizeH="0" baseline="0" dirty="0">
              <a:ln>
                <a:noFill/>
              </a:ln>
              <a:solidFill>
                <a:srgbClr val="000000"/>
              </a:solidFill>
              <a:effectLst/>
              <a:uFillTx/>
              <a:latin typeface="+mn-lt"/>
              <a:ea typeface="+mn-ea"/>
              <a:cs typeface="+mn-cs"/>
              <a:sym typeface="Helvetica Neue"/>
            </a:endParaRPr>
          </a:p>
        </p:txBody>
      </p:sp>
    </p:spTree>
    <p:extLst>
      <p:ext uri="{BB962C8B-B14F-4D97-AF65-F5344CB8AC3E}">
        <p14:creationId xmlns:p14="http://schemas.microsoft.com/office/powerpoint/2010/main" val="3306793631"/>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528FC-4BDA-8C9B-0E3A-A933BAD40637}"/>
              </a:ext>
            </a:extLst>
          </p:cNvPr>
          <p:cNvSpPr>
            <a:spLocks noGrp="1"/>
          </p:cNvSpPr>
          <p:nvPr>
            <p:ph type="title"/>
          </p:nvPr>
        </p:nvSpPr>
        <p:spPr/>
        <p:txBody>
          <a:bodyPr/>
          <a:lstStyle/>
          <a:p>
            <a:r>
              <a:rPr lang="en-US" dirty="0"/>
              <a:t>Environment: </a:t>
            </a:r>
            <a:r>
              <a:rPr lang="en-US" dirty="0" err="1"/>
              <a:t>StickNets</a:t>
            </a:r>
            <a:endParaRPr lang="en-US" dirty="0"/>
          </a:p>
        </p:txBody>
      </p:sp>
      <p:sp>
        <p:nvSpPr>
          <p:cNvPr id="5" name="Slide Number Placeholder 4">
            <a:extLst>
              <a:ext uri="{FF2B5EF4-FFF2-40B4-BE49-F238E27FC236}">
                <a16:creationId xmlns:a16="http://schemas.microsoft.com/office/drawing/2014/main" id="{E59A9E6B-F984-0BAD-00D5-1E380032BEE8}"/>
              </a:ext>
            </a:extLst>
          </p:cNvPr>
          <p:cNvSpPr>
            <a:spLocks noGrp="1"/>
          </p:cNvSpPr>
          <p:nvPr>
            <p:ph type="sldNum" sz="quarter" idx="2"/>
          </p:nvPr>
        </p:nvSpPr>
        <p:spPr/>
        <p:txBody>
          <a:bodyPr/>
          <a:lstStyle/>
          <a:p>
            <a:fld id="{86CB4B4D-7CA3-9044-876B-883B54F8677D}" type="slidenum">
              <a:rPr lang="en-US" smtClean="0"/>
              <a:t>12</a:t>
            </a:fld>
            <a:endParaRPr lang="en-US"/>
          </a:p>
        </p:txBody>
      </p:sp>
      <p:sp>
        <p:nvSpPr>
          <p:cNvPr id="6" name="TextBox 5">
            <a:extLst>
              <a:ext uri="{FF2B5EF4-FFF2-40B4-BE49-F238E27FC236}">
                <a16:creationId xmlns:a16="http://schemas.microsoft.com/office/drawing/2014/main" id="{6E30A2C0-382B-D945-E737-4C662EDF3BB2}"/>
              </a:ext>
            </a:extLst>
          </p:cNvPr>
          <p:cNvSpPr txBox="1"/>
          <p:nvPr/>
        </p:nvSpPr>
        <p:spPr>
          <a:xfrm>
            <a:off x="819871" y="3284836"/>
            <a:ext cx="10346893" cy="39805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marR="0" indent="-342900" algn="l" defTabSz="2438338" rtl="0" fontAlgn="auto" latinLnBrk="0" hangingPunct="0">
              <a:lnSpc>
                <a:spcPct val="100000"/>
              </a:lnSpc>
              <a:spcBef>
                <a:spcPts val="0"/>
              </a:spcBef>
              <a:spcAft>
                <a:spcPts val="0"/>
              </a:spcAft>
              <a:buClrTx/>
              <a:buSzTx/>
              <a:buFont typeface="Arial" panose="020B0604020202020204" pitchFamily="34" charset="0"/>
              <a:buChar char="•"/>
              <a:tabLst/>
            </a:pPr>
            <a:r>
              <a:rPr kumimoji="0" lang="en-US" sz="3600" b="0" i="0" u="none" strike="noStrike" cap="none" spc="0" normalizeH="0" baseline="0" dirty="0">
                <a:ln>
                  <a:noFill/>
                </a:ln>
                <a:solidFill>
                  <a:srgbClr val="000000"/>
                </a:solidFill>
                <a:effectLst/>
                <a:uFillTx/>
                <a:ea typeface="+mn-ea"/>
                <a:cs typeface="+mn-cs"/>
                <a:sym typeface="Helvetica Neue"/>
              </a:rPr>
              <a:t>“Rapidly” deployable </a:t>
            </a:r>
            <a:r>
              <a:rPr lang="en-US" sz="3600" b="0" i="0" dirty="0">
                <a:solidFill>
                  <a:srgbClr val="000000"/>
                </a:solidFill>
                <a:effectLst/>
              </a:rPr>
              <a:t> 2.25 m meteorological observing station</a:t>
            </a:r>
            <a:br>
              <a:rPr lang="en-US" sz="3600" b="0" i="0" dirty="0">
                <a:solidFill>
                  <a:srgbClr val="000000"/>
                </a:solidFill>
                <a:effectLst/>
              </a:rPr>
            </a:br>
            <a:endParaRPr lang="en-US" sz="3600" b="0" i="0" dirty="0">
              <a:solidFill>
                <a:srgbClr val="000000"/>
              </a:solidFill>
              <a:effectLst/>
            </a:endParaRPr>
          </a:p>
          <a:p>
            <a:pPr marL="342900" marR="0" indent="-342900" algn="l" defTabSz="2438338" rtl="0" fontAlgn="auto" latinLnBrk="0" hangingPunct="0">
              <a:lnSpc>
                <a:spcPct val="100000"/>
              </a:lnSpc>
              <a:spcBef>
                <a:spcPts val="0"/>
              </a:spcBef>
              <a:spcAft>
                <a:spcPts val="0"/>
              </a:spcAft>
              <a:buClrTx/>
              <a:buSzTx/>
              <a:buFont typeface="Arial" panose="020B0604020202020204" pitchFamily="34" charset="0"/>
              <a:buChar char="•"/>
              <a:tabLst/>
            </a:pPr>
            <a:r>
              <a:rPr lang="en-US" sz="3600" dirty="0">
                <a:solidFill>
                  <a:srgbClr val="000000"/>
                </a:solidFill>
              </a:rPr>
              <a:t>Temp, Pressure, Relative Humidity, Wind, and the occasional lightning sensor</a:t>
            </a:r>
            <a:br>
              <a:rPr lang="en-US" sz="3600" dirty="0">
                <a:solidFill>
                  <a:srgbClr val="000000"/>
                </a:solidFill>
              </a:rPr>
            </a:br>
            <a:endParaRPr lang="en-US" sz="3600" b="0" i="0" dirty="0">
              <a:solidFill>
                <a:srgbClr val="000000"/>
              </a:solidFill>
              <a:effectLst/>
            </a:endParaRPr>
          </a:p>
          <a:p>
            <a:pPr marL="342900" marR="0" indent="-342900" algn="l" defTabSz="2438338" rtl="0" fontAlgn="auto" latinLnBrk="0" hangingPunct="0">
              <a:lnSpc>
                <a:spcPct val="100000"/>
              </a:lnSpc>
              <a:spcBef>
                <a:spcPts val="0"/>
              </a:spcBef>
              <a:spcAft>
                <a:spcPts val="0"/>
              </a:spcAft>
              <a:buClrTx/>
              <a:buSzTx/>
              <a:buFont typeface="Arial" panose="020B0604020202020204" pitchFamily="34" charset="0"/>
              <a:buChar char="•"/>
              <a:tabLst/>
            </a:pPr>
            <a:r>
              <a:rPr lang="en-US" sz="3600" dirty="0">
                <a:solidFill>
                  <a:srgbClr val="000000"/>
                </a:solidFill>
              </a:rPr>
              <a:t>10Hz Sample Rate</a:t>
            </a:r>
            <a:endParaRPr kumimoji="0" lang="en-US" sz="3600" b="0" i="0" u="none" strike="noStrike" cap="none" spc="0" normalizeH="0" baseline="0" dirty="0">
              <a:ln>
                <a:noFill/>
              </a:ln>
              <a:solidFill>
                <a:srgbClr val="000000"/>
              </a:solidFill>
              <a:effectLst/>
              <a:uFillTx/>
              <a:ea typeface="+mn-ea"/>
              <a:cs typeface="+mn-cs"/>
              <a:sym typeface="Helvetica Neue"/>
            </a:endParaRPr>
          </a:p>
        </p:txBody>
      </p:sp>
      <p:sp>
        <p:nvSpPr>
          <p:cNvPr id="7" name="TextBox 6">
            <a:extLst>
              <a:ext uri="{FF2B5EF4-FFF2-40B4-BE49-F238E27FC236}">
                <a16:creationId xmlns:a16="http://schemas.microsoft.com/office/drawing/2014/main" id="{9E6A1FF1-37BB-EE70-F59B-3DC2052DFB3D}"/>
              </a:ext>
            </a:extLst>
          </p:cNvPr>
          <p:cNvSpPr txBox="1"/>
          <p:nvPr/>
        </p:nvSpPr>
        <p:spPr>
          <a:xfrm>
            <a:off x="819871" y="8022219"/>
            <a:ext cx="9989643" cy="50885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marR="0" indent="-342900" algn="l" defTabSz="2438338" rtl="0" fontAlgn="auto" latinLnBrk="0" hangingPunct="0">
              <a:lnSpc>
                <a:spcPct val="100000"/>
              </a:lnSpc>
              <a:spcBef>
                <a:spcPts val="0"/>
              </a:spcBef>
              <a:spcAft>
                <a:spcPts val="0"/>
              </a:spcAft>
              <a:buClrTx/>
              <a:buSzTx/>
              <a:buFont typeface="Arial" panose="020B0604020202020204" pitchFamily="34" charset="0"/>
              <a:buChar char="•"/>
              <a:tabLst/>
            </a:pPr>
            <a:r>
              <a:rPr kumimoji="0" lang="en-US" sz="3600" b="0" i="0" u="none" strike="noStrike" cap="none" spc="0" normalizeH="0" baseline="0" dirty="0">
                <a:ln>
                  <a:noFill/>
                </a:ln>
                <a:solidFill>
                  <a:srgbClr val="000000"/>
                </a:solidFill>
                <a:effectLst/>
                <a:uFillTx/>
                <a:latin typeface="+mn-lt"/>
                <a:ea typeface="+mn-ea"/>
                <a:cs typeface="+mn-cs"/>
                <a:sym typeface="Helvetica Neue"/>
              </a:rPr>
              <a:t>20% of tracks fall within the </a:t>
            </a:r>
            <a:r>
              <a:rPr lang="en-US" sz="3600" dirty="0" err="1">
                <a:solidFill>
                  <a:srgbClr val="000000"/>
                </a:solidFill>
              </a:rPr>
              <a:t>S</a:t>
            </a:r>
            <a:r>
              <a:rPr kumimoji="0" lang="en-US" sz="3600" b="0" i="0" u="none" strike="noStrike" cap="none" spc="0" normalizeH="0" baseline="0" dirty="0" err="1">
                <a:ln>
                  <a:noFill/>
                </a:ln>
                <a:solidFill>
                  <a:srgbClr val="000000"/>
                </a:solidFill>
                <a:effectLst/>
                <a:uFillTx/>
                <a:latin typeface="+mn-lt"/>
                <a:ea typeface="+mn-ea"/>
                <a:cs typeface="+mn-cs"/>
                <a:sym typeface="Helvetica Neue"/>
              </a:rPr>
              <a:t>tickNet</a:t>
            </a:r>
            <a:r>
              <a:rPr kumimoji="0" lang="en-US" sz="3600" b="0" i="0" u="none" strike="noStrike" cap="none" spc="0" normalizeH="0" baseline="0" dirty="0">
                <a:ln>
                  <a:noFill/>
                </a:ln>
                <a:solidFill>
                  <a:srgbClr val="000000"/>
                </a:solidFill>
                <a:effectLst/>
                <a:uFillTx/>
                <a:latin typeface="+mn-lt"/>
                <a:ea typeface="+mn-ea"/>
                <a:cs typeface="+mn-cs"/>
                <a:sym typeface="Helvetica Neue"/>
              </a:rPr>
              <a:t> array</a:t>
            </a:r>
            <a:br>
              <a:rPr kumimoji="0" lang="en-US" sz="3600" b="0" i="0" u="none" strike="noStrike" cap="none" spc="0" normalizeH="0" baseline="0" dirty="0">
                <a:ln>
                  <a:noFill/>
                </a:ln>
                <a:solidFill>
                  <a:srgbClr val="000000"/>
                </a:solidFill>
                <a:effectLst/>
                <a:uFillTx/>
                <a:latin typeface="+mn-lt"/>
                <a:ea typeface="+mn-ea"/>
                <a:cs typeface="+mn-cs"/>
                <a:sym typeface="Helvetica Neue"/>
              </a:rPr>
            </a:br>
            <a:endParaRPr kumimoji="0" lang="en-US" sz="3600" b="0" i="0" u="none" strike="noStrike" cap="none" spc="0" normalizeH="0" baseline="0" dirty="0">
              <a:ln>
                <a:noFill/>
              </a:ln>
              <a:solidFill>
                <a:srgbClr val="000000"/>
              </a:solidFill>
              <a:effectLst/>
              <a:uFillTx/>
              <a:latin typeface="+mn-lt"/>
              <a:ea typeface="+mn-ea"/>
              <a:cs typeface="+mn-cs"/>
              <a:sym typeface="Helvetica Neue"/>
            </a:endParaRPr>
          </a:p>
          <a:p>
            <a:pPr marL="342900" marR="0" indent="-342900" algn="l" defTabSz="2438338" rtl="0" fontAlgn="auto" latinLnBrk="0" hangingPunct="0">
              <a:lnSpc>
                <a:spcPct val="100000"/>
              </a:lnSpc>
              <a:spcBef>
                <a:spcPts val="0"/>
              </a:spcBef>
              <a:spcAft>
                <a:spcPts val="0"/>
              </a:spcAft>
              <a:buClrTx/>
              <a:buSzTx/>
              <a:buFont typeface="Arial" panose="020B0604020202020204" pitchFamily="34" charset="0"/>
              <a:buChar char="•"/>
              <a:tabLst/>
            </a:pPr>
            <a:r>
              <a:rPr lang="en-US" sz="3600" dirty="0">
                <a:solidFill>
                  <a:srgbClr val="000000"/>
                </a:solidFill>
              </a:rPr>
              <a:t>5% of tracks are targets, even fewer fall within the array</a:t>
            </a:r>
            <a:br>
              <a:rPr lang="en-US" sz="3600" dirty="0">
                <a:solidFill>
                  <a:srgbClr val="000000"/>
                </a:solidFill>
              </a:rPr>
            </a:br>
            <a:endParaRPr lang="en-US" sz="3600" dirty="0">
              <a:solidFill>
                <a:srgbClr val="000000"/>
              </a:solidFill>
            </a:endParaRPr>
          </a:p>
          <a:p>
            <a:pPr marL="342900" indent="-342900" algn="l">
              <a:buFont typeface="Arial" panose="020B0604020202020204" pitchFamily="34" charset="0"/>
              <a:buChar char="•"/>
            </a:pPr>
            <a:r>
              <a:rPr lang="en-US" sz="3600" b="1" dirty="0">
                <a:solidFill>
                  <a:srgbClr val="000000"/>
                </a:solidFill>
              </a:rPr>
              <a:t>Overwhelmingly</a:t>
            </a:r>
            <a:r>
              <a:rPr lang="en-US" sz="3600" dirty="0">
                <a:solidFill>
                  <a:srgbClr val="000000"/>
                </a:solidFill>
              </a:rPr>
              <a:t>, tracked cells with Z</a:t>
            </a:r>
            <a:r>
              <a:rPr lang="en-US" sz="3600" baseline="-25000" dirty="0">
                <a:solidFill>
                  <a:srgbClr val="000000"/>
                </a:solidFill>
              </a:rPr>
              <a:t>DR,</a:t>
            </a:r>
            <a:r>
              <a:rPr lang="en-US" sz="3600" dirty="0">
                <a:solidFill>
                  <a:srgbClr val="000000"/>
                </a:solidFill>
              </a:rPr>
              <a:t>,K</a:t>
            </a:r>
            <a:r>
              <a:rPr lang="en-US" sz="3600" baseline="-25000" dirty="0">
                <a:solidFill>
                  <a:srgbClr val="000000"/>
                </a:solidFill>
              </a:rPr>
              <a:t>DP</a:t>
            </a:r>
            <a:r>
              <a:rPr lang="en-US" sz="3600" dirty="0">
                <a:solidFill>
                  <a:srgbClr val="000000"/>
                </a:solidFill>
              </a:rPr>
              <a:t>, and lightning have a sharp decrease in both </a:t>
            </a:r>
            <a:r>
              <a:rPr lang="en-US" sz="3600" dirty="0" err="1">
                <a:solidFill>
                  <a:srgbClr val="000000"/>
                </a:solidFill>
              </a:rPr>
              <a:t>θ</a:t>
            </a:r>
            <a:r>
              <a:rPr lang="en-US" sz="3600" baseline="-25000" dirty="0" err="1">
                <a:solidFill>
                  <a:srgbClr val="000000"/>
                </a:solidFill>
              </a:rPr>
              <a:t>v</a:t>
            </a:r>
            <a:r>
              <a:rPr lang="en-US" sz="3600" dirty="0">
                <a:solidFill>
                  <a:srgbClr val="000000"/>
                </a:solidFill>
              </a:rPr>
              <a:t> and  </a:t>
            </a:r>
            <a:r>
              <a:rPr lang="en-US" sz="3600" dirty="0" err="1">
                <a:solidFill>
                  <a:srgbClr val="000000"/>
                </a:solidFill>
              </a:rPr>
              <a:t>θ</a:t>
            </a:r>
            <a:r>
              <a:rPr lang="en-US" sz="3600" baseline="-25000" dirty="0" err="1">
                <a:solidFill>
                  <a:srgbClr val="000000"/>
                </a:solidFill>
              </a:rPr>
              <a:t>e</a:t>
            </a:r>
            <a:r>
              <a:rPr lang="en-US" sz="3600" dirty="0">
                <a:solidFill>
                  <a:srgbClr val="000000"/>
                </a:solidFill>
              </a:rPr>
              <a:t> – </a:t>
            </a:r>
            <a:r>
              <a:rPr lang="en-US" sz="3600" u="sng" dirty="0">
                <a:solidFill>
                  <a:srgbClr val="000000"/>
                </a:solidFill>
              </a:rPr>
              <a:t>signatures of a cold-pool deficit  </a:t>
            </a:r>
            <a:endParaRPr lang="en-US" sz="3600" dirty="0">
              <a:solidFill>
                <a:srgbClr val="000000"/>
              </a:solidFill>
            </a:endParaRPr>
          </a:p>
          <a:p>
            <a:pPr marL="342900" lvl="2" indent="-342900" algn="l">
              <a:buFont typeface="Arial" panose="020B0604020202020204" pitchFamily="34" charset="0"/>
              <a:buChar char="•"/>
            </a:pPr>
            <a:endParaRPr lang="en-US" sz="3600" dirty="0">
              <a:solidFill>
                <a:srgbClr val="000000"/>
              </a:solidFill>
            </a:endParaRPr>
          </a:p>
        </p:txBody>
      </p:sp>
      <p:grpSp>
        <p:nvGrpSpPr>
          <p:cNvPr id="4" name="Group 3">
            <a:extLst>
              <a:ext uri="{FF2B5EF4-FFF2-40B4-BE49-F238E27FC236}">
                <a16:creationId xmlns:a16="http://schemas.microsoft.com/office/drawing/2014/main" id="{8DEDD53B-904B-548B-566F-A7C9646ED99C}"/>
              </a:ext>
            </a:extLst>
          </p:cNvPr>
          <p:cNvGrpSpPr/>
          <p:nvPr/>
        </p:nvGrpSpPr>
        <p:grpSpPr>
          <a:xfrm>
            <a:off x="14715507" y="2731119"/>
            <a:ext cx="6829135" cy="10595116"/>
            <a:chOff x="16348365" y="2806342"/>
            <a:chExt cx="5652654" cy="10595116"/>
          </a:xfrm>
        </p:grpSpPr>
        <p:pic>
          <p:nvPicPr>
            <p:cNvPr id="9" name="Picture 8">
              <a:extLst>
                <a:ext uri="{FF2B5EF4-FFF2-40B4-BE49-F238E27FC236}">
                  <a16:creationId xmlns:a16="http://schemas.microsoft.com/office/drawing/2014/main" id="{716C1439-CC29-C44B-6A3E-4D3E73DF0E17}"/>
                </a:ext>
              </a:extLst>
            </p:cNvPr>
            <p:cNvPicPr>
              <a:picLocks noChangeAspect="1"/>
            </p:cNvPicPr>
            <p:nvPr/>
          </p:nvPicPr>
          <p:blipFill>
            <a:blip r:embed="rId3"/>
            <a:stretch>
              <a:fillRect/>
            </a:stretch>
          </p:blipFill>
          <p:spPr>
            <a:xfrm>
              <a:off x="16348365" y="2806342"/>
              <a:ext cx="5652654" cy="10595116"/>
            </a:xfrm>
            <a:prstGeom prst="rect">
              <a:avLst/>
            </a:prstGeom>
          </p:spPr>
        </p:pic>
        <p:sp>
          <p:nvSpPr>
            <p:cNvPr id="10" name="Rectangle 9">
              <a:extLst>
                <a:ext uri="{FF2B5EF4-FFF2-40B4-BE49-F238E27FC236}">
                  <a16:creationId xmlns:a16="http://schemas.microsoft.com/office/drawing/2014/main" id="{D2F05F01-A476-2923-BCFB-1ECD80034510}"/>
                </a:ext>
              </a:extLst>
            </p:cNvPr>
            <p:cNvSpPr/>
            <p:nvPr/>
          </p:nvSpPr>
          <p:spPr>
            <a:xfrm>
              <a:off x="16479297" y="9972989"/>
              <a:ext cx="190918" cy="281354"/>
            </a:xfrm>
            <a:prstGeom prst="rect">
              <a:avLst/>
            </a:prstGeom>
            <a:solidFill>
              <a:srgbClr val="FFFFFF"/>
            </a:solidFill>
            <a:ln w="12700" cap="flat">
              <a:solidFill>
                <a:srgbClr val="FFFFFF"/>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spTree>
    <p:extLst>
      <p:ext uri="{BB962C8B-B14F-4D97-AF65-F5344CB8AC3E}">
        <p14:creationId xmlns:p14="http://schemas.microsoft.com/office/powerpoint/2010/main" val="1156772247"/>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528FC-4BDA-8C9B-0E3A-A933BAD40637}"/>
              </a:ext>
            </a:extLst>
          </p:cNvPr>
          <p:cNvSpPr>
            <a:spLocks noGrp="1"/>
          </p:cNvSpPr>
          <p:nvPr>
            <p:ph type="title"/>
          </p:nvPr>
        </p:nvSpPr>
        <p:spPr>
          <a:xfrm>
            <a:off x="1206500" y="635002"/>
            <a:ext cx="21971000" cy="1750661"/>
          </a:xfrm>
        </p:spPr>
        <p:txBody>
          <a:bodyPr>
            <a:normAutofit fontScale="90000"/>
          </a:bodyPr>
          <a:lstStyle/>
          <a:p>
            <a:r>
              <a:rPr lang="en-US" dirty="0"/>
              <a:t>What can we do with Tracks:</a:t>
            </a:r>
            <a:br>
              <a:rPr lang="en-US" dirty="0"/>
            </a:br>
            <a:r>
              <a:rPr lang="en-US" dirty="0"/>
              <a:t>Forecast Performance</a:t>
            </a:r>
          </a:p>
        </p:txBody>
      </p:sp>
      <p:sp>
        <p:nvSpPr>
          <p:cNvPr id="5" name="Slide Number Placeholder 4">
            <a:extLst>
              <a:ext uri="{FF2B5EF4-FFF2-40B4-BE49-F238E27FC236}">
                <a16:creationId xmlns:a16="http://schemas.microsoft.com/office/drawing/2014/main" id="{E59A9E6B-F984-0BAD-00D5-1E380032BEE8}"/>
              </a:ext>
            </a:extLst>
          </p:cNvPr>
          <p:cNvSpPr>
            <a:spLocks noGrp="1"/>
          </p:cNvSpPr>
          <p:nvPr>
            <p:ph type="sldNum" sz="quarter" idx="2"/>
          </p:nvPr>
        </p:nvSpPr>
        <p:spPr/>
        <p:txBody>
          <a:bodyPr/>
          <a:lstStyle/>
          <a:p>
            <a:fld id="{86CB4B4D-7CA3-9044-876B-883B54F8677D}" type="slidenum">
              <a:rPr lang="en-US" smtClean="0"/>
              <a:t>13</a:t>
            </a:fld>
            <a:endParaRPr lang="en-US"/>
          </a:p>
        </p:txBody>
      </p:sp>
      <p:pic>
        <p:nvPicPr>
          <p:cNvPr id="4" name="Picture 3">
            <a:extLst>
              <a:ext uri="{FF2B5EF4-FFF2-40B4-BE49-F238E27FC236}">
                <a16:creationId xmlns:a16="http://schemas.microsoft.com/office/drawing/2014/main" id="{82F21D5C-E69B-FA9E-230A-AC88563F25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127" y="2385663"/>
            <a:ext cx="10058400" cy="10058400"/>
          </a:xfrm>
          <a:prstGeom prst="rect">
            <a:avLst/>
          </a:prstGeom>
        </p:spPr>
      </p:pic>
      <p:pic>
        <p:nvPicPr>
          <p:cNvPr id="10" name="Picture 9">
            <a:extLst>
              <a:ext uri="{FF2B5EF4-FFF2-40B4-BE49-F238E27FC236}">
                <a16:creationId xmlns:a16="http://schemas.microsoft.com/office/drawing/2014/main" id="{5809BDF7-5901-96EF-16CC-21491D709E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72299" y="2385663"/>
            <a:ext cx="10058400" cy="10058400"/>
          </a:xfrm>
          <a:prstGeom prst="rect">
            <a:avLst/>
          </a:prstGeom>
        </p:spPr>
      </p:pic>
      <p:pic>
        <p:nvPicPr>
          <p:cNvPr id="12" name="Picture 11">
            <a:extLst>
              <a:ext uri="{FF2B5EF4-FFF2-40B4-BE49-F238E27FC236}">
                <a16:creationId xmlns:a16="http://schemas.microsoft.com/office/drawing/2014/main" id="{17EDA386-4971-4A93-AA84-3C923389D7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029725" y="2385663"/>
            <a:ext cx="10058400" cy="10058400"/>
          </a:xfrm>
          <a:prstGeom prst="rect">
            <a:avLst/>
          </a:prstGeom>
        </p:spPr>
      </p:pic>
      <p:sp>
        <p:nvSpPr>
          <p:cNvPr id="13" name="TextBox 12">
            <a:extLst>
              <a:ext uri="{FF2B5EF4-FFF2-40B4-BE49-F238E27FC236}">
                <a16:creationId xmlns:a16="http://schemas.microsoft.com/office/drawing/2014/main" id="{20112925-FDC6-EACB-C943-44A0C250F7B1}"/>
              </a:ext>
            </a:extLst>
          </p:cNvPr>
          <p:cNvSpPr txBox="1"/>
          <p:nvPr/>
        </p:nvSpPr>
        <p:spPr>
          <a:xfrm>
            <a:off x="1901005" y="11583901"/>
            <a:ext cx="4343400"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US" sz="4000" b="1" dirty="0">
                <a:solidFill>
                  <a:srgbClr val="000000"/>
                </a:solidFill>
              </a:rPr>
              <a:t>03/22/2022/IOP1</a:t>
            </a:r>
            <a:endParaRPr kumimoji="0" lang="en-US" sz="4000" b="1" i="0" u="none" strike="noStrike" cap="none" spc="0" normalizeH="0" baseline="0" dirty="0">
              <a:ln>
                <a:noFill/>
              </a:ln>
              <a:solidFill>
                <a:srgbClr val="000000"/>
              </a:solidFill>
              <a:effectLst/>
              <a:uFillTx/>
              <a:latin typeface="+mn-lt"/>
              <a:ea typeface="+mn-ea"/>
              <a:cs typeface="+mn-cs"/>
              <a:sym typeface="Helvetica Neue"/>
            </a:endParaRPr>
          </a:p>
        </p:txBody>
      </p:sp>
      <p:sp>
        <p:nvSpPr>
          <p:cNvPr id="14" name="TextBox 13">
            <a:extLst>
              <a:ext uri="{FF2B5EF4-FFF2-40B4-BE49-F238E27FC236}">
                <a16:creationId xmlns:a16="http://schemas.microsoft.com/office/drawing/2014/main" id="{EAEDF7B8-F322-FD9C-FC42-3B5506BF2225}"/>
              </a:ext>
            </a:extLst>
          </p:cNvPr>
          <p:cNvSpPr txBox="1"/>
          <p:nvPr/>
        </p:nvSpPr>
        <p:spPr>
          <a:xfrm>
            <a:off x="9577429" y="11594979"/>
            <a:ext cx="4343400"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US" sz="4000" b="1" dirty="0">
                <a:solidFill>
                  <a:srgbClr val="000000"/>
                </a:solidFill>
              </a:rPr>
              <a:t>03/30/2022/IOP2</a:t>
            </a:r>
            <a:endParaRPr kumimoji="0" lang="en-US" sz="4000" b="1" i="0" u="none" strike="noStrike" cap="none" spc="0" normalizeH="0" baseline="0" dirty="0">
              <a:ln>
                <a:noFill/>
              </a:ln>
              <a:solidFill>
                <a:srgbClr val="000000"/>
              </a:solidFill>
              <a:effectLst/>
              <a:uFillTx/>
              <a:latin typeface="+mn-lt"/>
              <a:ea typeface="+mn-ea"/>
              <a:cs typeface="+mn-cs"/>
              <a:sym typeface="Helvetica Neue"/>
            </a:endParaRPr>
          </a:p>
        </p:txBody>
      </p:sp>
      <p:sp>
        <p:nvSpPr>
          <p:cNvPr id="15" name="TextBox 14">
            <a:extLst>
              <a:ext uri="{FF2B5EF4-FFF2-40B4-BE49-F238E27FC236}">
                <a16:creationId xmlns:a16="http://schemas.microsoft.com/office/drawing/2014/main" id="{C4FC12E6-87E6-CA82-8124-4B1C8CECFE4C}"/>
              </a:ext>
            </a:extLst>
          </p:cNvPr>
          <p:cNvSpPr txBox="1"/>
          <p:nvPr/>
        </p:nvSpPr>
        <p:spPr>
          <a:xfrm>
            <a:off x="18139595" y="11567261"/>
            <a:ext cx="4343400"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US" sz="4000" b="1" dirty="0">
                <a:solidFill>
                  <a:srgbClr val="000000"/>
                </a:solidFill>
              </a:rPr>
              <a:t>04/05/2022/IOP3</a:t>
            </a:r>
            <a:endParaRPr kumimoji="0" lang="en-US" sz="4000" b="1" i="0" u="none" strike="noStrike" cap="none" spc="0" normalizeH="0" baseline="0" dirty="0">
              <a:ln>
                <a:noFill/>
              </a:ln>
              <a:solidFill>
                <a:srgbClr val="000000"/>
              </a:solidFill>
              <a:effectLst/>
              <a:uFillTx/>
              <a:latin typeface="+mn-lt"/>
              <a:ea typeface="+mn-ea"/>
              <a:cs typeface="+mn-cs"/>
              <a:sym typeface="Helvetica Neue"/>
            </a:endParaRPr>
          </a:p>
        </p:txBody>
      </p:sp>
      <p:grpSp>
        <p:nvGrpSpPr>
          <p:cNvPr id="21" name="Group 20">
            <a:extLst>
              <a:ext uri="{FF2B5EF4-FFF2-40B4-BE49-F238E27FC236}">
                <a16:creationId xmlns:a16="http://schemas.microsoft.com/office/drawing/2014/main" id="{6CC3C836-34B8-A9DD-542C-7B4F5C64E4C1}"/>
              </a:ext>
            </a:extLst>
          </p:cNvPr>
          <p:cNvGrpSpPr/>
          <p:nvPr/>
        </p:nvGrpSpPr>
        <p:grpSpPr>
          <a:xfrm>
            <a:off x="6494788" y="12313124"/>
            <a:ext cx="3982083" cy="1210588"/>
            <a:chOff x="1009107" y="12344036"/>
            <a:chExt cx="3982083" cy="1210588"/>
          </a:xfrm>
        </p:grpSpPr>
        <p:sp>
          <p:nvSpPr>
            <p:cNvPr id="16" name="Rectangle 15">
              <a:extLst>
                <a:ext uri="{FF2B5EF4-FFF2-40B4-BE49-F238E27FC236}">
                  <a16:creationId xmlns:a16="http://schemas.microsoft.com/office/drawing/2014/main" id="{CC6C6F43-0C8D-205C-020C-AC8527BC5686}"/>
                </a:ext>
              </a:extLst>
            </p:cNvPr>
            <p:cNvSpPr/>
            <p:nvPr/>
          </p:nvSpPr>
          <p:spPr>
            <a:xfrm>
              <a:off x="1009107" y="12443062"/>
              <a:ext cx="822960" cy="825237"/>
            </a:xfrm>
            <a:prstGeom prst="rect">
              <a:avLst/>
            </a:prstGeom>
            <a:solidFill>
              <a:schemeClr val="accent3">
                <a:lumMod val="7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8" name="TextBox 17">
              <a:extLst>
                <a:ext uri="{FF2B5EF4-FFF2-40B4-BE49-F238E27FC236}">
                  <a16:creationId xmlns:a16="http://schemas.microsoft.com/office/drawing/2014/main" id="{CF34ADA5-746F-AB6F-9C27-0CCFDF0F8E98}"/>
                </a:ext>
              </a:extLst>
            </p:cNvPr>
            <p:cNvSpPr txBox="1"/>
            <p:nvPr/>
          </p:nvSpPr>
          <p:spPr>
            <a:xfrm>
              <a:off x="2024743" y="12344036"/>
              <a:ext cx="2966447"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000000"/>
                  </a:solidFill>
                  <a:effectLst/>
                  <a:uFillTx/>
                  <a:latin typeface="+mn-lt"/>
                  <a:ea typeface="+mn-ea"/>
                  <a:cs typeface="+mn-cs"/>
                  <a:sym typeface="Helvetica Neue"/>
                </a:rPr>
                <a:t>Polarimetric columns</a:t>
              </a:r>
            </a:p>
          </p:txBody>
        </p:sp>
      </p:grpSp>
      <p:grpSp>
        <p:nvGrpSpPr>
          <p:cNvPr id="20" name="Group 19">
            <a:extLst>
              <a:ext uri="{FF2B5EF4-FFF2-40B4-BE49-F238E27FC236}">
                <a16:creationId xmlns:a16="http://schemas.microsoft.com/office/drawing/2014/main" id="{6EAE4858-2D31-42E6-75CB-651F14F7549F}"/>
              </a:ext>
            </a:extLst>
          </p:cNvPr>
          <p:cNvGrpSpPr/>
          <p:nvPr/>
        </p:nvGrpSpPr>
        <p:grpSpPr>
          <a:xfrm>
            <a:off x="14468012" y="12472707"/>
            <a:ext cx="3895086" cy="825237"/>
            <a:chOff x="5682343" y="12468327"/>
            <a:chExt cx="3895086" cy="825237"/>
          </a:xfrm>
        </p:grpSpPr>
        <p:sp>
          <p:nvSpPr>
            <p:cNvPr id="17" name="Rectangle 16">
              <a:extLst>
                <a:ext uri="{FF2B5EF4-FFF2-40B4-BE49-F238E27FC236}">
                  <a16:creationId xmlns:a16="http://schemas.microsoft.com/office/drawing/2014/main" id="{0FCEA8A2-793A-0AB4-A88B-C2E9DDE613A1}"/>
                </a:ext>
              </a:extLst>
            </p:cNvPr>
            <p:cNvSpPr/>
            <p:nvPr/>
          </p:nvSpPr>
          <p:spPr>
            <a:xfrm>
              <a:off x="5682343" y="12468327"/>
              <a:ext cx="822960" cy="825237"/>
            </a:xfrm>
            <a:prstGeom prst="rect">
              <a:avLst/>
            </a:prstGeom>
            <a:solidFill>
              <a:schemeClr val="accent5">
                <a:lumMod val="7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9" name="TextBox 18">
              <a:extLst>
                <a:ext uri="{FF2B5EF4-FFF2-40B4-BE49-F238E27FC236}">
                  <a16:creationId xmlns:a16="http://schemas.microsoft.com/office/drawing/2014/main" id="{1E763C00-A0CE-7041-DA44-A61DE5362F7D}"/>
                </a:ext>
              </a:extLst>
            </p:cNvPr>
            <p:cNvSpPr txBox="1"/>
            <p:nvPr/>
          </p:nvSpPr>
          <p:spPr>
            <a:xfrm>
              <a:off x="6610982" y="12493592"/>
              <a:ext cx="2966447"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000000"/>
                  </a:solidFill>
                  <a:effectLst/>
                  <a:uFillTx/>
                  <a:latin typeface="+mn-lt"/>
                  <a:ea typeface="+mn-ea"/>
                  <a:cs typeface="+mn-cs"/>
                  <a:sym typeface="Helvetica Neue"/>
                </a:rPr>
                <a:t>Benign Cells</a:t>
              </a:r>
            </a:p>
          </p:txBody>
        </p:sp>
      </p:grpSp>
    </p:spTree>
    <p:extLst>
      <p:ext uri="{BB962C8B-B14F-4D97-AF65-F5344CB8AC3E}">
        <p14:creationId xmlns:p14="http://schemas.microsoft.com/office/powerpoint/2010/main" val="120546382"/>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B94A8-C6CA-C742-3210-E99BBC757097}"/>
              </a:ext>
            </a:extLst>
          </p:cNvPr>
          <p:cNvSpPr>
            <a:spLocks noGrp="1"/>
          </p:cNvSpPr>
          <p:nvPr>
            <p:ph type="title"/>
          </p:nvPr>
        </p:nvSpPr>
        <p:spPr/>
        <p:txBody>
          <a:bodyPr/>
          <a:lstStyle/>
          <a:p>
            <a:r>
              <a:rPr lang="en-US" dirty="0"/>
              <a:t>KDP Column Strength</a:t>
            </a:r>
          </a:p>
        </p:txBody>
      </p:sp>
      <p:sp>
        <p:nvSpPr>
          <p:cNvPr id="5" name="TextBox 4">
            <a:extLst>
              <a:ext uri="{FF2B5EF4-FFF2-40B4-BE49-F238E27FC236}">
                <a16:creationId xmlns:a16="http://schemas.microsoft.com/office/drawing/2014/main" id="{960579C4-6829-D935-B1FD-FE1EDC81EBAA}"/>
              </a:ext>
            </a:extLst>
          </p:cNvPr>
          <p:cNvSpPr txBox="1"/>
          <p:nvPr/>
        </p:nvSpPr>
        <p:spPr>
          <a:xfrm>
            <a:off x="187525" y="10435405"/>
            <a:ext cx="12581417" cy="28725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marR="0" indent="-342900" algn="l" defTabSz="2438338" rtl="0" fontAlgn="auto" latinLnBrk="0" hangingPunct="0">
              <a:lnSpc>
                <a:spcPct val="100000"/>
              </a:lnSpc>
              <a:spcBef>
                <a:spcPts val="0"/>
              </a:spcBef>
              <a:spcAft>
                <a:spcPts val="0"/>
              </a:spcAft>
              <a:buClrTx/>
              <a:buSzTx/>
              <a:buFont typeface="Arial" panose="020B0604020202020204" pitchFamily="34" charset="0"/>
              <a:buChar char="•"/>
              <a:tabLst/>
            </a:pPr>
            <a:r>
              <a:rPr lang="en-US" sz="3600" dirty="0">
                <a:solidFill>
                  <a:srgbClr val="000000"/>
                </a:solidFill>
              </a:rPr>
              <a:t>Vertically integrated KDP describes the column strength</a:t>
            </a:r>
          </a:p>
          <a:p>
            <a:pPr marL="342900" marR="0" indent="-342900" algn="l" defTabSz="2438338" rtl="0" fontAlgn="auto" latinLnBrk="0" hangingPunct="0">
              <a:lnSpc>
                <a:spcPct val="100000"/>
              </a:lnSpc>
              <a:spcBef>
                <a:spcPts val="0"/>
              </a:spcBef>
              <a:spcAft>
                <a:spcPts val="0"/>
              </a:spcAft>
              <a:buClrTx/>
              <a:buSzTx/>
              <a:buFont typeface="Arial" panose="020B0604020202020204" pitchFamily="34" charset="0"/>
              <a:buChar char="•"/>
              <a:tabLst/>
            </a:pPr>
            <a:r>
              <a:rPr lang="en-US" sz="3600" dirty="0">
                <a:solidFill>
                  <a:srgbClr val="000000"/>
                </a:solidFill>
              </a:rPr>
              <a:t>KDP columns are more intense when they occur with lightning</a:t>
            </a:r>
          </a:p>
          <a:p>
            <a:pPr marL="342900" marR="0" indent="-342900" algn="l" defTabSz="2438338" rtl="0" fontAlgn="auto" latinLnBrk="0" hangingPunct="0">
              <a:lnSpc>
                <a:spcPct val="100000"/>
              </a:lnSpc>
              <a:spcBef>
                <a:spcPts val="0"/>
              </a:spcBef>
              <a:spcAft>
                <a:spcPts val="0"/>
              </a:spcAft>
              <a:buClrTx/>
              <a:buSzTx/>
              <a:buFont typeface="Arial" panose="020B0604020202020204" pitchFamily="34" charset="0"/>
              <a:buChar char="•"/>
              <a:tabLst/>
            </a:pPr>
            <a:r>
              <a:rPr lang="en-US" sz="3600" u="sng" dirty="0">
                <a:solidFill>
                  <a:srgbClr val="000000"/>
                </a:solidFill>
              </a:rPr>
              <a:t>Mean KDP column strength is ~2.5x larger when lightning is produced in both single cell and complex storms</a:t>
            </a:r>
            <a:endParaRPr kumimoji="0" lang="en-US" sz="3600" b="0" i="0" u="sng" strike="noStrike" cap="none" spc="0" normalizeH="0" baseline="0" dirty="0">
              <a:ln>
                <a:noFill/>
              </a:ln>
              <a:solidFill>
                <a:srgbClr val="000000"/>
              </a:solidFill>
              <a:effectLst/>
              <a:uFillTx/>
              <a:ea typeface="+mn-ea"/>
              <a:cs typeface="+mn-cs"/>
              <a:sym typeface="Helvetica Neue"/>
            </a:endParaRPr>
          </a:p>
        </p:txBody>
      </p:sp>
      <p:sp>
        <p:nvSpPr>
          <p:cNvPr id="25" name="TextBox 24">
            <a:extLst>
              <a:ext uri="{FF2B5EF4-FFF2-40B4-BE49-F238E27FC236}">
                <a16:creationId xmlns:a16="http://schemas.microsoft.com/office/drawing/2014/main" id="{46A5BFEF-E7CD-4418-8864-93293AB263FD}"/>
              </a:ext>
            </a:extLst>
          </p:cNvPr>
          <p:cNvSpPr txBox="1"/>
          <p:nvPr/>
        </p:nvSpPr>
        <p:spPr>
          <a:xfrm>
            <a:off x="13678601" y="10427270"/>
            <a:ext cx="10517873" cy="23185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marR="0" indent="-342900" algn="l" defTabSz="2438338" rtl="0" fontAlgn="auto" latinLnBrk="0" hangingPunct="0">
              <a:lnSpc>
                <a:spcPct val="100000"/>
              </a:lnSpc>
              <a:spcBef>
                <a:spcPts val="0"/>
              </a:spcBef>
              <a:spcAft>
                <a:spcPts val="0"/>
              </a:spcAft>
              <a:buClrTx/>
              <a:buSzTx/>
              <a:buFont typeface="Arial" panose="020B0604020202020204" pitchFamily="34" charset="0"/>
              <a:buChar char="•"/>
              <a:tabLst/>
            </a:pPr>
            <a:r>
              <a:rPr lang="en-US" sz="3600" dirty="0">
                <a:solidFill>
                  <a:srgbClr val="000000"/>
                </a:solidFill>
              </a:rPr>
              <a:t>Vertically integrated ZDR describes the column strength</a:t>
            </a:r>
          </a:p>
          <a:p>
            <a:pPr marL="342900" marR="0" indent="-342900" algn="l" defTabSz="2438338" rtl="0" fontAlgn="auto" latinLnBrk="0" hangingPunct="0">
              <a:lnSpc>
                <a:spcPct val="100000"/>
              </a:lnSpc>
              <a:spcBef>
                <a:spcPts val="0"/>
              </a:spcBef>
              <a:spcAft>
                <a:spcPts val="0"/>
              </a:spcAft>
              <a:buClrTx/>
              <a:buSzTx/>
              <a:buFont typeface="Arial" panose="020B0604020202020204" pitchFamily="34" charset="0"/>
              <a:buChar char="•"/>
              <a:tabLst/>
            </a:pPr>
            <a:r>
              <a:rPr lang="en-US" sz="3600" dirty="0">
                <a:solidFill>
                  <a:srgbClr val="000000"/>
                </a:solidFill>
              </a:rPr>
              <a:t>ZDR column strength can be similar with and without lightning</a:t>
            </a:r>
          </a:p>
        </p:txBody>
      </p:sp>
      <p:grpSp>
        <p:nvGrpSpPr>
          <p:cNvPr id="6" name="Group 5">
            <a:extLst>
              <a:ext uri="{FF2B5EF4-FFF2-40B4-BE49-F238E27FC236}">
                <a16:creationId xmlns:a16="http://schemas.microsoft.com/office/drawing/2014/main" id="{92E912E1-42AB-2ECB-5C91-14D26C9B9BA7}"/>
              </a:ext>
            </a:extLst>
          </p:cNvPr>
          <p:cNvGrpSpPr/>
          <p:nvPr/>
        </p:nvGrpSpPr>
        <p:grpSpPr>
          <a:xfrm>
            <a:off x="741803" y="3381607"/>
            <a:ext cx="11105251" cy="7096807"/>
            <a:chOff x="741803" y="3381607"/>
            <a:chExt cx="11105251" cy="7096807"/>
          </a:xfrm>
        </p:grpSpPr>
        <p:pic>
          <p:nvPicPr>
            <p:cNvPr id="4" name="Picture 3">
              <a:extLst>
                <a:ext uri="{FF2B5EF4-FFF2-40B4-BE49-F238E27FC236}">
                  <a16:creationId xmlns:a16="http://schemas.microsoft.com/office/drawing/2014/main" id="{D8575160-2F8E-B00D-E9AD-677445F2A3D2}"/>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741803" y="3411105"/>
              <a:ext cx="11105251" cy="7067309"/>
            </a:xfrm>
            <a:prstGeom prst="rect">
              <a:avLst/>
            </a:prstGeom>
          </p:spPr>
        </p:pic>
        <p:sp>
          <p:nvSpPr>
            <p:cNvPr id="15" name="TextBox 14">
              <a:extLst>
                <a:ext uri="{FF2B5EF4-FFF2-40B4-BE49-F238E27FC236}">
                  <a16:creationId xmlns:a16="http://schemas.microsoft.com/office/drawing/2014/main" id="{A788BD8F-17BC-60E4-A76B-EDACDDF45E0D}"/>
                </a:ext>
              </a:extLst>
            </p:cNvPr>
            <p:cNvSpPr txBox="1"/>
            <p:nvPr/>
          </p:nvSpPr>
          <p:spPr>
            <a:xfrm>
              <a:off x="1206500" y="3381607"/>
              <a:ext cx="10109200"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US" sz="3200" b="1" dirty="0">
                  <a:solidFill>
                    <a:srgbClr val="000000"/>
                  </a:solidFill>
                </a:rPr>
                <a:t>Specific Differential Phase (KDP) Column Strength</a:t>
              </a:r>
              <a:endParaRPr kumimoji="0" lang="en-US" sz="3200" b="1" i="0" u="none" strike="noStrike" cap="none" spc="0" normalizeH="0" baseline="0" dirty="0">
                <a:ln>
                  <a:noFill/>
                </a:ln>
                <a:solidFill>
                  <a:srgbClr val="000000"/>
                </a:solidFill>
                <a:effectLst/>
                <a:uFillTx/>
                <a:latin typeface="+mn-lt"/>
                <a:ea typeface="+mn-ea"/>
                <a:cs typeface="+mn-cs"/>
                <a:sym typeface="Helvetica Neue"/>
              </a:endParaRPr>
            </a:p>
          </p:txBody>
        </p:sp>
        <p:sp>
          <p:nvSpPr>
            <p:cNvPr id="19" name="TextBox 18">
              <a:extLst>
                <a:ext uri="{FF2B5EF4-FFF2-40B4-BE49-F238E27FC236}">
                  <a16:creationId xmlns:a16="http://schemas.microsoft.com/office/drawing/2014/main" id="{FE4E5188-29FB-231F-DA58-6972B3BC9B11}"/>
                </a:ext>
              </a:extLst>
            </p:cNvPr>
            <p:cNvSpPr txBox="1"/>
            <p:nvPr/>
          </p:nvSpPr>
          <p:spPr>
            <a:xfrm>
              <a:off x="1086749" y="4598417"/>
              <a:ext cx="533479" cy="462017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vert270"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US" sz="2800" dirty="0">
                  <a:solidFill>
                    <a:srgbClr val="000000"/>
                  </a:solidFill>
                </a:rPr>
                <a:t>Vertically Integrated KDP</a:t>
              </a:r>
              <a:endParaRPr kumimoji="0" lang="en-US" sz="2800" b="0" i="0" u="none" strike="noStrike" cap="none" spc="0" normalizeH="0" baseline="0" dirty="0">
                <a:ln>
                  <a:noFill/>
                </a:ln>
                <a:solidFill>
                  <a:srgbClr val="000000"/>
                </a:solidFill>
                <a:effectLst/>
                <a:uFillTx/>
                <a:latin typeface="+mn-lt"/>
                <a:ea typeface="+mn-ea"/>
                <a:cs typeface="+mn-cs"/>
                <a:sym typeface="Helvetica Neue"/>
              </a:endParaRPr>
            </a:p>
          </p:txBody>
        </p:sp>
        <p:sp>
          <p:nvSpPr>
            <p:cNvPr id="28" name="TextBox 27">
              <a:extLst>
                <a:ext uri="{FF2B5EF4-FFF2-40B4-BE49-F238E27FC236}">
                  <a16:creationId xmlns:a16="http://schemas.microsoft.com/office/drawing/2014/main" id="{148190FC-F2DB-58FD-D126-6AFF176994DA}"/>
                </a:ext>
              </a:extLst>
            </p:cNvPr>
            <p:cNvSpPr txBox="1"/>
            <p:nvPr/>
          </p:nvSpPr>
          <p:spPr>
            <a:xfrm rot="19033155">
              <a:off x="3221021" y="5457247"/>
              <a:ext cx="2383446"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000000"/>
                  </a:solidFill>
                  <a:effectLst/>
                  <a:uFillTx/>
                  <a:latin typeface="+mn-lt"/>
                  <a:ea typeface="+mn-ea"/>
                  <a:cs typeface="+mn-cs"/>
                  <a:sym typeface="Helvetica Neue"/>
                </a:rPr>
                <a:t>With Lightning</a:t>
              </a:r>
            </a:p>
          </p:txBody>
        </p:sp>
        <p:sp>
          <p:nvSpPr>
            <p:cNvPr id="29" name="TextBox 28">
              <a:extLst>
                <a:ext uri="{FF2B5EF4-FFF2-40B4-BE49-F238E27FC236}">
                  <a16:creationId xmlns:a16="http://schemas.microsoft.com/office/drawing/2014/main" id="{3717E152-F2EB-3B01-085E-4F1A65161753}"/>
                </a:ext>
              </a:extLst>
            </p:cNvPr>
            <p:cNvSpPr txBox="1"/>
            <p:nvPr/>
          </p:nvSpPr>
          <p:spPr>
            <a:xfrm rot="19033155">
              <a:off x="5223986" y="6344286"/>
              <a:ext cx="2102055"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US" b="1" dirty="0">
                  <a:solidFill>
                    <a:srgbClr val="000000"/>
                  </a:solidFill>
                </a:rPr>
                <a:t>No </a:t>
              </a:r>
              <a:r>
                <a:rPr kumimoji="0" lang="en-US" sz="2400" b="1" i="0" u="none" strike="noStrike" cap="none" spc="0" normalizeH="0" baseline="0" dirty="0">
                  <a:ln>
                    <a:noFill/>
                  </a:ln>
                  <a:solidFill>
                    <a:srgbClr val="000000"/>
                  </a:solidFill>
                  <a:effectLst/>
                  <a:uFillTx/>
                  <a:latin typeface="+mn-lt"/>
                  <a:ea typeface="+mn-ea"/>
                  <a:cs typeface="+mn-cs"/>
                  <a:sym typeface="Helvetica Neue"/>
                </a:rPr>
                <a:t>Lightning</a:t>
              </a:r>
            </a:p>
          </p:txBody>
        </p:sp>
      </p:grpSp>
      <p:grpSp>
        <p:nvGrpSpPr>
          <p:cNvPr id="10" name="Group 9">
            <a:extLst>
              <a:ext uri="{FF2B5EF4-FFF2-40B4-BE49-F238E27FC236}">
                <a16:creationId xmlns:a16="http://schemas.microsoft.com/office/drawing/2014/main" id="{A75D3C3E-30C1-E114-825B-84C36585E958}"/>
              </a:ext>
            </a:extLst>
          </p:cNvPr>
          <p:cNvGrpSpPr/>
          <p:nvPr/>
        </p:nvGrpSpPr>
        <p:grpSpPr>
          <a:xfrm>
            <a:off x="12999720" y="3348043"/>
            <a:ext cx="11109960" cy="7116860"/>
            <a:chOff x="13382557" y="3381607"/>
            <a:chExt cx="11109960" cy="7116860"/>
          </a:xfrm>
        </p:grpSpPr>
        <p:pic>
          <p:nvPicPr>
            <p:cNvPr id="9" name="Picture 8">
              <a:extLst>
                <a:ext uri="{FF2B5EF4-FFF2-40B4-BE49-F238E27FC236}">
                  <a16:creationId xmlns:a16="http://schemas.microsoft.com/office/drawing/2014/main" id="{4AEDACE2-F265-B7BB-76D5-B6A6E32A1788}"/>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13382557" y="3401660"/>
              <a:ext cx="11109960" cy="7096807"/>
            </a:xfrm>
            <a:prstGeom prst="rect">
              <a:avLst/>
            </a:prstGeom>
          </p:spPr>
        </p:pic>
        <p:sp>
          <p:nvSpPr>
            <p:cNvPr id="7" name="TextBox 6">
              <a:extLst>
                <a:ext uri="{FF2B5EF4-FFF2-40B4-BE49-F238E27FC236}">
                  <a16:creationId xmlns:a16="http://schemas.microsoft.com/office/drawing/2014/main" id="{CA5F5BBC-0C18-4227-E77E-B3AB23707ED9}"/>
                </a:ext>
              </a:extLst>
            </p:cNvPr>
            <p:cNvSpPr txBox="1"/>
            <p:nvPr/>
          </p:nvSpPr>
          <p:spPr>
            <a:xfrm>
              <a:off x="14212080" y="3381607"/>
              <a:ext cx="9158758"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US" sz="3200" b="1" dirty="0">
                  <a:solidFill>
                    <a:srgbClr val="000000"/>
                  </a:solidFill>
                </a:rPr>
                <a:t>Differential Reflectivity (ZDR) Column Strength</a:t>
              </a:r>
              <a:endParaRPr kumimoji="0" lang="en-US" sz="3200" b="1" i="0" u="none" strike="noStrike" cap="none" spc="0" normalizeH="0" baseline="0" dirty="0">
                <a:ln>
                  <a:noFill/>
                </a:ln>
                <a:solidFill>
                  <a:srgbClr val="000000"/>
                </a:solidFill>
                <a:effectLst/>
                <a:uFillTx/>
                <a:latin typeface="+mn-lt"/>
                <a:ea typeface="+mn-ea"/>
                <a:cs typeface="+mn-cs"/>
                <a:sym typeface="Helvetica Neue"/>
              </a:endParaRPr>
            </a:p>
          </p:txBody>
        </p:sp>
        <p:sp>
          <p:nvSpPr>
            <p:cNvPr id="18" name="TextBox 17">
              <a:extLst>
                <a:ext uri="{FF2B5EF4-FFF2-40B4-BE49-F238E27FC236}">
                  <a16:creationId xmlns:a16="http://schemas.microsoft.com/office/drawing/2014/main" id="{B666C203-EF69-A9B5-89A3-401436394A28}"/>
                </a:ext>
              </a:extLst>
            </p:cNvPr>
            <p:cNvSpPr txBox="1"/>
            <p:nvPr/>
          </p:nvSpPr>
          <p:spPr>
            <a:xfrm>
              <a:off x="13678601" y="4582816"/>
              <a:ext cx="533479" cy="42957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vert270"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US" sz="2800" dirty="0">
                  <a:solidFill>
                    <a:srgbClr val="000000"/>
                  </a:solidFill>
                </a:rPr>
                <a:t>Vertically Integrated ZDR</a:t>
              </a:r>
              <a:endParaRPr kumimoji="0" lang="en-US" sz="2800" b="0" i="0" u="none" strike="noStrike" cap="none" spc="0" normalizeH="0" baseline="0" dirty="0">
                <a:ln>
                  <a:noFill/>
                </a:ln>
                <a:solidFill>
                  <a:srgbClr val="000000"/>
                </a:solidFill>
                <a:effectLst/>
                <a:uFillTx/>
                <a:latin typeface="+mn-lt"/>
                <a:ea typeface="+mn-ea"/>
                <a:cs typeface="+mn-cs"/>
                <a:sym typeface="Helvetica Neue"/>
              </a:endParaRPr>
            </a:p>
          </p:txBody>
        </p:sp>
        <p:sp>
          <p:nvSpPr>
            <p:cNvPr id="30" name="TextBox 29">
              <a:extLst>
                <a:ext uri="{FF2B5EF4-FFF2-40B4-BE49-F238E27FC236}">
                  <a16:creationId xmlns:a16="http://schemas.microsoft.com/office/drawing/2014/main" id="{6D84597A-9F06-A4E3-6E1E-C251979016CB}"/>
                </a:ext>
              </a:extLst>
            </p:cNvPr>
            <p:cNvSpPr txBox="1"/>
            <p:nvPr/>
          </p:nvSpPr>
          <p:spPr>
            <a:xfrm rot="19033155">
              <a:off x="15690849" y="5289380"/>
              <a:ext cx="2265450"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000000"/>
                  </a:solidFill>
                  <a:effectLst/>
                  <a:uFillTx/>
                  <a:latin typeface="+mn-lt"/>
                  <a:ea typeface="+mn-ea"/>
                  <a:cs typeface="+mn-cs"/>
                  <a:sym typeface="Helvetica Neue"/>
                </a:rPr>
                <a:t>With Lightning</a:t>
              </a:r>
            </a:p>
          </p:txBody>
        </p:sp>
        <p:sp>
          <p:nvSpPr>
            <p:cNvPr id="31" name="TextBox 30">
              <a:extLst>
                <a:ext uri="{FF2B5EF4-FFF2-40B4-BE49-F238E27FC236}">
                  <a16:creationId xmlns:a16="http://schemas.microsoft.com/office/drawing/2014/main" id="{C721A76A-357C-42A2-7D9B-86F6BFB59DA0}"/>
                </a:ext>
              </a:extLst>
            </p:cNvPr>
            <p:cNvSpPr txBox="1"/>
            <p:nvPr/>
          </p:nvSpPr>
          <p:spPr>
            <a:xfrm rot="19033155">
              <a:off x="17755820" y="6045989"/>
              <a:ext cx="2102055"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US" b="1" dirty="0">
                  <a:solidFill>
                    <a:srgbClr val="000000"/>
                  </a:solidFill>
                </a:rPr>
                <a:t>No </a:t>
              </a:r>
              <a:r>
                <a:rPr kumimoji="0" lang="en-US" sz="2400" b="1" i="0" u="none" strike="noStrike" cap="none" spc="0" normalizeH="0" baseline="0" dirty="0">
                  <a:ln>
                    <a:noFill/>
                  </a:ln>
                  <a:solidFill>
                    <a:srgbClr val="000000"/>
                  </a:solidFill>
                  <a:effectLst/>
                  <a:uFillTx/>
                  <a:latin typeface="+mn-lt"/>
                  <a:ea typeface="+mn-ea"/>
                  <a:cs typeface="+mn-cs"/>
                  <a:sym typeface="Helvetica Neue"/>
                </a:rPr>
                <a:t>Lightning</a:t>
              </a:r>
            </a:p>
          </p:txBody>
        </p:sp>
      </p:grpSp>
      <p:sp>
        <p:nvSpPr>
          <p:cNvPr id="38" name="Slide Number Placeholder 37">
            <a:extLst>
              <a:ext uri="{FF2B5EF4-FFF2-40B4-BE49-F238E27FC236}">
                <a16:creationId xmlns:a16="http://schemas.microsoft.com/office/drawing/2014/main" id="{826DC4E2-BD87-CD38-266B-0E21435E9F15}"/>
              </a:ext>
            </a:extLst>
          </p:cNvPr>
          <p:cNvSpPr>
            <a:spLocks noGrp="1"/>
          </p:cNvSpPr>
          <p:nvPr>
            <p:ph type="sldNum" sz="quarter" idx="2"/>
          </p:nvPr>
        </p:nvSpPr>
        <p:spPr/>
        <p:txBody>
          <a:bodyPr/>
          <a:lstStyle/>
          <a:p>
            <a:fld id="{86CB4B4D-7CA3-9044-876B-883B54F8677D}" type="slidenum">
              <a:rPr lang="en-US" smtClean="0"/>
              <a:t>14</a:t>
            </a:fld>
            <a:endParaRPr lang="en-US"/>
          </a:p>
        </p:txBody>
      </p:sp>
    </p:spTree>
    <p:extLst>
      <p:ext uri="{BB962C8B-B14F-4D97-AF65-F5344CB8AC3E}">
        <p14:creationId xmlns:p14="http://schemas.microsoft.com/office/powerpoint/2010/main" val="437032515"/>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005BB-EF9D-41CF-A884-1299C3DB885C}"/>
              </a:ext>
            </a:extLst>
          </p:cNvPr>
          <p:cNvSpPr>
            <a:spLocks noGrp="1"/>
          </p:cNvSpPr>
          <p:nvPr>
            <p:ph type="title"/>
          </p:nvPr>
        </p:nvSpPr>
        <p:spPr/>
        <p:txBody>
          <a:bodyPr/>
          <a:lstStyle/>
          <a:p>
            <a:r>
              <a:rPr lang="en-US" dirty="0"/>
              <a:t>Temporal evolution: columns and lightning</a:t>
            </a:r>
          </a:p>
        </p:txBody>
      </p:sp>
      <p:sp>
        <p:nvSpPr>
          <p:cNvPr id="5" name="Slide Number Placeholder 4">
            <a:extLst>
              <a:ext uri="{FF2B5EF4-FFF2-40B4-BE49-F238E27FC236}">
                <a16:creationId xmlns:a16="http://schemas.microsoft.com/office/drawing/2014/main" id="{FF5F82F8-0963-5A50-3D0D-CB40967FFAB3}"/>
              </a:ext>
            </a:extLst>
          </p:cNvPr>
          <p:cNvSpPr>
            <a:spLocks noGrp="1"/>
          </p:cNvSpPr>
          <p:nvPr>
            <p:ph type="sldNum" sz="quarter" idx="2"/>
          </p:nvPr>
        </p:nvSpPr>
        <p:spPr/>
        <p:txBody>
          <a:bodyPr/>
          <a:lstStyle/>
          <a:p>
            <a:fld id="{86CB4B4D-7CA3-9044-876B-883B54F8677D}" type="slidenum">
              <a:rPr lang="en-US" smtClean="0"/>
              <a:t>15</a:t>
            </a:fld>
            <a:endParaRPr lang="en-US"/>
          </a:p>
        </p:txBody>
      </p:sp>
      <p:grpSp>
        <p:nvGrpSpPr>
          <p:cNvPr id="4" name="Group 3">
            <a:extLst>
              <a:ext uri="{FF2B5EF4-FFF2-40B4-BE49-F238E27FC236}">
                <a16:creationId xmlns:a16="http://schemas.microsoft.com/office/drawing/2014/main" id="{D2346C8D-F77F-D34B-7273-FF8DB003BA8C}"/>
              </a:ext>
            </a:extLst>
          </p:cNvPr>
          <p:cNvGrpSpPr/>
          <p:nvPr/>
        </p:nvGrpSpPr>
        <p:grpSpPr>
          <a:xfrm>
            <a:off x="17354418" y="3180742"/>
            <a:ext cx="6172200" cy="10332720"/>
            <a:chOff x="17354418" y="3180742"/>
            <a:chExt cx="6172200" cy="10332720"/>
          </a:xfrm>
        </p:grpSpPr>
        <p:pic>
          <p:nvPicPr>
            <p:cNvPr id="6" name="Image" descr="Image">
              <a:extLst>
                <a:ext uri="{FF2B5EF4-FFF2-40B4-BE49-F238E27FC236}">
                  <a16:creationId xmlns:a16="http://schemas.microsoft.com/office/drawing/2014/main" id="{EDF08200-DB39-C5D5-800C-B4E9EB107BE2}"/>
                </a:ext>
              </a:extLst>
            </p:cNvPr>
            <p:cNvPicPr>
              <a:picLocks/>
            </p:cNvPicPr>
            <p:nvPr/>
          </p:nvPicPr>
          <p:blipFill>
            <a:blip r:embed="rId3"/>
            <a:stretch>
              <a:fillRect/>
            </a:stretch>
          </p:blipFill>
          <p:spPr>
            <a:xfrm>
              <a:off x="17354418" y="3180742"/>
              <a:ext cx="6172200" cy="10332720"/>
            </a:xfrm>
            <a:prstGeom prst="rect">
              <a:avLst/>
            </a:prstGeom>
            <a:ln w="12700">
              <a:miter lim="400000"/>
            </a:ln>
          </p:spPr>
        </p:pic>
        <p:sp>
          <p:nvSpPr>
            <p:cNvPr id="8" name="Right Arrow 7">
              <a:extLst>
                <a:ext uri="{FF2B5EF4-FFF2-40B4-BE49-F238E27FC236}">
                  <a16:creationId xmlns:a16="http://schemas.microsoft.com/office/drawing/2014/main" id="{56CD06F9-1973-0A91-0EDD-2A302B7476D5}"/>
                </a:ext>
              </a:extLst>
            </p:cNvPr>
            <p:cNvSpPr/>
            <p:nvPr/>
          </p:nvSpPr>
          <p:spPr>
            <a:xfrm rot="5400000">
              <a:off x="17650690" y="3767622"/>
              <a:ext cx="886691" cy="526473"/>
            </a:xfrm>
            <a:prstGeom prst="rightArrow">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9" name="Right Arrow 8">
              <a:extLst>
                <a:ext uri="{FF2B5EF4-FFF2-40B4-BE49-F238E27FC236}">
                  <a16:creationId xmlns:a16="http://schemas.microsoft.com/office/drawing/2014/main" id="{819A2305-5F14-92B8-6CA1-A4A338C3695D}"/>
                </a:ext>
              </a:extLst>
            </p:cNvPr>
            <p:cNvSpPr/>
            <p:nvPr/>
          </p:nvSpPr>
          <p:spPr>
            <a:xfrm rot="5400000">
              <a:off x="17803088" y="6151418"/>
              <a:ext cx="886691" cy="526473"/>
            </a:xfrm>
            <a:prstGeom prst="rightArrow">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0" name="Right Arrow 9">
              <a:extLst>
                <a:ext uri="{FF2B5EF4-FFF2-40B4-BE49-F238E27FC236}">
                  <a16:creationId xmlns:a16="http://schemas.microsoft.com/office/drawing/2014/main" id="{107DD157-1E45-95FF-7A21-05A88717AA09}"/>
                </a:ext>
              </a:extLst>
            </p:cNvPr>
            <p:cNvSpPr/>
            <p:nvPr/>
          </p:nvSpPr>
          <p:spPr>
            <a:xfrm rot="5400000">
              <a:off x="18135593" y="8535214"/>
              <a:ext cx="886691" cy="526473"/>
            </a:xfrm>
            <a:prstGeom prst="rightArrow">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graphicFrame>
        <p:nvGraphicFramePr>
          <p:cNvPr id="19" name="Table 12">
            <a:extLst>
              <a:ext uri="{FF2B5EF4-FFF2-40B4-BE49-F238E27FC236}">
                <a16:creationId xmlns:a16="http://schemas.microsoft.com/office/drawing/2014/main" id="{35127138-73FB-901E-9E54-EA1177854875}"/>
              </a:ext>
            </a:extLst>
          </p:cNvPr>
          <p:cNvGraphicFramePr>
            <a:graphicFrameLocks noGrp="1"/>
          </p:cNvGraphicFramePr>
          <p:nvPr>
            <p:extLst>
              <p:ext uri="{D42A27DB-BD31-4B8C-83A1-F6EECF244321}">
                <p14:modId xmlns:p14="http://schemas.microsoft.com/office/powerpoint/2010/main" val="1416429829"/>
              </p:ext>
            </p:extLst>
          </p:nvPr>
        </p:nvGraphicFramePr>
        <p:xfrm>
          <a:off x="1134110" y="3971617"/>
          <a:ext cx="14023126" cy="3887172"/>
        </p:xfrm>
        <a:graphic>
          <a:graphicData uri="http://schemas.openxmlformats.org/drawingml/2006/table">
            <a:tbl>
              <a:tblPr firstRow="1" bandRow="1">
                <a:tableStyleId>{2708684C-4D16-4618-839F-0558EEFCDFE6}</a:tableStyleId>
              </a:tblPr>
              <a:tblGrid>
                <a:gridCol w="4116450">
                  <a:extLst>
                    <a:ext uri="{9D8B030D-6E8A-4147-A177-3AD203B41FA5}">
                      <a16:colId xmlns:a16="http://schemas.microsoft.com/office/drawing/2014/main" val="3368687318"/>
                    </a:ext>
                  </a:extLst>
                </a:gridCol>
                <a:gridCol w="2232480">
                  <a:extLst>
                    <a:ext uri="{9D8B030D-6E8A-4147-A177-3AD203B41FA5}">
                      <a16:colId xmlns:a16="http://schemas.microsoft.com/office/drawing/2014/main" val="827070505"/>
                    </a:ext>
                  </a:extLst>
                </a:gridCol>
                <a:gridCol w="2749365">
                  <a:extLst>
                    <a:ext uri="{9D8B030D-6E8A-4147-A177-3AD203B41FA5}">
                      <a16:colId xmlns:a16="http://schemas.microsoft.com/office/drawing/2014/main" val="2568030460"/>
                    </a:ext>
                  </a:extLst>
                </a:gridCol>
                <a:gridCol w="2199202">
                  <a:extLst>
                    <a:ext uri="{9D8B030D-6E8A-4147-A177-3AD203B41FA5}">
                      <a16:colId xmlns:a16="http://schemas.microsoft.com/office/drawing/2014/main" val="2394825230"/>
                    </a:ext>
                  </a:extLst>
                </a:gridCol>
                <a:gridCol w="2725629">
                  <a:extLst>
                    <a:ext uri="{9D8B030D-6E8A-4147-A177-3AD203B41FA5}">
                      <a16:colId xmlns:a16="http://schemas.microsoft.com/office/drawing/2014/main" val="1338710015"/>
                    </a:ext>
                  </a:extLst>
                </a:gridCol>
              </a:tblGrid>
              <a:tr h="595332">
                <a:tc>
                  <a:txBody>
                    <a:bodyPr/>
                    <a:lstStyle/>
                    <a:p>
                      <a:r>
                        <a:rPr lang="en-US" sz="3200" dirty="0"/>
                        <a:t>Time Delta (minutes)</a:t>
                      </a:r>
                    </a:p>
                  </a:txBody>
                  <a:tcPr/>
                </a:tc>
                <a:tc>
                  <a:txBody>
                    <a:bodyPr/>
                    <a:lstStyle/>
                    <a:p>
                      <a:r>
                        <a:rPr lang="en-US" sz="3200" dirty="0"/>
                        <a:t>Raw</a:t>
                      </a:r>
                    </a:p>
                    <a:p>
                      <a:r>
                        <a:rPr lang="en-US" sz="3200" dirty="0"/>
                        <a:t>(median)</a:t>
                      </a:r>
                    </a:p>
                  </a:txBody>
                  <a:tcPr/>
                </a:tc>
                <a:tc>
                  <a:txBody>
                    <a:bodyPr/>
                    <a:lstStyle/>
                    <a:p>
                      <a:r>
                        <a:rPr lang="en-US" sz="3200" dirty="0"/>
                        <a:t>Sum Version</a:t>
                      </a:r>
                    </a:p>
                    <a:p>
                      <a:pPr marL="0" marR="0" lvl="0" indent="0" algn="ctr" defTabSz="584200" rtl="0" eaLnBrk="1" fontAlgn="auto" latinLnBrk="0" hangingPunct="1">
                        <a:lnSpc>
                          <a:spcPct val="100000"/>
                        </a:lnSpc>
                        <a:spcBef>
                          <a:spcPts val="0"/>
                        </a:spcBef>
                        <a:spcAft>
                          <a:spcPts val="0"/>
                        </a:spcAft>
                        <a:buClrTx/>
                        <a:buSzTx/>
                        <a:buFontTx/>
                        <a:buNone/>
                        <a:tabLst/>
                        <a:defRPr/>
                      </a:pPr>
                      <a:r>
                        <a:rPr lang="en-US" sz="3200" dirty="0"/>
                        <a:t>(median)</a:t>
                      </a:r>
                    </a:p>
                  </a:txBody>
                  <a:tcPr/>
                </a:tc>
                <a:tc>
                  <a:txBody>
                    <a:bodyPr/>
                    <a:lstStyle/>
                    <a:p>
                      <a:r>
                        <a:rPr lang="en-US" sz="3200" dirty="0"/>
                        <a:t>Raw</a:t>
                      </a:r>
                    </a:p>
                    <a:p>
                      <a:r>
                        <a:rPr lang="en-US" sz="3200" dirty="0"/>
                        <a:t>(Houston)</a:t>
                      </a:r>
                    </a:p>
                  </a:txBody>
                  <a:tcPr/>
                </a:tc>
                <a:tc>
                  <a:txBody>
                    <a:bodyPr/>
                    <a:lstStyle/>
                    <a:p>
                      <a:r>
                        <a:rPr lang="en-US" sz="3200" dirty="0"/>
                        <a:t>Sum Version</a:t>
                      </a:r>
                    </a:p>
                    <a:p>
                      <a:pPr marL="0" marR="0" lvl="0" indent="0" algn="ctr" defTabSz="584200" rtl="0" eaLnBrk="1" fontAlgn="auto" latinLnBrk="0" hangingPunct="1">
                        <a:lnSpc>
                          <a:spcPct val="100000"/>
                        </a:lnSpc>
                        <a:spcBef>
                          <a:spcPts val="0"/>
                        </a:spcBef>
                        <a:spcAft>
                          <a:spcPts val="0"/>
                        </a:spcAft>
                        <a:buClrTx/>
                        <a:buSzTx/>
                        <a:buFontTx/>
                        <a:buNone/>
                        <a:tabLst/>
                        <a:defRPr/>
                      </a:pPr>
                      <a:r>
                        <a:rPr lang="en-US" sz="3200" dirty="0"/>
                        <a:t>(Houston)</a:t>
                      </a:r>
                    </a:p>
                    <a:p>
                      <a:endParaRPr lang="en-US" sz="3200" dirty="0"/>
                    </a:p>
                  </a:txBody>
                  <a:tcPr/>
                </a:tc>
                <a:extLst>
                  <a:ext uri="{0D108BD9-81ED-4DB2-BD59-A6C34878D82A}">
                    <a16:rowId xmlns:a16="http://schemas.microsoft.com/office/drawing/2014/main" val="3508027260"/>
                  </a:ext>
                </a:extLst>
              </a:tr>
              <a:tr h="595332">
                <a:tc>
                  <a:txBody>
                    <a:bodyPr/>
                    <a:lstStyle/>
                    <a:p>
                      <a:r>
                        <a:rPr lang="en-US" sz="3200" dirty="0"/>
                        <a:t>First </a:t>
                      </a:r>
                      <a:r>
                        <a:rPr lang="en-US" sz="3200" dirty="0" err="1"/>
                        <a:t>Zdr</a:t>
                      </a:r>
                      <a:r>
                        <a:rPr lang="en-US" sz="3200" dirty="0"/>
                        <a:t> peak</a:t>
                      </a:r>
                    </a:p>
                  </a:txBody>
                  <a:tcPr/>
                </a:tc>
                <a:tc>
                  <a:txBody>
                    <a:bodyPr/>
                    <a:lstStyle/>
                    <a:p>
                      <a:r>
                        <a:rPr lang="en-US" sz="3200" dirty="0"/>
                        <a:t>13</a:t>
                      </a:r>
                    </a:p>
                  </a:txBody>
                  <a:tcPr/>
                </a:tc>
                <a:tc>
                  <a:txBody>
                    <a:bodyPr/>
                    <a:lstStyle/>
                    <a:p>
                      <a:pPr marL="0" marR="0" lvl="0" indent="0" algn="ctr" defTabSz="584200" rtl="0" eaLnBrk="1" fontAlgn="auto" latinLnBrk="0" hangingPunct="1">
                        <a:lnSpc>
                          <a:spcPct val="100000"/>
                        </a:lnSpc>
                        <a:spcBef>
                          <a:spcPts val="0"/>
                        </a:spcBef>
                        <a:spcAft>
                          <a:spcPts val="0"/>
                        </a:spcAft>
                        <a:buClrTx/>
                        <a:buSzTx/>
                        <a:buFontTx/>
                        <a:buNone/>
                        <a:tabLst/>
                        <a:defRPr/>
                      </a:pPr>
                      <a:r>
                        <a:rPr lang="en-US" sz="3200" dirty="0"/>
                        <a:t>11</a:t>
                      </a:r>
                    </a:p>
                  </a:txBody>
                  <a:tcPr/>
                </a:tc>
                <a:tc>
                  <a:txBody>
                    <a:bodyPr/>
                    <a:lstStyle/>
                    <a:p>
                      <a:r>
                        <a:rPr lang="en-US" sz="3200" dirty="0"/>
                        <a:t>12</a:t>
                      </a:r>
                    </a:p>
                  </a:txBody>
                  <a:tcPr/>
                </a:tc>
                <a:tc>
                  <a:txBody>
                    <a:bodyPr/>
                    <a:lstStyle/>
                    <a:p>
                      <a:r>
                        <a:rPr lang="en-US" sz="3200" dirty="0"/>
                        <a:t>9</a:t>
                      </a:r>
                    </a:p>
                  </a:txBody>
                  <a:tcPr/>
                </a:tc>
                <a:extLst>
                  <a:ext uri="{0D108BD9-81ED-4DB2-BD59-A6C34878D82A}">
                    <a16:rowId xmlns:a16="http://schemas.microsoft.com/office/drawing/2014/main" val="1753482228"/>
                  </a:ext>
                </a:extLst>
              </a:tr>
              <a:tr h="370840">
                <a:tc>
                  <a:txBody>
                    <a:bodyPr/>
                    <a:lstStyle/>
                    <a:p>
                      <a:r>
                        <a:rPr lang="en-US" sz="3200" dirty="0"/>
                        <a:t>First </a:t>
                      </a:r>
                      <a:r>
                        <a:rPr lang="en-US" sz="3200" dirty="0" err="1"/>
                        <a:t>Zdr</a:t>
                      </a:r>
                      <a:r>
                        <a:rPr lang="en-US" sz="3200" dirty="0"/>
                        <a:t> – LTG peak</a:t>
                      </a:r>
                    </a:p>
                  </a:txBody>
                  <a:tcPr/>
                </a:tc>
                <a:tc>
                  <a:txBody>
                    <a:bodyPr/>
                    <a:lstStyle/>
                    <a:p>
                      <a:r>
                        <a:rPr lang="en-US" sz="3200" dirty="0"/>
                        <a:t>13</a:t>
                      </a:r>
                    </a:p>
                  </a:txBody>
                  <a:tcPr/>
                </a:tc>
                <a:tc>
                  <a:txBody>
                    <a:bodyPr/>
                    <a:lstStyle/>
                    <a:p>
                      <a:r>
                        <a:rPr lang="en-US" sz="3200" dirty="0">
                          <a:solidFill>
                            <a:srgbClr val="000000"/>
                          </a:solidFill>
                        </a:rPr>
                        <a:t>10</a:t>
                      </a:r>
                    </a:p>
                  </a:txBody>
                  <a:tcPr/>
                </a:tc>
                <a:tc>
                  <a:txBody>
                    <a:bodyPr/>
                    <a:lstStyle/>
                    <a:p>
                      <a:r>
                        <a:rPr lang="en-US" sz="3200" dirty="0"/>
                        <a:t>16</a:t>
                      </a:r>
                    </a:p>
                  </a:txBody>
                  <a:tcPr/>
                </a:tc>
                <a:tc>
                  <a:txBody>
                    <a:bodyPr/>
                    <a:lstStyle/>
                    <a:p>
                      <a:r>
                        <a:rPr lang="en-US" sz="3200" dirty="0"/>
                        <a:t>17</a:t>
                      </a:r>
                    </a:p>
                  </a:txBody>
                  <a:tcPr/>
                </a:tc>
                <a:extLst>
                  <a:ext uri="{0D108BD9-81ED-4DB2-BD59-A6C34878D82A}">
                    <a16:rowId xmlns:a16="http://schemas.microsoft.com/office/drawing/2014/main" val="799876777"/>
                  </a:ext>
                </a:extLst>
              </a:tr>
              <a:tr h="370840">
                <a:tc>
                  <a:txBody>
                    <a:bodyPr/>
                    <a:lstStyle/>
                    <a:p>
                      <a:r>
                        <a:rPr lang="en-US" sz="3200" dirty="0"/>
                        <a:t>First </a:t>
                      </a:r>
                      <a:r>
                        <a:rPr lang="en-US" sz="3200" dirty="0" err="1"/>
                        <a:t>Zdr</a:t>
                      </a:r>
                      <a:r>
                        <a:rPr lang="en-US" sz="3200" dirty="0"/>
                        <a:t> – </a:t>
                      </a:r>
                      <a:r>
                        <a:rPr lang="en-US" sz="3200" dirty="0" err="1"/>
                        <a:t>Kdp</a:t>
                      </a:r>
                      <a:r>
                        <a:rPr lang="en-US" sz="3200" dirty="0"/>
                        <a:t> peak</a:t>
                      </a:r>
                    </a:p>
                  </a:txBody>
                  <a:tcPr/>
                </a:tc>
                <a:tc>
                  <a:txBody>
                    <a:bodyPr/>
                    <a:lstStyle/>
                    <a:p>
                      <a:r>
                        <a:rPr lang="en-US" sz="3200" dirty="0"/>
                        <a:t>9</a:t>
                      </a:r>
                    </a:p>
                  </a:txBody>
                  <a:tcPr/>
                </a:tc>
                <a:tc>
                  <a:txBody>
                    <a:bodyPr/>
                    <a:lstStyle/>
                    <a:p>
                      <a:r>
                        <a:rPr lang="en-US" sz="3200" dirty="0"/>
                        <a:t>8</a:t>
                      </a:r>
                    </a:p>
                  </a:txBody>
                  <a:tcPr/>
                </a:tc>
                <a:tc>
                  <a:txBody>
                    <a:bodyPr/>
                    <a:lstStyle/>
                    <a:p>
                      <a:r>
                        <a:rPr lang="en-US" sz="3200" dirty="0"/>
                        <a:t>18</a:t>
                      </a:r>
                    </a:p>
                  </a:txBody>
                  <a:tcPr/>
                </a:tc>
                <a:tc>
                  <a:txBody>
                    <a:bodyPr/>
                    <a:lstStyle/>
                    <a:p>
                      <a:r>
                        <a:rPr lang="en-US" sz="3200" dirty="0"/>
                        <a:t>18</a:t>
                      </a:r>
                    </a:p>
                  </a:txBody>
                  <a:tcPr/>
                </a:tc>
                <a:extLst>
                  <a:ext uri="{0D108BD9-81ED-4DB2-BD59-A6C34878D82A}">
                    <a16:rowId xmlns:a16="http://schemas.microsoft.com/office/drawing/2014/main" val="1643350737"/>
                  </a:ext>
                </a:extLst>
              </a:tr>
              <a:tr h="370840">
                <a:tc>
                  <a:txBody>
                    <a:bodyPr/>
                    <a:lstStyle/>
                    <a:p>
                      <a:r>
                        <a:rPr lang="en-US" sz="3200" dirty="0"/>
                        <a:t>First </a:t>
                      </a:r>
                      <a:r>
                        <a:rPr lang="en-US" sz="3200" dirty="0" err="1"/>
                        <a:t>Kdp</a:t>
                      </a:r>
                      <a:r>
                        <a:rPr lang="en-US" sz="3200" dirty="0"/>
                        <a:t> – LTG peak</a:t>
                      </a:r>
                    </a:p>
                  </a:txBody>
                  <a:tcPr/>
                </a:tc>
                <a:tc>
                  <a:txBody>
                    <a:bodyPr/>
                    <a:lstStyle/>
                    <a:p>
                      <a:r>
                        <a:rPr lang="en-US" sz="3200" dirty="0"/>
                        <a:t>0</a:t>
                      </a:r>
                    </a:p>
                  </a:txBody>
                  <a:tcPr/>
                </a:tc>
                <a:tc>
                  <a:txBody>
                    <a:bodyPr/>
                    <a:lstStyle/>
                    <a:p>
                      <a:r>
                        <a:rPr lang="en-US" sz="3200" dirty="0"/>
                        <a:t>0</a:t>
                      </a:r>
                    </a:p>
                  </a:txBody>
                  <a:tcPr/>
                </a:tc>
                <a:tc>
                  <a:txBody>
                    <a:bodyPr/>
                    <a:lstStyle/>
                    <a:p>
                      <a:r>
                        <a:rPr lang="en-US" sz="3200" dirty="0"/>
                        <a:t>0</a:t>
                      </a:r>
                    </a:p>
                  </a:txBody>
                  <a:tcPr/>
                </a:tc>
                <a:tc>
                  <a:txBody>
                    <a:bodyPr/>
                    <a:lstStyle/>
                    <a:p>
                      <a:r>
                        <a:rPr lang="en-US" sz="3200" dirty="0"/>
                        <a:t>0</a:t>
                      </a:r>
                    </a:p>
                  </a:txBody>
                  <a:tcPr/>
                </a:tc>
                <a:extLst>
                  <a:ext uri="{0D108BD9-81ED-4DB2-BD59-A6C34878D82A}">
                    <a16:rowId xmlns:a16="http://schemas.microsoft.com/office/drawing/2014/main" val="3304596104"/>
                  </a:ext>
                </a:extLst>
              </a:tr>
            </a:tbl>
          </a:graphicData>
        </a:graphic>
      </p:graphicFrame>
      <p:sp>
        <p:nvSpPr>
          <p:cNvPr id="20" name="TextBox 19">
            <a:extLst>
              <a:ext uri="{FF2B5EF4-FFF2-40B4-BE49-F238E27FC236}">
                <a16:creationId xmlns:a16="http://schemas.microsoft.com/office/drawing/2014/main" id="{153402F8-B914-0C67-957C-12C4A92FF341}"/>
              </a:ext>
            </a:extLst>
          </p:cNvPr>
          <p:cNvSpPr txBox="1"/>
          <p:nvPr/>
        </p:nvSpPr>
        <p:spPr>
          <a:xfrm>
            <a:off x="5166398" y="8090760"/>
            <a:ext cx="6172200"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3200" b="1" i="0" u="none" strike="noStrike" cap="none" spc="0" normalizeH="0" baseline="0" dirty="0">
                <a:ln>
                  <a:noFill/>
                </a:ln>
                <a:solidFill>
                  <a:srgbClr val="000000"/>
                </a:solidFill>
                <a:effectLst/>
                <a:uFillTx/>
                <a:latin typeface="+mn-lt"/>
                <a:ea typeface="+mn-ea"/>
                <a:cs typeface="+mn-cs"/>
                <a:sym typeface="Helvetica Neue"/>
              </a:rPr>
              <a:t>Cells with KDP/ZDR Columns</a:t>
            </a:r>
          </a:p>
        </p:txBody>
      </p:sp>
      <p:sp>
        <p:nvSpPr>
          <p:cNvPr id="21" name="TextBox 20">
            <a:extLst>
              <a:ext uri="{FF2B5EF4-FFF2-40B4-BE49-F238E27FC236}">
                <a16:creationId xmlns:a16="http://schemas.microsoft.com/office/drawing/2014/main" id="{BDBAF6F3-CDE3-C3D3-E5F9-E013CCB75658}"/>
              </a:ext>
            </a:extLst>
          </p:cNvPr>
          <p:cNvSpPr txBox="1"/>
          <p:nvPr/>
        </p:nvSpPr>
        <p:spPr>
          <a:xfrm>
            <a:off x="3302124" y="3350255"/>
            <a:ext cx="10363200"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3200" b="1" i="0" u="none" strike="noStrike" cap="none" spc="0" normalizeH="0" baseline="0" dirty="0">
                <a:ln>
                  <a:noFill/>
                </a:ln>
                <a:solidFill>
                  <a:srgbClr val="000000"/>
                </a:solidFill>
                <a:effectLst/>
                <a:uFillTx/>
                <a:latin typeface="+mn-lt"/>
                <a:ea typeface="+mn-ea"/>
                <a:cs typeface="+mn-cs"/>
                <a:sym typeface="Helvetica Neue"/>
              </a:rPr>
              <a:t>Cells with KDP/ZDR Columns with Lightning</a:t>
            </a:r>
          </a:p>
        </p:txBody>
      </p:sp>
      <p:graphicFrame>
        <p:nvGraphicFramePr>
          <p:cNvPr id="22" name="Table 12">
            <a:extLst>
              <a:ext uri="{FF2B5EF4-FFF2-40B4-BE49-F238E27FC236}">
                <a16:creationId xmlns:a16="http://schemas.microsoft.com/office/drawing/2014/main" id="{20CB3F57-868D-F1D2-23E8-D1956C819BA7}"/>
              </a:ext>
            </a:extLst>
          </p:cNvPr>
          <p:cNvGraphicFramePr>
            <a:graphicFrameLocks noGrp="1"/>
          </p:cNvGraphicFramePr>
          <p:nvPr>
            <p:extLst>
              <p:ext uri="{D42A27DB-BD31-4B8C-83A1-F6EECF244321}">
                <p14:modId xmlns:p14="http://schemas.microsoft.com/office/powerpoint/2010/main" val="1126893218"/>
              </p:ext>
            </p:extLst>
          </p:nvPr>
        </p:nvGraphicFramePr>
        <p:xfrm>
          <a:off x="857382" y="8715920"/>
          <a:ext cx="14023126" cy="2712720"/>
        </p:xfrm>
        <a:graphic>
          <a:graphicData uri="http://schemas.openxmlformats.org/drawingml/2006/table">
            <a:tbl>
              <a:tblPr firstRow="1" bandRow="1">
                <a:tableStyleId>{2708684C-4D16-4618-839F-0558EEFCDFE6}</a:tableStyleId>
              </a:tblPr>
              <a:tblGrid>
                <a:gridCol w="4116450">
                  <a:extLst>
                    <a:ext uri="{9D8B030D-6E8A-4147-A177-3AD203B41FA5}">
                      <a16:colId xmlns:a16="http://schemas.microsoft.com/office/drawing/2014/main" val="3368687318"/>
                    </a:ext>
                  </a:extLst>
                </a:gridCol>
                <a:gridCol w="2232480">
                  <a:extLst>
                    <a:ext uri="{9D8B030D-6E8A-4147-A177-3AD203B41FA5}">
                      <a16:colId xmlns:a16="http://schemas.microsoft.com/office/drawing/2014/main" val="827070505"/>
                    </a:ext>
                  </a:extLst>
                </a:gridCol>
                <a:gridCol w="2749365">
                  <a:extLst>
                    <a:ext uri="{9D8B030D-6E8A-4147-A177-3AD203B41FA5}">
                      <a16:colId xmlns:a16="http://schemas.microsoft.com/office/drawing/2014/main" val="2568030460"/>
                    </a:ext>
                  </a:extLst>
                </a:gridCol>
                <a:gridCol w="2236323">
                  <a:extLst>
                    <a:ext uri="{9D8B030D-6E8A-4147-A177-3AD203B41FA5}">
                      <a16:colId xmlns:a16="http://schemas.microsoft.com/office/drawing/2014/main" val="2394825230"/>
                    </a:ext>
                  </a:extLst>
                </a:gridCol>
                <a:gridCol w="2688508">
                  <a:extLst>
                    <a:ext uri="{9D8B030D-6E8A-4147-A177-3AD203B41FA5}">
                      <a16:colId xmlns:a16="http://schemas.microsoft.com/office/drawing/2014/main" val="1338710015"/>
                    </a:ext>
                  </a:extLst>
                </a:gridCol>
              </a:tblGrid>
              <a:tr h="370840">
                <a:tc>
                  <a:txBody>
                    <a:bodyPr/>
                    <a:lstStyle/>
                    <a:p>
                      <a:r>
                        <a:rPr lang="en-US" sz="3200" dirty="0"/>
                        <a:t>Time Delta (minutes)6</a:t>
                      </a:r>
                    </a:p>
                  </a:txBody>
                  <a:tcPr/>
                </a:tc>
                <a:tc>
                  <a:txBody>
                    <a:bodyPr/>
                    <a:lstStyle/>
                    <a:p>
                      <a:r>
                        <a:rPr lang="en-US" sz="3200" dirty="0"/>
                        <a:t>Raw</a:t>
                      </a:r>
                    </a:p>
                  </a:txBody>
                  <a:tcPr/>
                </a:tc>
                <a:tc>
                  <a:txBody>
                    <a:bodyPr/>
                    <a:lstStyle/>
                    <a:p>
                      <a:r>
                        <a:rPr lang="en-US" sz="3200" dirty="0"/>
                        <a:t>Sum Version</a:t>
                      </a:r>
                    </a:p>
                  </a:txBody>
                  <a:tcPr/>
                </a:tc>
                <a:tc>
                  <a:txBody>
                    <a:bodyPr/>
                    <a:lstStyle/>
                    <a:p>
                      <a:r>
                        <a:rPr lang="en-US" sz="3200" dirty="0"/>
                        <a:t>Raw</a:t>
                      </a:r>
                    </a:p>
                    <a:p>
                      <a:pPr marL="0" marR="0" lvl="0" indent="0" algn="ctr" defTabSz="584200" rtl="0" eaLnBrk="1" fontAlgn="auto" latinLnBrk="0" hangingPunct="1">
                        <a:lnSpc>
                          <a:spcPct val="100000"/>
                        </a:lnSpc>
                        <a:spcBef>
                          <a:spcPts val="0"/>
                        </a:spcBef>
                        <a:spcAft>
                          <a:spcPts val="0"/>
                        </a:spcAft>
                        <a:buClrTx/>
                        <a:buSzTx/>
                        <a:buFontTx/>
                        <a:buNone/>
                        <a:tabLst/>
                        <a:defRPr/>
                      </a:pPr>
                      <a:r>
                        <a:rPr lang="en-US" sz="3200" dirty="0"/>
                        <a:t>(Houston)</a:t>
                      </a:r>
                    </a:p>
                  </a:txBody>
                  <a:tcPr/>
                </a:tc>
                <a:tc>
                  <a:txBody>
                    <a:bodyPr/>
                    <a:lstStyle/>
                    <a:p>
                      <a:r>
                        <a:rPr lang="en-US" sz="3200" dirty="0"/>
                        <a:t>Sum Version</a:t>
                      </a:r>
                    </a:p>
                    <a:p>
                      <a:pPr marL="0" marR="0" lvl="0" indent="0" algn="ctr" defTabSz="584200" rtl="0" eaLnBrk="1" fontAlgn="auto" latinLnBrk="0" hangingPunct="1">
                        <a:lnSpc>
                          <a:spcPct val="100000"/>
                        </a:lnSpc>
                        <a:spcBef>
                          <a:spcPts val="0"/>
                        </a:spcBef>
                        <a:spcAft>
                          <a:spcPts val="0"/>
                        </a:spcAft>
                        <a:buClrTx/>
                        <a:buSzTx/>
                        <a:buFontTx/>
                        <a:buNone/>
                        <a:tabLst/>
                        <a:defRPr/>
                      </a:pPr>
                      <a:r>
                        <a:rPr lang="en-US" sz="3200" dirty="0"/>
                        <a:t>(Houston)</a:t>
                      </a:r>
                    </a:p>
                    <a:p>
                      <a:endParaRPr lang="en-US" sz="3200" dirty="0"/>
                    </a:p>
                  </a:txBody>
                  <a:tcPr/>
                </a:tc>
                <a:extLst>
                  <a:ext uri="{0D108BD9-81ED-4DB2-BD59-A6C34878D82A}">
                    <a16:rowId xmlns:a16="http://schemas.microsoft.com/office/drawing/2014/main" val="3508027260"/>
                  </a:ext>
                </a:extLst>
              </a:tr>
              <a:tr h="370840">
                <a:tc>
                  <a:txBody>
                    <a:bodyPr/>
                    <a:lstStyle/>
                    <a:p>
                      <a:r>
                        <a:rPr lang="en-US" sz="3200" dirty="0"/>
                        <a:t>First </a:t>
                      </a:r>
                      <a:r>
                        <a:rPr lang="en-US" sz="3200" dirty="0" err="1"/>
                        <a:t>Zdr</a:t>
                      </a:r>
                      <a:r>
                        <a:rPr lang="en-US" sz="3200" dirty="0"/>
                        <a:t> peak</a:t>
                      </a:r>
                    </a:p>
                  </a:txBody>
                  <a:tcPr/>
                </a:tc>
                <a:tc>
                  <a:txBody>
                    <a:bodyPr/>
                    <a:lstStyle/>
                    <a:p>
                      <a:r>
                        <a:rPr lang="en-US" sz="3200" dirty="0"/>
                        <a:t>12</a:t>
                      </a:r>
                    </a:p>
                  </a:txBody>
                  <a:tcPr/>
                </a:tc>
                <a:tc>
                  <a:txBody>
                    <a:bodyPr/>
                    <a:lstStyle/>
                    <a:p>
                      <a:r>
                        <a:rPr lang="en-US" sz="3200" dirty="0"/>
                        <a:t>6</a:t>
                      </a:r>
                    </a:p>
                  </a:txBody>
                  <a:tcPr/>
                </a:tc>
                <a:tc>
                  <a:txBody>
                    <a:bodyPr/>
                    <a:lstStyle/>
                    <a:p>
                      <a:r>
                        <a:rPr lang="en-US" sz="3200" dirty="0"/>
                        <a:t>11</a:t>
                      </a:r>
                    </a:p>
                  </a:txBody>
                  <a:tcPr/>
                </a:tc>
                <a:tc>
                  <a:txBody>
                    <a:bodyPr/>
                    <a:lstStyle/>
                    <a:p>
                      <a:r>
                        <a:rPr lang="en-US" sz="3200" dirty="0"/>
                        <a:t>6</a:t>
                      </a:r>
                    </a:p>
                  </a:txBody>
                  <a:tcPr/>
                </a:tc>
                <a:extLst>
                  <a:ext uri="{0D108BD9-81ED-4DB2-BD59-A6C34878D82A}">
                    <a16:rowId xmlns:a16="http://schemas.microsoft.com/office/drawing/2014/main" val="608033839"/>
                  </a:ext>
                </a:extLst>
              </a:tr>
              <a:tr h="370840">
                <a:tc>
                  <a:txBody>
                    <a:bodyPr/>
                    <a:lstStyle/>
                    <a:p>
                      <a:r>
                        <a:rPr lang="en-US" sz="3200" dirty="0"/>
                        <a:t>First </a:t>
                      </a:r>
                      <a:r>
                        <a:rPr lang="en-US" sz="3200" dirty="0" err="1"/>
                        <a:t>Zdr</a:t>
                      </a:r>
                      <a:r>
                        <a:rPr lang="en-US" sz="3200" dirty="0"/>
                        <a:t> – </a:t>
                      </a:r>
                      <a:r>
                        <a:rPr lang="en-US" sz="3200" dirty="0" err="1"/>
                        <a:t>Kdp</a:t>
                      </a:r>
                      <a:r>
                        <a:rPr lang="en-US" sz="3200" dirty="0"/>
                        <a:t> peak</a:t>
                      </a:r>
                    </a:p>
                  </a:txBody>
                  <a:tcPr/>
                </a:tc>
                <a:tc>
                  <a:txBody>
                    <a:bodyPr/>
                    <a:lstStyle/>
                    <a:p>
                      <a:r>
                        <a:rPr lang="en-US" sz="3200" dirty="0"/>
                        <a:t>10</a:t>
                      </a:r>
                    </a:p>
                  </a:txBody>
                  <a:tcPr/>
                </a:tc>
                <a:tc>
                  <a:txBody>
                    <a:bodyPr/>
                    <a:lstStyle/>
                    <a:p>
                      <a:r>
                        <a:rPr lang="en-US" sz="3200" dirty="0"/>
                        <a:t>8</a:t>
                      </a:r>
                    </a:p>
                  </a:txBody>
                  <a:tcPr/>
                </a:tc>
                <a:tc>
                  <a:txBody>
                    <a:bodyPr/>
                    <a:lstStyle/>
                    <a:p>
                      <a:r>
                        <a:rPr lang="en-US" sz="3200" dirty="0"/>
                        <a:t>16</a:t>
                      </a:r>
                    </a:p>
                  </a:txBody>
                  <a:tcPr/>
                </a:tc>
                <a:tc>
                  <a:txBody>
                    <a:bodyPr/>
                    <a:lstStyle/>
                    <a:p>
                      <a:r>
                        <a:rPr lang="en-US" sz="3200" dirty="0"/>
                        <a:t>14</a:t>
                      </a:r>
                    </a:p>
                  </a:txBody>
                  <a:tcPr/>
                </a:tc>
                <a:extLst>
                  <a:ext uri="{0D108BD9-81ED-4DB2-BD59-A6C34878D82A}">
                    <a16:rowId xmlns:a16="http://schemas.microsoft.com/office/drawing/2014/main" val="1643350737"/>
                  </a:ext>
                </a:extLst>
              </a:tr>
            </a:tbl>
          </a:graphicData>
        </a:graphic>
      </p:graphicFrame>
    </p:spTree>
    <p:extLst>
      <p:ext uri="{BB962C8B-B14F-4D97-AF65-F5344CB8AC3E}">
        <p14:creationId xmlns:p14="http://schemas.microsoft.com/office/powerpoint/2010/main" val="32180659"/>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005BB-EF9D-41CF-A884-1299C3DB885C}"/>
              </a:ext>
            </a:extLst>
          </p:cNvPr>
          <p:cNvSpPr>
            <a:spLocks noGrp="1"/>
          </p:cNvSpPr>
          <p:nvPr>
            <p:ph type="title"/>
          </p:nvPr>
        </p:nvSpPr>
        <p:spPr/>
        <p:txBody>
          <a:bodyPr/>
          <a:lstStyle/>
          <a:p>
            <a:r>
              <a:rPr lang="en-US" dirty="0"/>
              <a:t>Temporal evolution: columns and lightning</a:t>
            </a:r>
          </a:p>
        </p:txBody>
      </p:sp>
      <p:sp>
        <p:nvSpPr>
          <p:cNvPr id="5" name="Slide Number Placeholder 4">
            <a:extLst>
              <a:ext uri="{FF2B5EF4-FFF2-40B4-BE49-F238E27FC236}">
                <a16:creationId xmlns:a16="http://schemas.microsoft.com/office/drawing/2014/main" id="{FF5F82F8-0963-5A50-3D0D-CB40967FFAB3}"/>
              </a:ext>
            </a:extLst>
          </p:cNvPr>
          <p:cNvSpPr>
            <a:spLocks noGrp="1"/>
          </p:cNvSpPr>
          <p:nvPr>
            <p:ph type="sldNum" sz="quarter" idx="2"/>
          </p:nvPr>
        </p:nvSpPr>
        <p:spPr/>
        <p:txBody>
          <a:bodyPr/>
          <a:lstStyle/>
          <a:p>
            <a:fld id="{86CB4B4D-7CA3-9044-876B-883B54F8677D}" type="slidenum">
              <a:rPr lang="en-US" smtClean="0"/>
              <a:t>16</a:t>
            </a:fld>
            <a:endParaRPr lang="en-US"/>
          </a:p>
        </p:txBody>
      </p:sp>
      <p:grpSp>
        <p:nvGrpSpPr>
          <p:cNvPr id="4" name="Group 3">
            <a:extLst>
              <a:ext uri="{FF2B5EF4-FFF2-40B4-BE49-F238E27FC236}">
                <a16:creationId xmlns:a16="http://schemas.microsoft.com/office/drawing/2014/main" id="{D2346C8D-F77F-D34B-7273-FF8DB003BA8C}"/>
              </a:ext>
            </a:extLst>
          </p:cNvPr>
          <p:cNvGrpSpPr/>
          <p:nvPr/>
        </p:nvGrpSpPr>
        <p:grpSpPr>
          <a:xfrm>
            <a:off x="17354418" y="3180742"/>
            <a:ext cx="6172200" cy="10332720"/>
            <a:chOff x="17354418" y="3180742"/>
            <a:chExt cx="6172200" cy="10332720"/>
          </a:xfrm>
        </p:grpSpPr>
        <p:pic>
          <p:nvPicPr>
            <p:cNvPr id="6" name="Image" descr="Image">
              <a:extLst>
                <a:ext uri="{FF2B5EF4-FFF2-40B4-BE49-F238E27FC236}">
                  <a16:creationId xmlns:a16="http://schemas.microsoft.com/office/drawing/2014/main" id="{EDF08200-DB39-C5D5-800C-B4E9EB107BE2}"/>
                </a:ext>
              </a:extLst>
            </p:cNvPr>
            <p:cNvPicPr>
              <a:picLocks/>
            </p:cNvPicPr>
            <p:nvPr/>
          </p:nvPicPr>
          <p:blipFill>
            <a:blip r:embed="rId3"/>
            <a:stretch>
              <a:fillRect/>
            </a:stretch>
          </p:blipFill>
          <p:spPr>
            <a:xfrm>
              <a:off x="17354418" y="3180742"/>
              <a:ext cx="6172200" cy="10332720"/>
            </a:xfrm>
            <a:prstGeom prst="rect">
              <a:avLst/>
            </a:prstGeom>
            <a:ln w="12700">
              <a:miter lim="400000"/>
            </a:ln>
          </p:spPr>
        </p:pic>
        <p:sp>
          <p:nvSpPr>
            <p:cNvPr id="8" name="Right Arrow 7">
              <a:extLst>
                <a:ext uri="{FF2B5EF4-FFF2-40B4-BE49-F238E27FC236}">
                  <a16:creationId xmlns:a16="http://schemas.microsoft.com/office/drawing/2014/main" id="{56CD06F9-1973-0A91-0EDD-2A302B7476D5}"/>
                </a:ext>
              </a:extLst>
            </p:cNvPr>
            <p:cNvSpPr/>
            <p:nvPr/>
          </p:nvSpPr>
          <p:spPr>
            <a:xfrm rot="5400000">
              <a:off x="17650690" y="3767622"/>
              <a:ext cx="886691" cy="526473"/>
            </a:xfrm>
            <a:prstGeom prst="rightArrow">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9" name="Right Arrow 8">
              <a:extLst>
                <a:ext uri="{FF2B5EF4-FFF2-40B4-BE49-F238E27FC236}">
                  <a16:creationId xmlns:a16="http://schemas.microsoft.com/office/drawing/2014/main" id="{819A2305-5F14-92B8-6CA1-A4A338C3695D}"/>
                </a:ext>
              </a:extLst>
            </p:cNvPr>
            <p:cNvSpPr/>
            <p:nvPr/>
          </p:nvSpPr>
          <p:spPr>
            <a:xfrm rot="5400000">
              <a:off x="17803088" y="6151418"/>
              <a:ext cx="886691" cy="526473"/>
            </a:xfrm>
            <a:prstGeom prst="rightArrow">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0" name="Right Arrow 9">
              <a:extLst>
                <a:ext uri="{FF2B5EF4-FFF2-40B4-BE49-F238E27FC236}">
                  <a16:creationId xmlns:a16="http://schemas.microsoft.com/office/drawing/2014/main" id="{107DD157-1E45-95FF-7A21-05A88717AA09}"/>
                </a:ext>
              </a:extLst>
            </p:cNvPr>
            <p:cNvSpPr/>
            <p:nvPr/>
          </p:nvSpPr>
          <p:spPr>
            <a:xfrm rot="5400000">
              <a:off x="18135593" y="8535214"/>
              <a:ext cx="886691" cy="526473"/>
            </a:xfrm>
            <a:prstGeom prst="rightArrow">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graphicFrame>
        <p:nvGraphicFramePr>
          <p:cNvPr id="12" name="Table 12">
            <a:extLst>
              <a:ext uri="{FF2B5EF4-FFF2-40B4-BE49-F238E27FC236}">
                <a16:creationId xmlns:a16="http://schemas.microsoft.com/office/drawing/2014/main" id="{73798D7F-D526-304C-69B6-D395ACD82418}"/>
              </a:ext>
            </a:extLst>
          </p:cNvPr>
          <p:cNvGraphicFramePr>
            <a:graphicFrameLocks noGrp="1"/>
          </p:cNvGraphicFramePr>
          <p:nvPr>
            <p:extLst>
              <p:ext uri="{D42A27DB-BD31-4B8C-83A1-F6EECF244321}">
                <p14:modId xmlns:p14="http://schemas.microsoft.com/office/powerpoint/2010/main" val="3984020771"/>
              </p:ext>
            </p:extLst>
          </p:nvPr>
        </p:nvGraphicFramePr>
        <p:xfrm>
          <a:off x="1134110" y="3971617"/>
          <a:ext cx="14023126" cy="3887172"/>
        </p:xfrm>
        <a:graphic>
          <a:graphicData uri="http://schemas.openxmlformats.org/drawingml/2006/table">
            <a:tbl>
              <a:tblPr firstRow="1" bandRow="1">
                <a:tableStyleId>{2708684C-4D16-4618-839F-0558EEFCDFE6}</a:tableStyleId>
              </a:tblPr>
              <a:tblGrid>
                <a:gridCol w="4116450">
                  <a:extLst>
                    <a:ext uri="{9D8B030D-6E8A-4147-A177-3AD203B41FA5}">
                      <a16:colId xmlns:a16="http://schemas.microsoft.com/office/drawing/2014/main" val="3368687318"/>
                    </a:ext>
                  </a:extLst>
                </a:gridCol>
                <a:gridCol w="2232480">
                  <a:extLst>
                    <a:ext uri="{9D8B030D-6E8A-4147-A177-3AD203B41FA5}">
                      <a16:colId xmlns:a16="http://schemas.microsoft.com/office/drawing/2014/main" val="827070505"/>
                    </a:ext>
                  </a:extLst>
                </a:gridCol>
                <a:gridCol w="2749365">
                  <a:extLst>
                    <a:ext uri="{9D8B030D-6E8A-4147-A177-3AD203B41FA5}">
                      <a16:colId xmlns:a16="http://schemas.microsoft.com/office/drawing/2014/main" val="2568030460"/>
                    </a:ext>
                  </a:extLst>
                </a:gridCol>
                <a:gridCol w="2199202">
                  <a:extLst>
                    <a:ext uri="{9D8B030D-6E8A-4147-A177-3AD203B41FA5}">
                      <a16:colId xmlns:a16="http://schemas.microsoft.com/office/drawing/2014/main" val="2394825230"/>
                    </a:ext>
                  </a:extLst>
                </a:gridCol>
                <a:gridCol w="2725629">
                  <a:extLst>
                    <a:ext uri="{9D8B030D-6E8A-4147-A177-3AD203B41FA5}">
                      <a16:colId xmlns:a16="http://schemas.microsoft.com/office/drawing/2014/main" val="1338710015"/>
                    </a:ext>
                  </a:extLst>
                </a:gridCol>
              </a:tblGrid>
              <a:tr h="595332">
                <a:tc>
                  <a:txBody>
                    <a:bodyPr/>
                    <a:lstStyle/>
                    <a:p>
                      <a:r>
                        <a:rPr lang="en-US" sz="3200" dirty="0"/>
                        <a:t>Time Delta (minutes)</a:t>
                      </a:r>
                    </a:p>
                  </a:txBody>
                  <a:tcPr/>
                </a:tc>
                <a:tc>
                  <a:txBody>
                    <a:bodyPr/>
                    <a:lstStyle/>
                    <a:p>
                      <a:r>
                        <a:rPr lang="en-US" sz="3200" dirty="0"/>
                        <a:t>Raw</a:t>
                      </a:r>
                    </a:p>
                    <a:p>
                      <a:r>
                        <a:rPr lang="en-US" sz="3200" dirty="0"/>
                        <a:t>(median)</a:t>
                      </a:r>
                    </a:p>
                  </a:txBody>
                  <a:tcPr/>
                </a:tc>
                <a:tc>
                  <a:txBody>
                    <a:bodyPr/>
                    <a:lstStyle/>
                    <a:p>
                      <a:r>
                        <a:rPr lang="en-US" sz="3200" dirty="0"/>
                        <a:t>Sum Version</a:t>
                      </a:r>
                    </a:p>
                    <a:p>
                      <a:pPr marL="0" marR="0" lvl="0" indent="0" algn="ctr" defTabSz="584200" rtl="0" eaLnBrk="1" fontAlgn="auto" latinLnBrk="0" hangingPunct="1">
                        <a:lnSpc>
                          <a:spcPct val="100000"/>
                        </a:lnSpc>
                        <a:spcBef>
                          <a:spcPts val="0"/>
                        </a:spcBef>
                        <a:spcAft>
                          <a:spcPts val="0"/>
                        </a:spcAft>
                        <a:buClrTx/>
                        <a:buSzTx/>
                        <a:buFontTx/>
                        <a:buNone/>
                        <a:tabLst/>
                        <a:defRPr/>
                      </a:pPr>
                      <a:r>
                        <a:rPr lang="en-US" sz="3200" dirty="0"/>
                        <a:t>(median)</a:t>
                      </a:r>
                    </a:p>
                  </a:txBody>
                  <a:tcPr/>
                </a:tc>
                <a:tc>
                  <a:txBody>
                    <a:bodyPr/>
                    <a:lstStyle/>
                    <a:p>
                      <a:r>
                        <a:rPr lang="en-US" sz="3200" dirty="0"/>
                        <a:t>Raw</a:t>
                      </a:r>
                    </a:p>
                    <a:p>
                      <a:r>
                        <a:rPr lang="en-US" sz="3200" dirty="0"/>
                        <a:t>(Houston)</a:t>
                      </a:r>
                    </a:p>
                  </a:txBody>
                  <a:tcPr/>
                </a:tc>
                <a:tc>
                  <a:txBody>
                    <a:bodyPr/>
                    <a:lstStyle/>
                    <a:p>
                      <a:r>
                        <a:rPr lang="en-US" sz="3200" dirty="0"/>
                        <a:t>Sum Version</a:t>
                      </a:r>
                    </a:p>
                    <a:p>
                      <a:pPr marL="0" marR="0" lvl="0" indent="0" algn="ctr" defTabSz="584200" rtl="0" eaLnBrk="1" fontAlgn="auto" latinLnBrk="0" hangingPunct="1">
                        <a:lnSpc>
                          <a:spcPct val="100000"/>
                        </a:lnSpc>
                        <a:spcBef>
                          <a:spcPts val="0"/>
                        </a:spcBef>
                        <a:spcAft>
                          <a:spcPts val="0"/>
                        </a:spcAft>
                        <a:buClrTx/>
                        <a:buSzTx/>
                        <a:buFontTx/>
                        <a:buNone/>
                        <a:tabLst/>
                        <a:defRPr/>
                      </a:pPr>
                      <a:r>
                        <a:rPr lang="en-US" sz="3200" dirty="0"/>
                        <a:t>(Houston)</a:t>
                      </a:r>
                    </a:p>
                    <a:p>
                      <a:endParaRPr lang="en-US" sz="3200" dirty="0"/>
                    </a:p>
                  </a:txBody>
                  <a:tcPr/>
                </a:tc>
                <a:extLst>
                  <a:ext uri="{0D108BD9-81ED-4DB2-BD59-A6C34878D82A}">
                    <a16:rowId xmlns:a16="http://schemas.microsoft.com/office/drawing/2014/main" val="3508027260"/>
                  </a:ext>
                </a:extLst>
              </a:tr>
              <a:tr h="595332">
                <a:tc>
                  <a:txBody>
                    <a:bodyPr/>
                    <a:lstStyle/>
                    <a:p>
                      <a:r>
                        <a:rPr lang="en-US" sz="3200" dirty="0"/>
                        <a:t>First </a:t>
                      </a:r>
                      <a:r>
                        <a:rPr lang="en-US" sz="3200" dirty="0" err="1"/>
                        <a:t>Zdr</a:t>
                      </a:r>
                      <a:r>
                        <a:rPr lang="en-US" sz="3200" dirty="0"/>
                        <a:t> peak</a:t>
                      </a:r>
                    </a:p>
                  </a:txBody>
                  <a:tcPr/>
                </a:tc>
                <a:tc>
                  <a:txBody>
                    <a:bodyPr/>
                    <a:lstStyle/>
                    <a:p>
                      <a:r>
                        <a:rPr lang="en-US" sz="3200" dirty="0"/>
                        <a:t>13</a:t>
                      </a:r>
                    </a:p>
                  </a:txBody>
                  <a:tcPr/>
                </a:tc>
                <a:tc>
                  <a:txBody>
                    <a:bodyPr/>
                    <a:lstStyle/>
                    <a:p>
                      <a:pPr marL="0" marR="0" lvl="0" indent="0" algn="ctr" defTabSz="584200" rtl="0" eaLnBrk="1" fontAlgn="auto" latinLnBrk="0" hangingPunct="1">
                        <a:lnSpc>
                          <a:spcPct val="100000"/>
                        </a:lnSpc>
                        <a:spcBef>
                          <a:spcPts val="0"/>
                        </a:spcBef>
                        <a:spcAft>
                          <a:spcPts val="0"/>
                        </a:spcAft>
                        <a:buClrTx/>
                        <a:buSzTx/>
                        <a:buFontTx/>
                        <a:buNone/>
                        <a:tabLst/>
                        <a:defRPr/>
                      </a:pPr>
                      <a:r>
                        <a:rPr lang="en-US" sz="3200" dirty="0"/>
                        <a:t>11</a:t>
                      </a:r>
                    </a:p>
                  </a:txBody>
                  <a:tcPr/>
                </a:tc>
                <a:tc>
                  <a:txBody>
                    <a:bodyPr/>
                    <a:lstStyle/>
                    <a:p>
                      <a:r>
                        <a:rPr lang="en-US" sz="3200" dirty="0"/>
                        <a:t>12</a:t>
                      </a:r>
                    </a:p>
                  </a:txBody>
                  <a:tcPr/>
                </a:tc>
                <a:tc>
                  <a:txBody>
                    <a:bodyPr/>
                    <a:lstStyle/>
                    <a:p>
                      <a:r>
                        <a:rPr lang="en-US" sz="3200" dirty="0"/>
                        <a:t>9</a:t>
                      </a:r>
                    </a:p>
                  </a:txBody>
                  <a:tcPr/>
                </a:tc>
                <a:extLst>
                  <a:ext uri="{0D108BD9-81ED-4DB2-BD59-A6C34878D82A}">
                    <a16:rowId xmlns:a16="http://schemas.microsoft.com/office/drawing/2014/main" val="1753482228"/>
                  </a:ext>
                </a:extLst>
              </a:tr>
              <a:tr h="370840">
                <a:tc>
                  <a:txBody>
                    <a:bodyPr/>
                    <a:lstStyle/>
                    <a:p>
                      <a:r>
                        <a:rPr lang="en-US" sz="3200" dirty="0"/>
                        <a:t>First </a:t>
                      </a:r>
                      <a:r>
                        <a:rPr lang="en-US" sz="3200" dirty="0" err="1"/>
                        <a:t>Zdr</a:t>
                      </a:r>
                      <a:r>
                        <a:rPr lang="en-US" sz="3200" dirty="0"/>
                        <a:t> – LTG peak</a:t>
                      </a:r>
                    </a:p>
                  </a:txBody>
                  <a:tcPr/>
                </a:tc>
                <a:tc>
                  <a:txBody>
                    <a:bodyPr/>
                    <a:lstStyle/>
                    <a:p>
                      <a:r>
                        <a:rPr lang="en-US" sz="3200" dirty="0"/>
                        <a:t>13</a:t>
                      </a:r>
                    </a:p>
                  </a:txBody>
                  <a:tcPr/>
                </a:tc>
                <a:tc>
                  <a:txBody>
                    <a:bodyPr/>
                    <a:lstStyle/>
                    <a:p>
                      <a:r>
                        <a:rPr lang="en-US" sz="3200" dirty="0">
                          <a:solidFill>
                            <a:srgbClr val="000000"/>
                          </a:solidFill>
                        </a:rPr>
                        <a:t>10</a:t>
                      </a:r>
                    </a:p>
                  </a:txBody>
                  <a:tcPr/>
                </a:tc>
                <a:tc>
                  <a:txBody>
                    <a:bodyPr/>
                    <a:lstStyle/>
                    <a:p>
                      <a:r>
                        <a:rPr lang="en-US" sz="3200" dirty="0"/>
                        <a:t>16</a:t>
                      </a:r>
                    </a:p>
                  </a:txBody>
                  <a:tcPr/>
                </a:tc>
                <a:tc>
                  <a:txBody>
                    <a:bodyPr/>
                    <a:lstStyle/>
                    <a:p>
                      <a:r>
                        <a:rPr lang="en-US" sz="3200" dirty="0"/>
                        <a:t>17</a:t>
                      </a:r>
                    </a:p>
                  </a:txBody>
                  <a:tcPr/>
                </a:tc>
                <a:extLst>
                  <a:ext uri="{0D108BD9-81ED-4DB2-BD59-A6C34878D82A}">
                    <a16:rowId xmlns:a16="http://schemas.microsoft.com/office/drawing/2014/main" val="799876777"/>
                  </a:ext>
                </a:extLst>
              </a:tr>
              <a:tr h="370840">
                <a:tc>
                  <a:txBody>
                    <a:bodyPr/>
                    <a:lstStyle/>
                    <a:p>
                      <a:r>
                        <a:rPr lang="en-US" sz="3200" dirty="0"/>
                        <a:t>First </a:t>
                      </a:r>
                      <a:r>
                        <a:rPr lang="en-US" sz="3200" dirty="0" err="1"/>
                        <a:t>Zdr</a:t>
                      </a:r>
                      <a:r>
                        <a:rPr lang="en-US" sz="3200" dirty="0"/>
                        <a:t> – </a:t>
                      </a:r>
                      <a:r>
                        <a:rPr lang="en-US" sz="3200" dirty="0" err="1"/>
                        <a:t>Kdp</a:t>
                      </a:r>
                      <a:r>
                        <a:rPr lang="en-US" sz="3200" dirty="0"/>
                        <a:t> peak</a:t>
                      </a:r>
                    </a:p>
                  </a:txBody>
                  <a:tcPr/>
                </a:tc>
                <a:tc>
                  <a:txBody>
                    <a:bodyPr/>
                    <a:lstStyle/>
                    <a:p>
                      <a:r>
                        <a:rPr lang="en-US" sz="3200" dirty="0"/>
                        <a:t>9</a:t>
                      </a:r>
                    </a:p>
                  </a:txBody>
                  <a:tcPr/>
                </a:tc>
                <a:tc>
                  <a:txBody>
                    <a:bodyPr/>
                    <a:lstStyle/>
                    <a:p>
                      <a:r>
                        <a:rPr lang="en-US" sz="3200" dirty="0"/>
                        <a:t>8</a:t>
                      </a:r>
                    </a:p>
                  </a:txBody>
                  <a:tcPr/>
                </a:tc>
                <a:tc>
                  <a:txBody>
                    <a:bodyPr/>
                    <a:lstStyle/>
                    <a:p>
                      <a:r>
                        <a:rPr lang="en-US" sz="3200" dirty="0"/>
                        <a:t>18</a:t>
                      </a:r>
                    </a:p>
                  </a:txBody>
                  <a:tcPr/>
                </a:tc>
                <a:tc>
                  <a:txBody>
                    <a:bodyPr/>
                    <a:lstStyle/>
                    <a:p>
                      <a:r>
                        <a:rPr lang="en-US" sz="3200" dirty="0"/>
                        <a:t>18</a:t>
                      </a:r>
                    </a:p>
                  </a:txBody>
                  <a:tcPr/>
                </a:tc>
                <a:extLst>
                  <a:ext uri="{0D108BD9-81ED-4DB2-BD59-A6C34878D82A}">
                    <a16:rowId xmlns:a16="http://schemas.microsoft.com/office/drawing/2014/main" val="1643350737"/>
                  </a:ext>
                </a:extLst>
              </a:tr>
              <a:tr h="370840">
                <a:tc>
                  <a:txBody>
                    <a:bodyPr/>
                    <a:lstStyle/>
                    <a:p>
                      <a:r>
                        <a:rPr lang="en-US" sz="3200" dirty="0"/>
                        <a:t>First </a:t>
                      </a:r>
                      <a:r>
                        <a:rPr lang="en-US" sz="3200" dirty="0" err="1"/>
                        <a:t>Kdp</a:t>
                      </a:r>
                      <a:r>
                        <a:rPr lang="en-US" sz="3200" dirty="0"/>
                        <a:t> – LTG peak</a:t>
                      </a:r>
                    </a:p>
                  </a:txBody>
                  <a:tcPr/>
                </a:tc>
                <a:tc>
                  <a:txBody>
                    <a:bodyPr/>
                    <a:lstStyle/>
                    <a:p>
                      <a:r>
                        <a:rPr lang="en-US" sz="3200" dirty="0"/>
                        <a:t>0</a:t>
                      </a:r>
                    </a:p>
                  </a:txBody>
                  <a:tcPr/>
                </a:tc>
                <a:tc>
                  <a:txBody>
                    <a:bodyPr/>
                    <a:lstStyle/>
                    <a:p>
                      <a:r>
                        <a:rPr lang="en-US" sz="3200" dirty="0"/>
                        <a:t>0</a:t>
                      </a:r>
                    </a:p>
                  </a:txBody>
                  <a:tcPr/>
                </a:tc>
                <a:tc>
                  <a:txBody>
                    <a:bodyPr/>
                    <a:lstStyle/>
                    <a:p>
                      <a:r>
                        <a:rPr lang="en-US" sz="3200" dirty="0"/>
                        <a:t>0</a:t>
                      </a:r>
                    </a:p>
                  </a:txBody>
                  <a:tcPr/>
                </a:tc>
                <a:tc>
                  <a:txBody>
                    <a:bodyPr/>
                    <a:lstStyle/>
                    <a:p>
                      <a:r>
                        <a:rPr lang="en-US" sz="3200" dirty="0"/>
                        <a:t>0</a:t>
                      </a:r>
                    </a:p>
                  </a:txBody>
                  <a:tcPr/>
                </a:tc>
                <a:extLst>
                  <a:ext uri="{0D108BD9-81ED-4DB2-BD59-A6C34878D82A}">
                    <a16:rowId xmlns:a16="http://schemas.microsoft.com/office/drawing/2014/main" val="3304596104"/>
                  </a:ext>
                </a:extLst>
              </a:tr>
            </a:tbl>
          </a:graphicData>
        </a:graphic>
      </p:graphicFrame>
      <p:sp>
        <p:nvSpPr>
          <p:cNvPr id="15" name="TextBox 14">
            <a:extLst>
              <a:ext uri="{FF2B5EF4-FFF2-40B4-BE49-F238E27FC236}">
                <a16:creationId xmlns:a16="http://schemas.microsoft.com/office/drawing/2014/main" id="{D2AECF4A-F04C-ECC8-9691-D0C75B989941}"/>
              </a:ext>
            </a:extLst>
          </p:cNvPr>
          <p:cNvSpPr txBox="1"/>
          <p:nvPr/>
        </p:nvSpPr>
        <p:spPr>
          <a:xfrm>
            <a:off x="5166398" y="8090760"/>
            <a:ext cx="6172200"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3200" b="1" i="0" u="none" strike="noStrike" cap="none" spc="0" normalizeH="0" baseline="0" dirty="0">
                <a:ln>
                  <a:noFill/>
                </a:ln>
                <a:solidFill>
                  <a:srgbClr val="000000"/>
                </a:solidFill>
                <a:effectLst/>
                <a:uFillTx/>
                <a:latin typeface="+mn-lt"/>
                <a:ea typeface="+mn-ea"/>
                <a:cs typeface="+mn-cs"/>
                <a:sym typeface="Helvetica Neue"/>
              </a:rPr>
              <a:t>Cells with KDP/ZDR Columns</a:t>
            </a:r>
          </a:p>
        </p:txBody>
      </p:sp>
      <p:sp>
        <p:nvSpPr>
          <p:cNvPr id="16" name="TextBox 15">
            <a:extLst>
              <a:ext uri="{FF2B5EF4-FFF2-40B4-BE49-F238E27FC236}">
                <a16:creationId xmlns:a16="http://schemas.microsoft.com/office/drawing/2014/main" id="{461C9E22-019D-903D-2357-BA48178034F5}"/>
              </a:ext>
            </a:extLst>
          </p:cNvPr>
          <p:cNvSpPr txBox="1"/>
          <p:nvPr/>
        </p:nvSpPr>
        <p:spPr>
          <a:xfrm>
            <a:off x="3302124" y="3350255"/>
            <a:ext cx="10363200"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3200" b="1" i="0" u="none" strike="noStrike" cap="none" spc="0" normalizeH="0" baseline="0" dirty="0">
                <a:ln>
                  <a:noFill/>
                </a:ln>
                <a:solidFill>
                  <a:srgbClr val="000000"/>
                </a:solidFill>
                <a:effectLst/>
                <a:uFillTx/>
                <a:latin typeface="+mn-lt"/>
                <a:ea typeface="+mn-ea"/>
                <a:cs typeface="+mn-cs"/>
                <a:sym typeface="Helvetica Neue"/>
              </a:rPr>
              <a:t>Cells with KDP/ZDR Columns with Lightning</a:t>
            </a:r>
          </a:p>
        </p:txBody>
      </p:sp>
      <p:graphicFrame>
        <p:nvGraphicFramePr>
          <p:cNvPr id="18" name="Table 12">
            <a:extLst>
              <a:ext uri="{FF2B5EF4-FFF2-40B4-BE49-F238E27FC236}">
                <a16:creationId xmlns:a16="http://schemas.microsoft.com/office/drawing/2014/main" id="{F064A5F7-B540-55A9-AC48-CD118E88D3D1}"/>
              </a:ext>
            </a:extLst>
          </p:cNvPr>
          <p:cNvGraphicFramePr>
            <a:graphicFrameLocks noGrp="1"/>
          </p:cNvGraphicFramePr>
          <p:nvPr>
            <p:extLst>
              <p:ext uri="{D42A27DB-BD31-4B8C-83A1-F6EECF244321}">
                <p14:modId xmlns:p14="http://schemas.microsoft.com/office/powerpoint/2010/main" val="3488936271"/>
              </p:ext>
            </p:extLst>
          </p:nvPr>
        </p:nvGraphicFramePr>
        <p:xfrm>
          <a:off x="857382" y="8715920"/>
          <a:ext cx="14023126" cy="2712720"/>
        </p:xfrm>
        <a:graphic>
          <a:graphicData uri="http://schemas.openxmlformats.org/drawingml/2006/table">
            <a:tbl>
              <a:tblPr firstRow="1" bandRow="1">
                <a:tableStyleId>{2708684C-4D16-4618-839F-0558EEFCDFE6}</a:tableStyleId>
              </a:tblPr>
              <a:tblGrid>
                <a:gridCol w="4116450">
                  <a:extLst>
                    <a:ext uri="{9D8B030D-6E8A-4147-A177-3AD203B41FA5}">
                      <a16:colId xmlns:a16="http://schemas.microsoft.com/office/drawing/2014/main" val="3368687318"/>
                    </a:ext>
                  </a:extLst>
                </a:gridCol>
                <a:gridCol w="2232480">
                  <a:extLst>
                    <a:ext uri="{9D8B030D-6E8A-4147-A177-3AD203B41FA5}">
                      <a16:colId xmlns:a16="http://schemas.microsoft.com/office/drawing/2014/main" val="827070505"/>
                    </a:ext>
                  </a:extLst>
                </a:gridCol>
                <a:gridCol w="2749365">
                  <a:extLst>
                    <a:ext uri="{9D8B030D-6E8A-4147-A177-3AD203B41FA5}">
                      <a16:colId xmlns:a16="http://schemas.microsoft.com/office/drawing/2014/main" val="2568030460"/>
                    </a:ext>
                  </a:extLst>
                </a:gridCol>
                <a:gridCol w="2236323">
                  <a:extLst>
                    <a:ext uri="{9D8B030D-6E8A-4147-A177-3AD203B41FA5}">
                      <a16:colId xmlns:a16="http://schemas.microsoft.com/office/drawing/2014/main" val="2394825230"/>
                    </a:ext>
                  </a:extLst>
                </a:gridCol>
                <a:gridCol w="2688508">
                  <a:extLst>
                    <a:ext uri="{9D8B030D-6E8A-4147-A177-3AD203B41FA5}">
                      <a16:colId xmlns:a16="http://schemas.microsoft.com/office/drawing/2014/main" val="1338710015"/>
                    </a:ext>
                  </a:extLst>
                </a:gridCol>
              </a:tblGrid>
              <a:tr h="370840">
                <a:tc>
                  <a:txBody>
                    <a:bodyPr/>
                    <a:lstStyle/>
                    <a:p>
                      <a:r>
                        <a:rPr lang="en-US" sz="3200" dirty="0"/>
                        <a:t>Time Delta (minutes)6</a:t>
                      </a:r>
                    </a:p>
                  </a:txBody>
                  <a:tcPr/>
                </a:tc>
                <a:tc>
                  <a:txBody>
                    <a:bodyPr/>
                    <a:lstStyle/>
                    <a:p>
                      <a:r>
                        <a:rPr lang="en-US" sz="3200" dirty="0"/>
                        <a:t>Raw</a:t>
                      </a:r>
                    </a:p>
                  </a:txBody>
                  <a:tcPr/>
                </a:tc>
                <a:tc>
                  <a:txBody>
                    <a:bodyPr/>
                    <a:lstStyle/>
                    <a:p>
                      <a:r>
                        <a:rPr lang="en-US" sz="3200" dirty="0"/>
                        <a:t>Sum Version</a:t>
                      </a:r>
                    </a:p>
                  </a:txBody>
                  <a:tcPr/>
                </a:tc>
                <a:tc>
                  <a:txBody>
                    <a:bodyPr/>
                    <a:lstStyle/>
                    <a:p>
                      <a:r>
                        <a:rPr lang="en-US" sz="3200" dirty="0"/>
                        <a:t>Raw</a:t>
                      </a:r>
                    </a:p>
                    <a:p>
                      <a:pPr marL="0" marR="0" lvl="0" indent="0" algn="ctr" defTabSz="584200" rtl="0" eaLnBrk="1" fontAlgn="auto" latinLnBrk="0" hangingPunct="1">
                        <a:lnSpc>
                          <a:spcPct val="100000"/>
                        </a:lnSpc>
                        <a:spcBef>
                          <a:spcPts val="0"/>
                        </a:spcBef>
                        <a:spcAft>
                          <a:spcPts val="0"/>
                        </a:spcAft>
                        <a:buClrTx/>
                        <a:buSzTx/>
                        <a:buFontTx/>
                        <a:buNone/>
                        <a:tabLst/>
                        <a:defRPr/>
                      </a:pPr>
                      <a:r>
                        <a:rPr lang="en-US" sz="3200" dirty="0"/>
                        <a:t>(Houston)</a:t>
                      </a:r>
                    </a:p>
                  </a:txBody>
                  <a:tcPr/>
                </a:tc>
                <a:tc>
                  <a:txBody>
                    <a:bodyPr/>
                    <a:lstStyle/>
                    <a:p>
                      <a:r>
                        <a:rPr lang="en-US" sz="3200" dirty="0"/>
                        <a:t>Sum Version</a:t>
                      </a:r>
                    </a:p>
                    <a:p>
                      <a:pPr marL="0" marR="0" lvl="0" indent="0" algn="ctr" defTabSz="584200" rtl="0" eaLnBrk="1" fontAlgn="auto" latinLnBrk="0" hangingPunct="1">
                        <a:lnSpc>
                          <a:spcPct val="100000"/>
                        </a:lnSpc>
                        <a:spcBef>
                          <a:spcPts val="0"/>
                        </a:spcBef>
                        <a:spcAft>
                          <a:spcPts val="0"/>
                        </a:spcAft>
                        <a:buClrTx/>
                        <a:buSzTx/>
                        <a:buFontTx/>
                        <a:buNone/>
                        <a:tabLst/>
                        <a:defRPr/>
                      </a:pPr>
                      <a:r>
                        <a:rPr lang="en-US" sz="3200" dirty="0"/>
                        <a:t>(Houston)</a:t>
                      </a:r>
                    </a:p>
                    <a:p>
                      <a:endParaRPr lang="en-US" sz="3200" dirty="0"/>
                    </a:p>
                  </a:txBody>
                  <a:tcPr/>
                </a:tc>
                <a:extLst>
                  <a:ext uri="{0D108BD9-81ED-4DB2-BD59-A6C34878D82A}">
                    <a16:rowId xmlns:a16="http://schemas.microsoft.com/office/drawing/2014/main" val="3508027260"/>
                  </a:ext>
                </a:extLst>
              </a:tr>
              <a:tr h="370840">
                <a:tc>
                  <a:txBody>
                    <a:bodyPr/>
                    <a:lstStyle/>
                    <a:p>
                      <a:r>
                        <a:rPr lang="en-US" sz="3200" dirty="0"/>
                        <a:t>First </a:t>
                      </a:r>
                      <a:r>
                        <a:rPr lang="en-US" sz="3200" dirty="0" err="1"/>
                        <a:t>Zdr</a:t>
                      </a:r>
                      <a:r>
                        <a:rPr lang="en-US" sz="3200" dirty="0"/>
                        <a:t> peak</a:t>
                      </a:r>
                    </a:p>
                  </a:txBody>
                  <a:tcPr/>
                </a:tc>
                <a:tc>
                  <a:txBody>
                    <a:bodyPr/>
                    <a:lstStyle/>
                    <a:p>
                      <a:r>
                        <a:rPr lang="en-US" sz="3200" dirty="0"/>
                        <a:t>12</a:t>
                      </a:r>
                    </a:p>
                  </a:txBody>
                  <a:tcPr/>
                </a:tc>
                <a:tc>
                  <a:txBody>
                    <a:bodyPr/>
                    <a:lstStyle/>
                    <a:p>
                      <a:r>
                        <a:rPr lang="en-US" sz="3200" dirty="0"/>
                        <a:t>6</a:t>
                      </a:r>
                    </a:p>
                  </a:txBody>
                  <a:tcPr/>
                </a:tc>
                <a:tc>
                  <a:txBody>
                    <a:bodyPr/>
                    <a:lstStyle/>
                    <a:p>
                      <a:r>
                        <a:rPr lang="en-US" sz="3200" dirty="0"/>
                        <a:t>11</a:t>
                      </a:r>
                    </a:p>
                  </a:txBody>
                  <a:tcPr/>
                </a:tc>
                <a:tc>
                  <a:txBody>
                    <a:bodyPr/>
                    <a:lstStyle/>
                    <a:p>
                      <a:r>
                        <a:rPr lang="en-US" sz="3200" dirty="0"/>
                        <a:t>6</a:t>
                      </a:r>
                    </a:p>
                  </a:txBody>
                  <a:tcPr/>
                </a:tc>
                <a:extLst>
                  <a:ext uri="{0D108BD9-81ED-4DB2-BD59-A6C34878D82A}">
                    <a16:rowId xmlns:a16="http://schemas.microsoft.com/office/drawing/2014/main" val="608033839"/>
                  </a:ext>
                </a:extLst>
              </a:tr>
              <a:tr h="370840">
                <a:tc>
                  <a:txBody>
                    <a:bodyPr/>
                    <a:lstStyle/>
                    <a:p>
                      <a:r>
                        <a:rPr lang="en-US" sz="3200" dirty="0"/>
                        <a:t>First </a:t>
                      </a:r>
                      <a:r>
                        <a:rPr lang="en-US" sz="3200" dirty="0" err="1"/>
                        <a:t>Zdr</a:t>
                      </a:r>
                      <a:r>
                        <a:rPr lang="en-US" sz="3200" dirty="0"/>
                        <a:t> – </a:t>
                      </a:r>
                      <a:r>
                        <a:rPr lang="en-US" sz="3200" dirty="0" err="1"/>
                        <a:t>Kdp</a:t>
                      </a:r>
                      <a:r>
                        <a:rPr lang="en-US" sz="3200" dirty="0"/>
                        <a:t> peak</a:t>
                      </a:r>
                    </a:p>
                  </a:txBody>
                  <a:tcPr/>
                </a:tc>
                <a:tc>
                  <a:txBody>
                    <a:bodyPr/>
                    <a:lstStyle/>
                    <a:p>
                      <a:r>
                        <a:rPr lang="en-US" sz="3200" dirty="0"/>
                        <a:t>10</a:t>
                      </a:r>
                    </a:p>
                  </a:txBody>
                  <a:tcPr/>
                </a:tc>
                <a:tc>
                  <a:txBody>
                    <a:bodyPr/>
                    <a:lstStyle/>
                    <a:p>
                      <a:r>
                        <a:rPr lang="en-US" sz="3200" dirty="0"/>
                        <a:t>8</a:t>
                      </a:r>
                    </a:p>
                  </a:txBody>
                  <a:tcPr/>
                </a:tc>
                <a:tc>
                  <a:txBody>
                    <a:bodyPr/>
                    <a:lstStyle/>
                    <a:p>
                      <a:r>
                        <a:rPr lang="en-US" sz="3200" dirty="0"/>
                        <a:t>16</a:t>
                      </a:r>
                    </a:p>
                  </a:txBody>
                  <a:tcPr/>
                </a:tc>
                <a:tc>
                  <a:txBody>
                    <a:bodyPr/>
                    <a:lstStyle/>
                    <a:p>
                      <a:r>
                        <a:rPr lang="en-US" sz="3200" dirty="0"/>
                        <a:t>14</a:t>
                      </a:r>
                    </a:p>
                  </a:txBody>
                  <a:tcPr/>
                </a:tc>
                <a:extLst>
                  <a:ext uri="{0D108BD9-81ED-4DB2-BD59-A6C34878D82A}">
                    <a16:rowId xmlns:a16="http://schemas.microsoft.com/office/drawing/2014/main" val="1643350737"/>
                  </a:ext>
                </a:extLst>
              </a:tr>
            </a:tbl>
          </a:graphicData>
        </a:graphic>
      </p:graphicFrame>
      <p:sp>
        <p:nvSpPr>
          <p:cNvPr id="7" name="Oval 6">
            <a:extLst>
              <a:ext uri="{FF2B5EF4-FFF2-40B4-BE49-F238E27FC236}">
                <a16:creationId xmlns:a16="http://schemas.microsoft.com/office/drawing/2014/main" id="{8EE28805-D4D0-9196-137D-CCECF60A5722}"/>
              </a:ext>
            </a:extLst>
          </p:cNvPr>
          <p:cNvSpPr/>
          <p:nvPr/>
        </p:nvSpPr>
        <p:spPr>
          <a:xfrm>
            <a:off x="12440403" y="6205923"/>
            <a:ext cx="2421808" cy="487639"/>
          </a:xfrm>
          <a:prstGeom prst="ellipse">
            <a:avLst/>
          </a:prstGeom>
          <a:noFill/>
          <a:ln w="88900" cap="flat">
            <a:solidFill>
              <a:srgbClr val="FF0000"/>
            </a:solidFill>
            <a:miter lim="400000"/>
            <a:extLst>
              <a:ext uri="{C807C97D-BFC1-408E-A445-0C87EB9F89A2}">
                <ask:lineSketchStyleProps xmlns:ask="http://schemas.microsoft.com/office/drawing/2018/sketchyshapes">
                  <ask:type>
                    <ask:lineSketchNone/>
                  </ask:type>
                </ask:lineSketchStyleProps>
              </a:ext>
            </a:extLst>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solidFill>
                  <a:srgbClr val="FF0000"/>
                </a:solidFill>
              </a:ln>
              <a:solidFill>
                <a:srgbClr val="FFFFFF"/>
              </a:solidFill>
              <a:effectLst/>
              <a:uFillTx/>
              <a:latin typeface="Helvetica Neue Medium"/>
              <a:ea typeface="Helvetica Neue Medium"/>
              <a:cs typeface="Helvetica Neue Medium"/>
              <a:sym typeface="Helvetica Neue Medium"/>
            </a:endParaRPr>
          </a:p>
        </p:txBody>
      </p:sp>
      <p:sp>
        <p:nvSpPr>
          <p:cNvPr id="13" name="Oval 12">
            <a:extLst>
              <a:ext uri="{FF2B5EF4-FFF2-40B4-BE49-F238E27FC236}">
                <a16:creationId xmlns:a16="http://schemas.microsoft.com/office/drawing/2014/main" id="{BB172432-2735-8D7A-7219-A8A1ADFE784B}"/>
              </a:ext>
            </a:extLst>
          </p:cNvPr>
          <p:cNvSpPr/>
          <p:nvPr/>
        </p:nvSpPr>
        <p:spPr>
          <a:xfrm>
            <a:off x="7423455" y="6150253"/>
            <a:ext cx="2421808" cy="487639"/>
          </a:xfrm>
          <a:prstGeom prst="ellipse">
            <a:avLst/>
          </a:prstGeom>
          <a:noFill/>
          <a:ln w="88900" cap="flat">
            <a:solidFill>
              <a:srgbClr val="FF0000"/>
            </a:solidFill>
            <a:miter lim="400000"/>
            <a:extLst>
              <a:ext uri="{C807C97D-BFC1-408E-A445-0C87EB9F89A2}">
                <ask:lineSketchStyleProps xmlns:ask="http://schemas.microsoft.com/office/drawing/2018/sketchyshapes">
                  <ask:type>
                    <ask:lineSketchNone/>
                  </ask:type>
                </ask:lineSketchStyleProps>
              </a:ext>
            </a:extLst>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solidFill>
                  <a:srgbClr val="FF0000"/>
                </a:solidFill>
              </a:ln>
              <a:solidFill>
                <a:srgbClr val="FFFFFF"/>
              </a:solidFill>
              <a:effectLst/>
              <a:uFillTx/>
              <a:latin typeface="Helvetica Neue Medium"/>
              <a:ea typeface="Helvetica Neue Medium"/>
              <a:cs typeface="Helvetica Neue Medium"/>
              <a:sym typeface="Helvetica Neue Medium"/>
            </a:endParaRPr>
          </a:p>
        </p:txBody>
      </p:sp>
      <p:sp>
        <p:nvSpPr>
          <p:cNvPr id="14" name="Oval 13">
            <a:extLst>
              <a:ext uri="{FF2B5EF4-FFF2-40B4-BE49-F238E27FC236}">
                <a16:creationId xmlns:a16="http://schemas.microsoft.com/office/drawing/2014/main" id="{58595AAC-DC88-F4A9-35BC-C1EDC87760C5}"/>
              </a:ext>
            </a:extLst>
          </p:cNvPr>
          <p:cNvSpPr/>
          <p:nvPr/>
        </p:nvSpPr>
        <p:spPr>
          <a:xfrm>
            <a:off x="7544685" y="7310277"/>
            <a:ext cx="2421808" cy="487639"/>
          </a:xfrm>
          <a:prstGeom prst="ellipse">
            <a:avLst/>
          </a:prstGeom>
          <a:noFill/>
          <a:ln w="88900" cap="flat">
            <a:solidFill>
              <a:srgbClr val="FF0000"/>
            </a:solidFill>
            <a:miter lim="400000"/>
            <a:extLst>
              <a:ext uri="{C807C97D-BFC1-408E-A445-0C87EB9F89A2}">
                <ask:lineSketchStyleProps xmlns:ask="http://schemas.microsoft.com/office/drawing/2018/sketchyshapes">
                  <ask:type>
                    <ask:lineSketchNone/>
                  </ask:type>
                </ask:lineSketchStyleProps>
              </a:ext>
            </a:extLst>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solidFill>
                  <a:srgbClr val="FF0000"/>
                </a:solidFill>
              </a:ln>
              <a:solidFill>
                <a:srgbClr val="FFFFFF"/>
              </a:solidFill>
              <a:effectLst/>
              <a:uFillTx/>
              <a:latin typeface="Helvetica Neue Medium"/>
              <a:ea typeface="Helvetica Neue Medium"/>
              <a:cs typeface="Helvetica Neue Medium"/>
              <a:sym typeface="Helvetica Neue Medium"/>
            </a:endParaRPr>
          </a:p>
        </p:txBody>
      </p:sp>
      <p:sp>
        <p:nvSpPr>
          <p:cNvPr id="17" name="Oval 16">
            <a:extLst>
              <a:ext uri="{FF2B5EF4-FFF2-40B4-BE49-F238E27FC236}">
                <a16:creationId xmlns:a16="http://schemas.microsoft.com/office/drawing/2014/main" id="{941B04F8-B6DE-310E-58CA-27F0F8984305}"/>
              </a:ext>
            </a:extLst>
          </p:cNvPr>
          <p:cNvSpPr/>
          <p:nvPr/>
        </p:nvSpPr>
        <p:spPr>
          <a:xfrm>
            <a:off x="12458700" y="7306873"/>
            <a:ext cx="2421808" cy="487639"/>
          </a:xfrm>
          <a:prstGeom prst="ellipse">
            <a:avLst/>
          </a:prstGeom>
          <a:noFill/>
          <a:ln w="88900" cap="flat">
            <a:solidFill>
              <a:srgbClr val="FF0000"/>
            </a:solidFill>
            <a:miter lim="400000"/>
            <a:extLst>
              <a:ext uri="{C807C97D-BFC1-408E-A445-0C87EB9F89A2}">
                <ask:lineSketchStyleProps xmlns:ask="http://schemas.microsoft.com/office/drawing/2018/sketchyshapes">
                  <ask:type>
                    <ask:lineSketchNone/>
                  </ask:type>
                </ask:lineSketchStyleProps>
              </a:ext>
            </a:extLst>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solidFill>
                  <a:srgbClr val="FF0000"/>
                </a:solidFill>
              </a:ln>
              <a:solidFill>
                <a:srgbClr val="FFFFFF"/>
              </a:solidFill>
              <a:effectLst/>
              <a:uFillTx/>
              <a:latin typeface="Helvetica Neue Medium"/>
              <a:ea typeface="Helvetica Neue Medium"/>
              <a:cs typeface="Helvetica Neue Medium"/>
              <a:sym typeface="Helvetica Neue Medium"/>
            </a:endParaRPr>
          </a:p>
        </p:txBody>
      </p:sp>
      <p:sp>
        <p:nvSpPr>
          <p:cNvPr id="19" name="TextBox 18">
            <a:extLst>
              <a:ext uri="{FF2B5EF4-FFF2-40B4-BE49-F238E27FC236}">
                <a16:creationId xmlns:a16="http://schemas.microsoft.com/office/drawing/2014/main" id="{5A16AFCE-AEBC-C978-BCF1-007D16F80241}"/>
              </a:ext>
            </a:extLst>
          </p:cNvPr>
          <p:cNvSpPr txBox="1"/>
          <p:nvPr/>
        </p:nvSpPr>
        <p:spPr>
          <a:xfrm>
            <a:off x="857382" y="11470038"/>
            <a:ext cx="14576582"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marR="0" indent="-342900" algn="l" defTabSz="2438338" rtl="0" fontAlgn="auto" latinLnBrk="0" hangingPunct="0">
              <a:lnSpc>
                <a:spcPct val="100000"/>
              </a:lnSpc>
              <a:spcBef>
                <a:spcPts val="0"/>
              </a:spcBef>
              <a:spcAft>
                <a:spcPts val="0"/>
              </a:spcAft>
              <a:buClrTx/>
              <a:buSzTx/>
              <a:buFont typeface="Arial" panose="020B0604020202020204" pitchFamily="34" charset="0"/>
              <a:buChar char="•"/>
              <a:tabLst/>
            </a:pPr>
            <a:r>
              <a:rPr kumimoji="0" lang="en-US" sz="3200" b="0" i="0" u="none" strike="noStrike" cap="none" spc="0" normalizeH="0" baseline="0" dirty="0">
                <a:ln>
                  <a:noFill/>
                </a:ln>
                <a:solidFill>
                  <a:srgbClr val="000000"/>
                </a:solidFill>
                <a:effectLst/>
                <a:uFillTx/>
                <a:latin typeface="+mn-lt"/>
                <a:ea typeface="+mn-ea"/>
                <a:cs typeface="+mn-cs"/>
                <a:sym typeface="Helvetica Neue"/>
              </a:rPr>
              <a:t>Storm type influences time to between </a:t>
            </a:r>
            <a:r>
              <a:rPr kumimoji="0" lang="en-US" sz="3200" b="0" i="0" u="none" strike="noStrike" cap="none" spc="0" normalizeH="0" baseline="0" dirty="0" err="1">
                <a:ln>
                  <a:noFill/>
                </a:ln>
                <a:solidFill>
                  <a:srgbClr val="000000"/>
                </a:solidFill>
                <a:effectLst/>
                <a:uFillTx/>
                <a:latin typeface="+mn-lt"/>
                <a:ea typeface="+mn-ea"/>
                <a:cs typeface="+mn-cs"/>
                <a:sym typeface="Helvetica Neue"/>
              </a:rPr>
              <a:t>Zdr</a:t>
            </a:r>
            <a:r>
              <a:rPr kumimoji="0" lang="en-US" sz="3200" b="0" i="0" u="none" strike="noStrike" cap="none" spc="0" normalizeH="0" baseline="0" dirty="0">
                <a:ln>
                  <a:noFill/>
                </a:ln>
                <a:solidFill>
                  <a:srgbClr val="000000"/>
                </a:solidFill>
                <a:effectLst/>
                <a:uFillTx/>
                <a:latin typeface="+mn-lt"/>
                <a:ea typeface="+mn-ea"/>
                <a:cs typeface="+mn-cs"/>
                <a:sym typeface="Helvetica Neue"/>
              </a:rPr>
              <a:t> and </a:t>
            </a:r>
            <a:r>
              <a:rPr kumimoji="0" lang="en-US" sz="3200" b="0" i="0" u="none" strike="noStrike" cap="none" spc="0" normalizeH="0" baseline="0" dirty="0" err="1">
                <a:ln>
                  <a:noFill/>
                </a:ln>
                <a:solidFill>
                  <a:srgbClr val="000000"/>
                </a:solidFill>
                <a:effectLst/>
                <a:uFillTx/>
                <a:latin typeface="+mn-lt"/>
                <a:ea typeface="+mn-ea"/>
                <a:cs typeface="+mn-cs"/>
                <a:sym typeface="Helvetica Neue"/>
              </a:rPr>
              <a:t>Kdp</a:t>
            </a:r>
            <a:r>
              <a:rPr kumimoji="0" lang="en-US" sz="3200" b="0" i="0" u="none" strike="noStrike" cap="none" spc="0" normalizeH="0" baseline="0" dirty="0">
                <a:ln>
                  <a:noFill/>
                </a:ln>
                <a:solidFill>
                  <a:srgbClr val="000000"/>
                </a:solidFill>
                <a:effectLst/>
                <a:uFillTx/>
                <a:latin typeface="+mn-lt"/>
                <a:ea typeface="+mn-ea"/>
                <a:cs typeface="+mn-cs"/>
                <a:sym typeface="Helvetica Neue"/>
              </a:rPr>
              <a:t>, and </a:t>
            </a:r>
            <a:r>
              <a:rPr kumimoji="0" lang="en-US" sz="3200" b="0" i="0" u="none" strike="noStrike" cap="none" spc="0" normalizeH="0" baseline="0" dirty="0" err="1">
                <a:ln>
                  <a:noFill/>
                </a:ln>
                <a:solidFill>
                  <a:srgbClr val="000000"/>
                </a:solidFill>
                <a:effectLst/>
                <a:uFillTx/>
                <a:latin typeface="+mn-lt"/>
                <a:ea typeface="+mn-ea"/>
                <a:cs typeface="+mn-cs"/>
                <a:sym typeface="Helvetica Neue"/>
              </a:rPr>
              <a:t>Zdr</a:t>
            </a:r>
            <a:r>
              <a:rPr kumimoji="0" lang="en-US" sz="3200" b="0" i="0" u="none" strike="noStrike" cap="none" spc="0" normalizeH="0" baseline="0" dirty="0">
                <a:ln>
                  <a:noFill/>
                </a:ln>
                <a:solidFill>
                  <a:srgbClr val="000000"/>
                </a:solidFill>
                <a:effectLst/>
                <a:uFillTx/>
                <a:latin typeface="+mn-lt"/>
                <a:ea typeface="+mn-ea"/>
                <a:cs typeface="+mn-cs"/>
                <a:sym typeface="Helvetica Neue"/>
              </a:rPr>
              <a:t> and lightning</a:t>
            </a:r>
          </a:p>
          <a:p>
            <a:pPr marL="342900" marR="0" indent="-342900" algn="l" defTabSz="2438338" rtl="0" fontAlgn="auto" latinLnBrk="0" hangingPunct="0">
              <a:lnSpc>
                <a:spcPct val="100000"/>
              </a:lnSpc>
              <a:spcBef>
                <a:spcPts val="0"/>
              </a:spcBef>
              <a:spcAft>
                <a:spcPts val="0"/>
              </a:spcAft>
              <a:buClrTx/>
              <a:buSzTx/>
              <a:buFont typeface="Arial" panose="020B0604020202020204" pitchFamily="34" charset="0"/>
              <a:buChar char="•"/>
              <a:tabLst/>
            </a:pPr>
            <a:r>
              <a:rPr lang="en-US" sz="3200" dirty="0" err="1">
                <a:solidFill>
                  <a:srgbClr val="000000"/>
                </a:solidFill>
              </a:rPr>
              <a:t>Kdp</a:t>
            </a:r>
            <a:r>
              <a:rPr lang="en-US" sz="3200" dirty="0">
                <a:solidFill>
                  <a:srgbClr val="000000"/>
                </a:solidFill>
              </a:rPr>
              <a:t> columns have little/no lag time with lightning, regardless of storm type</a:t>
            </a:r>
          </a:p>
          <a:p>
            <a:pPr marL="342900" marR="0" indent="-342900" algn="l" defTabSz="2438338" rtl="0" fontAlgn="auto" latinLnBrk="0" hangingPunct="0">
              <a:lnSpc>
                <a:spcPct val="100000"/>
              </a:lnSpc>
              <a:spcBef>
                <a:spcPts val="0"/>
              </a:spcBef>
              <a:spcAft>
                <a:spcPts val="0"/>
              </a:spcAft>
              <a:buClrTx/>
              <a:buSzTx/>
              <a:buFont typeface="Arial" panose="020B0604020202020204" pitchFamily="34" charset="0"/>
              <a:buChar char="•"/>
              <a:tabLst/>
            </a:pPr>
            <a:r>
              <a:rPr kumimoji="0" lang="en-US" sz="3200" b="0" i="0" u="none" strike="noStrike" cap="none" spc="0" normalizeH="0" baseline="0" dirty="0">
                <a:ln>
                  <a:noFill/>
                </a:ln>
                <a:solidFill>
                  <a:srgbClr val="000000"/>
                </a:solidFill>
                <a:effectLst/>
                <a:uFillTx/>
                <a:latin typeface="+mn-lt"/>
                <a:ea typeface="+mn-ea"/>
                <a:cs typeface="+mn-cs"/>
                <a:sym typeface="Helvetica Neue"/>
              </a:rPr>
              <a:t>Column strength doesn’t impact (generally) how quickly we </a:t>
            </a:r>
            <a:r>
              <a:rPr lang="en-US" sz="3200" dirty="0">
                <a:solidFill>
                  <a:srgbClr val="000000"/>
                </a:solidFill>
              </a:rPr>
              <a:t>see a </a:t>
            </a:r>
            <a:r>
              <a:rPr lang="en-US" sz="3200" dirty="0" err="1">
                <a:solidFill>
                  <a:srgbClr val="000000"/>
                </a:solidFill>
              </a:rPr>
              <a:t>Kdp</a:t>
            </a:r>
            <a:r>
              <a:rPr lang="en-US" sz="3200" dirty="0">
                <a:solidFill>
                  <a:srgbClr val="000000"/>
                </a:solidFill>
              </a:rPr>
              <a:t> column</a:t>
            </a:r>
            <a:endParaRPr kumimoji="0" lang="en-US" sz="3200" b="0" i="0" u="none" strike="noStrike" cap="none" spc="0" normalizeH="0" baseline="0" dirty="0">
              <a:ln>
                <a:noFill/>
              </a:ln>
              <a:solidFill>
                <a:srgbClr val="000000"/>
              </a:solidFill>
              <a:effectLst/>
              <a:uFillTx/>
              <a:latin typeface="+mn-lt"/>
              <a:ea typeface="+mn-ea"/>
              <a:cs typeface="+mn-cs"/>
              <a:sym typeface="Helvetica Neue"/>
            </a:endParaRPr>
          </a:p>
        </p:txBody>
      </p:sp>
    </p:spTree>
    <p:extLst>
      <p:ext uri="{BB962C8B-B14F-4D97-AF65-F5344CB8AC3E}">
        <p14:creationId xmlns:p14="http://schemas.microsoft.com/office/powerpoint/2010/main" val="4027575888"/>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Takeaways and Acknowledgements"/>
          <p:cNvSpPr txBox="1">
            <a:spLocks noGrp="1"/>
          </p:cNvSpPr>
          <p:nvPr>
            <p:ph type="title"/>
          </p:nvPr>
        </p:nvSpPr>
        <p:spPr>
          <a:prstGeom prst="rect">
            <a:avLst/>
          </a:prstGeom>
        </p:spPr>
        <p:txBody>
          <a:bodyPr/>
          <a:lstStyle/>
          <a:p>
            <a:r>
              <a:rPr dirty="0"/>
              <a:t>Takeaways and Acknowledgements</a:t>
            </a:r>
          </a:p>
        </p:txBody>
      </p:sp>
      <p:sp>
        <p:nvSpPr>
          <p:cNvPr id="305"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17</a:t>
            </a:fld>
            <a:endParaRPr/>
          </a:p>
        </p:txBody>
      </p:sp>
      <p:sp>
        <p:nvSpPr>
          <p:cNvPr id="4" name="Patterns can be very convolved…">
            <a:extLst>
              <a:ext uri="{FF2B5EF4-FFF2-40B4-BE49-F238E27FC236}">
                <a16:creationId xmlns:a16="http://schemas.microsoft.com/office/drawing/2014/main" id="{F8691140-1B65-7E09-CC79-7379A129DC08}"/>
              </a:ext>
            </a:extLst>
          </p:cNvPr>
          <p:cNvSpPr txBox="1">
            <a:spLocks/>
          </p:cNvSpPr>
          <p:nvPr/>
        </p:nvSpPr>
        <p:spPr>
          <a:xfrm>
            <a:off x="235976" y="3579755"/>
            <a:ext cx="11533238" cy="98758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Autofit/>
          </a:bodyPr>
          <a:lst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defTabSz="2170121" hangingPunct="1">
              <a:spcBef>
                <a:spcPts val="4000"/>
              </a:spcBef>
              <a:buFont typeface="Arial" panose="020B0604020202020204" pitchFamily="34" charset="0"/>
              <a:buChar char="•"/>
              <a:defRPr sz="4005"/>
            </a:pPr>
            <a:r>
              <a:rPr lang="en-US" sz="3200" dirty="0"/>
              <a:t>How prevalent is the conceptual model and what is consistent across storm type?</a:t>
            </a:r>
          </a:p>
          <a:p>
            <a:pPr lvl="1" defTabSz="2170121" hangingPunct="1">
              <a:spcBef>
                <a:spcPts val="4000"/>
              </a:spcBef>
              <a:buFont typeface="Arial" panose="020B0604020202020204" pitchFamily="34" charset="0"/>
              <a:buChar char="•"/>
              <a:defRPr sz="4005"/>
            </a:pPr>
            <a:r>
              <a:rPr lang="en-US" sz="3200" b="1" dirty="0" err="1"/>
              <a:t>K</a:t>
            </a:r>
            <a:r>
              <a:rPr lang="en-US" sz="3200" b="1" baseline="-25000" dirty="0" err="1"/>
              <a:t>dp</a:t>
            </a:r>
            <a:r>
              <a:rPr lang="en-US" sz="3200" b="1" dirty="0"/>
              <a:t> column intensity and onset are consistent signals with lightning</a:t>
            </a:r>
          </a:p>
          <a:p>
            <a:pPr lvl="1" defTabSz="2170121" hangingPunct="1">
              <a:spcBef>
                <a:spcPts val="4000"/>
              </a:spcBef>
              <a:buFont typeface="Arial" panose="020B0604020202020204" pitchFamily="34" charset="0"/>
              <a:buChar char="•"/>
              <a:defRPr sz="4005"/>
            </a:pPr>
            <a:r>
              <a:rPr lang="en-US" sz="3200" b="1" dirty="0" err="1"/>
              <a:t>K</a:t>
            </a:r>
            <a:r>
              <a:rPr lang="en-US" sz="3200" b="1" baseline="-25000" dirty="0" err="1"/>
              <a:t>dp</a:t>
            </a:r>
            <a:r>
              <a:rPr lang="en-US" sz="3200" b="1" dirty="0"/>
              <a:t> column intensity is not tied to first flash, but columns associated with lightning are 2-2.5x more intense</a:t>
            </a:r>
          </a:p>
          <a:p>
            <a:pPr lvl="1" defTabSz="2170121" hangingPunct="1">
              <a:spcBef>
                <a:spcPts val="4000"/>
              </a:spcBef>
              <a:buFont typeface="Arial" panose="020B0604020202020204" pitchFamily="34" charset="0"/>
              <a:buChar char="•"/>
              <a:defRPr sz="4005"/>
            </a:pPr>
            <a:r>
              <a:rPr lang="en-US" sz="3200" b="1" dirty="0"/>
              <a:t>Columns of </a:t>
            </a:r>
            <a:r>
              <a:rPr lang="en-US" sz="3200" b="1" dirty="0" err="1"/>
              <a:t>K</a:t>
            </a:r>
            <a:r>
              <a:rPr lang="en-US" sz="3200" b="1" baseline="-25000" dirty="0" err="1"/>
              <a:t>dp</a:t>
            </a:r>
            <a:r>
              <a:rPr lang="en-US" sz="3200" b="1" dirty="0"/>
              <a:t> indicate little to no lag with the onset of lightning</a:t>
            </a:r>
          </a:p>
          <a:p>
            <a:pPr lvl="1" defTabSz="2170121" hangingPunct="1">
              <a:spcBef>
                <a:spcPts val="4000"/>
              </a:spcBef>
              <a:buFont typeface="Arial" panose="020B0604020202020204" pitchFamily="34" charset="0"/>
              <a:buChar char="•"/>
              <a:defRPr sz="4005"/>
            </a:pPr>
            <a:r>
              <a:rPr lang="en-US" sz="3200" b="1" dirty="0"/>
              <a:t>ZDR Columns occur frequently, at a large range of values, volumes, and intensity with and without lightning. </a:t>
            </a:r>
          </a:p>
          <a:p>
            <a:pPr defTabSz="2170121" hangingPunct="1">
              <a:spcBef>
                <a:spcPts val="4000"/>
              </a:spcBef>
              <a:buFont typeface="Arial" panose="020B0604020202020204" pitchFamily="34" charset="0"/>
              <a:buChar char="•"/>
              <a:defRPr sz="4005"/>
            </a:pPr>
            <a:r>
              <a:rPr lang="en-US" sz="3200" dirty="0"/>
              <a:t>Lightning is the end result of many processes, and regardless of storm type the timing of lightning is consistent</a:t>
            </a:r>
          </a:p>
        </p:txBody>
      </p:sp>
      <p:grpSp>
        <p:nvGrpSpPr>
          <p:cNvPr id="2" name="Group">
            <a:extLst>
              <a:ext uri="{FF2B5EF4-FFF2-40B4-BE49-F238E27FC236}">
                <a16:creationId xmlns:a16="http://schemas.microsoft.com/office/drawing/2014/main" id="{3E104570-78D3-08C3-F240-02867DB0C626}"/>
              </a:ext>
            </a:extLst>
          </p:cNvPr>
          <p:cNvGrpSpPr/>
          <p:nvPr/>
        </p:nvGrpSpPr>
        <p:grpSpPr>
          <a:xfrm>
            <a:off x="11769214" y="3146003"/>
            <a:ext cx="12560473" cy="8045447"/>
            <a:chOff x="0" y="0"/>
            <a:chExt cx="12560471" cy="8045446"/>
          </a:xfrm>
        </p:grpSpPr>
        <p:pic>
          <p:nvPicPr>
            <p:cNvPr id="5" name="Screen Shot 2021-09-17 at 8.59.45 AM.png" descr="Screen Shot 2021-09-17 at 8.59.45 AM.png">
              <a:extLst>
                <a:ext uri="{FF2B5EF4-FFF2-40B4-BE49-F238E27FC236}">
                  <a16:creationId xmlns:a16="http://schemas.microsoft.com/office/drawing/2014/main" id="{4ED24292-4BBC-1495-D55D-EE46AC401ECB}"/>
                </a:ext>
              </a:extLst>
            </p:cNvPr>
            <p:cNvPicPr>
              <a:picLocks noChangeAspect="1"/>
            </p:cNvPicPr>
            <p:nvPr/>
          </p:nvPicPr>
          <p:blipFill>
            <a:blip r:embed="rId3"/>
            <a:srcRect l="8612" t="8804" r="5899" b="30707"/>
            <a:stretch>
              <a:fillRect/>
            </a:stretch>
          </p:blipFill>
          <p:spPr>
            <a:xfrm>
              <a:off x="1602201" y="1217469"/>
              <a:ext cx="10958271" cy="6827978"/>
            </a:xfrm>
            <a:prstGeom prst="rect">
              <a:avLst/>
            </a:prstGeom>
            <a:ln w="12700" cap="flat">
              <a:noFill/>
              <a:miter lim="400000"/>
            </a:ln>
            <a:effectLst/>
          </p:spPr>
        </p:pic>
        <p:sp>
          <p:nvSpPr>
            <p:cNvPr id="6" name="Single-cell storms">
              <a:extLst>
                <a:ext uri="{FF2B5EF4-FFF2-40B4-BE49-F238E27FC236}">
                  <a16:creationId xmlns:a16="http://schemas.microsoft.com/office/drawing/2014/main" id="{99EB93DC-48BF-62FA-F980-9793D0708898}"/>
                </a:ext>
              </a:extLst>
            </p:cNvPr>
            <p:cNvSpPr txBox="1"/>
            <p:nvPr/>
          </p:nvSpPr>
          <p:spPr>
            <a:xfrm>
              <a:off x="0" y="0"/>
              <a:ext cx="4880096" cy="92961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defRPr sz="4500">
                  <a:solidFill>
                    <a:srgbClr val="000000"/>
                  </a:solidFill>
                  <a:latin typeface="Helvetica Neue Medium"/>
                  <a:ea typeface="Helvetica Neue Medium"/>
                  <a:cs typeface="Helvetica Neue Medium"/>
                  <a:sym typeface="Helvetica Neue Medium"/>
                </a:defRPr>
              </a:lvl1pPr>
            </a:lstStyle>
            <a:p>
              <a:r>
                <a:t>Single-cell storms</a:t>
              </a:r>
            </a:p>
          </p:txBody>
        </p:sp>
      </p:grpSp>
      <p:sp>
        <p:nvSpPr>
          <p:cNvPr id="8" name="Acknowledgements…">
            <a:extLst>
              <a:ext uri="{FF2B5EF4-FFF2-40B4-BE49-F238E27FC236}">
                <a16:creationId xmlns:a16="http://schemas.microsoft.com/office/drawing/2014/main" id="{9C650893-2F0D-793C-264B-402889AE058E}"/>
              </a:ext>
            </a:extLst>
          </p:cNvPr>
          <p:cNvSpPr txBox="1"/>
          <p:nvPr/>
        </p:nvSpPr>
        <p:spPr>
          <a:xfrm>
            <a:off x="13067069" y="11239500"/>
            <a:ext cx="11080955" cy="28230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pPr>
              <a:lnSpc>
                <a:spcPct val="90000"/>
              </a:lnSpc>
              <a:spcBef>
                <a:spcPts val="4500"/>
              </a:spcBef>
              <a:defRPr sz="4800">
                <a:solidFill>
                  <a:srgbClr val="000000"/>
                </a:solidFill>
              </a:defRPr>
            </a:pPr>
            <a:r>
              <a:rPr sz="4000" u="sng" dirty="0"/>
              <a:t>Acknowledgements</a:t>
            </a:r>
          </a:p>
          <a:p>
            <a:pPr algn="l">
              <a:lnSpc>
                <a:spcPct val="90000"/>
              </a:lnSpc>
              <a:spcBef>
                <a:spcPts val="4500"/>
              </a:spcBef>
              <a:defRPr sz="4800">
                <a:solidFill>
                  <a:srgbClr val="000000"/>
                </a:solidFill>
              </a:defRPr>
            </a:pPr>
            <a:r>
              <a:rPr sz="3200" dirty="0" err="1"/>
              <a:t>PERiLS</a:t>
            </a:r>
            <a:r>
              <a:rPr sz="3200" dirty="0"/>
              <a:t> collaborators</a:t>
            </a:r>
            <a:r>
              <a:rPr lang="en-US" sz="3200" dirty="0"/>
              <a:t>: Jessie McDonald, Alex </a:t>
            </a:r>
            <a:r>
              <a:rPr lang="en-US" sz="3200" dirty="0" err="1"/>
              <a:t>Schueth</a:t>
            </a:r>
            <a:r>
              <a:rPr lang="en-US" sz="3200" dirty="0"/>
              <a:t>, </a:t>
            </a:r>
            <a:br>
              <a:rPr lang="en-US" sz="3200" dirty="0"/>
            </a:br>
            <a:r>
              <a:rPr lang="en-US" sz="3200" dirty="0"/>
              <a:t>Josh </a:t>
            </a:r>
            <a:r>
              <a:rPr lang="en-US" sz="3200" dirty="0" err="1"/>
              <a:t>Ostaszewski</a:t>
            </a:r>
            <a:r>
              <a:rPr lang="en-US" sz="3200" dirty="0"/>
              <a:t>, Jackie </a:t>
            </a:r>
            <a:r>
              <a:rPr lang="en-US" sz="3200" dirty="0" err="1"/>
              <a:t>Ringhausen</a:t>
            </a:r>
            <a:endParaRPr sz="3200" dirty="0"/>
          </a:p>
        </p:txBody>
      </p:sp>
    </p:spTree>
    <p:extLst>
      <p:ext uri="{BB962C8B-B14F-4D97-AF65-F5344CB8AC3E}">
        <p14:creationId xmlns:p14="http://schemas.microsoft.com/office/powerpoint/2010/main" val="3015712701"/>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Slide Number"/>
          <p:cNvSpPr txBox="1">
            <a:spLocks noGrp="1"/>
          </p:cNvSpPr>
          <p:nvPr>
            <p:ph type="sldNum" sz="quarter" idx="2"/>
          </p:nvPr>
        </p:nvSpPr>
        <p:spPr>
          <a:xfrm>
            <a:off x="12065050" y="13080999"/>
            <a:ext cx="241403" cy="374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a:t>
            </a:fld>
            <a:endParaRPr/>
          </a:p>
        </p:txBody>
      </p:sp>
      <p:sp>
        <p:nvSpPr>
          <p:cNvPr id="170" name="Rectangle"/>
          <p:cNvSpPr txBox="1"/>
          <p:nvPr/>
        </p:nvSpPr>
        <p:spPr>
          <a:xfrm>
            <a:off x="1206500" y="952500"/>
            <a:ext cx="21971000" cy="1433163"/>
          </a:xfrm>
          <a:prstGeom prst="rect">
            <a:avLst/>
          </a:prstGeom>
          <a:ln w="12700">
            <a:miter lim="400000"/>
          </a:ln>
        </p:spPr>
        <p:txBody>
          <a:bodyPr lIns="50800" tIns="50800" rIns="50800" bIns="50800">
            <a:normAutofit/>
          </a:bodyPr>
          <a:lstStyle/>
          <a:p>
            <a:pPr algn="l">
              <a:lnSpc>
                <a:spcPct val="80000"/>
              </a:lnSpc>
              <a:defRPr sz="8500" b="1" spc="-170">
                <a:solidFill>
                  <a:srgbClr val="000000"/>
                </a:solidFill>
              </a:defRPr>
            </a:pPr>
            <a:endParaRPr/>
          </a:p>
        </p:txBody>
      </p:sp>
      <p:sp>
        <p:nvSpPr>
          <p:cNvPr id="171" name="Lightning Signals in Thunderstorms"/>
          <p:cNvSpPr txBox="1"/>
          <p:nvPr/>
        </p:nvSpPr>
        <p:spPr>
          <a:xfrm>
            <a:off x="2784919" y="1106887"/>
            <a:ext cx="17648620" cy="13783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lnSpc>
                <a:spcPct val="80000"/>
              </a:lnSpc>
              <a:defRPr sz="8500" b="1" spc="-170">
                <a:solidFill>
                  <a:srgbClr val="000000"/>
                </a:solidFill>
              </a:defRPr>
            </a:lvl1pPr>
          </a:lstStyle>
          <a:p>
            <a:r>
              <a:t>Lightning Signals in Thunderstorms</a:t>
            </a:r>
          </a:p>
        </p:txBody>
      </p:sp>
      <p:pic>
        <p:nvPicPr>
          <p:cNvPr id="172" name="Image" descr="Image"/>
          <p:cNvPicPr>
            <a:picLocks noChangeAspect="1"/>
          </p:cNvPicPr>
          <p:nvPr/>
        </p:nvPicPr>
        <p:blipFill>
          <a:blip r:embed="rId3"/>
          <a:srcRect r="7057"/>
          <a:stretch>
            <a:fillRect/>
          </a:stretch>
        </p:blipFill>
        <p:spPr>
          <a:xfrm>
            <a:off x="2814260" y="3586358"/>
            <a:ext cx="8795101" cy="4529872"/>
          </a:xfrm>
          <a:prstGeom prst="rect">
            <a:avLst/>
          </a:prstGeom>
          <a:ln w="12700">
            <a:miter lim="400000"/>
          </a:ln>
        </p:spPr>
      </p:pic>
      <p:pic>
        <p:nvPicPr>
          <p:cNvPr id="173" name="full-waf-d-15-0175_1-f6.jpg" descr="full-waf-d-15-0175_1-f6.jpg"/>
          <p:cNvPicPr>
            <a:picLocks noChangeAspect="1"/>
          </p:cNvPicPr>
          <p:nvPr/>
        </p:nvPicPr>
        <p:blipFill>
          <a:blip r:embed="rId4"/>
          <a:srcRect l="54979" b="50592"/>
          <a:stretch>
            <a:fillRect/>
          </a:stretch>
        </p:blipFill>
        <p:spPr>
          <a:xfrm>
            <a:off x="283981" y="8772169"/>
            <a:ext cx="5854784" cy="3996989"/>
          </a:xfrm>
          <a:prstGeom prst="rect">
            <a:avLst/>
          </a:prstGeom>
          <a:ln w="12700">
            <a:miter lim="400000"/>
          </a:ln>
        </p:spPr>
      </p:pic>
      <p:pic>
        <p:nvPicPr>
          <p:cNvPr id="174" name="full-waf-d-15-0175_1-f6.jpg" descr="full-waf-d-15-0175_1-f6.jpg"/>
          <p:cNvPicPr>
            <a:picLocks noChangeAspect="1"/>
          </p:cNvPicPr>
          <p:nvPr/>
        </p:nvPicPr>
        <p:blipFill>
          <a:blip r:embed="rId4"/>
          <a:srcRect l="55217" t="50583"/>
          <a:stretch>
            <a:fillRect/>
          </a:stretch>
        </p:blipFill>
        <p:spPr>
          <a:xfrm>
            <a:off x="6920931" y="8599783"/>
            <a:ext cx="5823919" cy="3997750"/>
          </a:xfrm>
          <a:prstGeom prst="rect">
            <a:avLst/>
          </a:prstGeom>
          <a:ln w="12700">
            <a:miter lim="400000"/>
          </a:ln>
        </p:spPr>
      </p:pic>
      <p:sp>
        <p:nvSpPr>
          <p:cNvPr id="175" name="Schultz, et al., 2015 (A), 2017 (B, C)"/>
          <p:cNvSpPr txBox="1"/>
          <p:nvPr/>
        </p:nvSpPr>
        <p:spPr>
          <a:xfrm>
            <a:off x="3237514" y="12774962"/>
            <a:ext cx="6736081" cy="5851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300">
                <a:solidFill>
                  <a:srgbClr val="000000"/>
                </a:solidFill>
              </a:defRPr>
            </a:lvl1pPr>
          </a:lstStyle>
          <a:p>
            <a:r>
              <a:t>Schultz, et al., 2015 (A), 2017 (B, C)</a:t>
            </a:r>
          </a:p>
        </p:txBody>
      </p:sp>
      <p:pic>
        <p:nvPicPr>
          <p:cNvPr id="176" name="page1image66659056.png" descr="page1image66659056.png"/>
          <p:cNvPicPr>
            <a:picLocks noChangeAspect="1"/>
          </p:cNvPicPr>
          <p:nvPr/>
        </p:nvPicPr>
        <p:blipFill>
          <a:blip r:embed="rId5"/>
          <a:srcRect t="50975"/>
          <a:stretch>
            <a:fillRect/>
          </a:stretch>
        </p:blipFill>
        <p:spPr>
          <a:xfrm>
            <a:off x="18663259" y="4731209"/>
            <a:ext cx="4559301" cy="6744906"/>
          </a:xfrm>
          <a:prstGeom prst="rect">
            <a:avLst/>
          </a:prstGeom>
          <a:ln w="12700">
            <a:miter lim="400000"/>
          </a:ln>
        </p:spPr>
      </p:pic>
      <p:pic>
        <p:nvPicPr>
          <p:cNvPr id="177" name="page1image66659056.png" descr="page1image66659056.png"/>
          <p:cNvPicPr>
            <a:picLocks noChangeAspect="1"/>
          </p:cNvPicPr>
          <p:nvPr/>
        </p:nvPicPr>
        <p:blipFill>
          <a:blip r:embed="rId5"/>
          <a:srcRect b="48500"/>
          <a:stretch>
            <a:fillRect/>
          </a:stretch>
        </p:blipFill>
        <p:spPr>
          <a:xfrm>
            <a:off x="13856072" y="4560950"/>
            <a:ext cx="4559301" cy="7085359"/>
          </a:xfrm>
          <a:prstGeom prst="rect">
            <a:avLst/>
          </a:prstGeom>
          <a:ln w="12700">
            <a:miter lim="400000"/>
          </a:ln>
        </p:spPr>
      </p:pic>
      <p:sp>
        <p:nvSpPr>
          <p:cNvPr id="178" name="Bruning, ARM/ASR 2022"/>
          <p:cNvSpPr txBox="1"/>
          <p:nvPr/>
        </p:nvSpPr>
        <p:spPr>
          <a:xfrm>
            <a:off x="16400586" y="12774962"/>
            <a:ext cx="4748709" cy="5851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300">
                <a:solidFill>
                  <a:srgbClr val="000000"/>
                </a:solidFill>
              </a:defRPr>
            </a:lvl1pPr>
          </a:lstStyle>
          <a:p>
            <a:r>
              <a:t>Bruning, ARM/ASR 2022</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8F5DC62-6BD4-C721-1EB9-4D17187BDBE7}"/>
              </a:ext>
            </a:extLst>
          </p:cNvPr>
          <p:cNvPicPr>
            <a:picLocks noChangeAspect="1"/>
          </p:cNvPicPr>
          <p:nvPr/>
        </p:nvPicPr>
        <p:blipFill>
          <a:blip r:embed="rId2"/>
          <a:stretch>
            <a:fillRect/>
          </a:stretch>
        </p:blipFill>
        <p:spPr>
          <a:xfrm>
            <a:off x="10211352" y="4126312"/>
            <a:ext cx="13850105" cy="6062500"/>
          </a:xfrm>
          <a:prstGeom prst="rect">
            <a:avLst/>
          </a:prstGeom>
        </p:spPr>
      </p:pic>
      <p:sp>
        <p:nvSpPr>
          <p:cNvPr id="2" name="Title 1">
            <a:extLst>
              <a:ext uri="{FF2B5EF4-FFF2-40B4-BE49-F238E27FC236}">
                <a16:creationId xmlns:a16="http://schemas.microsoft.com/office/drawing/2014/main" id="{181C86E8-FB27-0EF5-5BD1-D646F285DF74}"/>
              </a:ext>
            </a:extLst>
          </p:cNvPr>
          <p:cNvSpPr>
            <a:spLocks noGrp="1"/>
          </p:cNvSpPr>
          <p:nvPr>
            <p:ph type="title"/>
          </p:nvPr>
        </p:nvSpPr>
        <p:spPr/>
        <p:txBody>
          <a:bodyPr/>
          <a:lstStyle/>
          <a:p>
            <a:r>
              <a:rPr lang="en-US" dirty="0"/>
              <a:t>Microphysics and Electrification</a:t>
            </a:r>
          </a:p>
        </p:txBody>
      </p:sp>
      <p:sp>
        <p:nvSpPr>
          <p:cNvPr id="3" name="Text Placeholder 2">
            <a:extLst>
              <a:ext uri="{FF2B5EF4-FFF2-40B4-BE49-F238E27FC236}">
                <a16:creationId xmlns:a16="http://schemas.microsoft.com/office/drawing/2014/main" id="{6C931E8C-3222-C1D9-857D-7609D5C206FD}"/>
              </a:ext>
            </a:extLst>
          </p:cNvPr>
          <p:cNvSpPr>
            <a:spLocks noGrp="1"/>
          </p:cNvSpPr>
          <p:nvPr>
            <p:ph type="body" sz="quarter" idx="21"/>
          </p:nvPr>
        </p:nvSpPr>
        <p:spPr/>
        <p:txBody>
          <a:bodyPr/>
          <a:lstStyle/>
          <a:p>
            <a:r>
              <a:rPr lang="en-US" dirty="0"/>
              <a:t>From microphysical charging to regions of net charge</a:t>
            </a:r>
          </a:p>
        </p:txBody>
      </p:sp>
      <p:sp>
        <p:nvSpPr>
          <p:cNvPr id="5" name="Slide Number Placeholder 4">
            <a:extLst>
              <a:ext uri="{FF2B5EF4-FFF2-40B4-BE49-F238E27FC236}">
                <a16:creationId xmlns:a16="http://schemas.microsoft.com/office/drawing/2014/main" id="{A902572F-628C-B864-E3F6-41269232D00C}"/>
              </a:ext>
            </a:extLst>
          </p:cNvPr>
          <p:cNvSpPr>
            <a:spLocks noGrp="1"/>
          </p:cNvSpPr>
          <p:nvPr>
            <p:ph type="sldNum" sz="quarter" idx="2"/>
          </p:nvPr>
        </p:nvSpPr>
        <p:spPr/>
        <p:txBody>
          <a:bodyPr/>
          <a:lstStyle/>
          <a:p>
            <a:fld id="{86CB4B4D-7CA3-9044-876B-883B54F8677D}" type="slidenum">
              <a:rPr lang="en-US" smtClean="0"/>
              <a:t>3</a:t>
            </a:fld>
            <a:endParaRPr lang="en-US"/>
          </a:p>
        </p:txBody>
      </p:sp>
      <p:pic>
        <p:nvPicPr>
          <p:cNvPr id="7" name="Picture 6">
            <a:extLst>
              <a:ext uri="{FF2B5EF4-FFF2-40B4-BE49-F238E27FC236}">
                <a16:creationId xmlns:a16="http://schemas.microsoft.com/office/drawing/2014/main" id="{505A5066-256E-E999-7957-15F6A23B76BB}"/>
              </a:ext>
            </a:extLst>
          </p:cNvPr>
          <p:cNvPicPr>
            <a:picLocks noChangeAspect="1"/>
          </p:cNvPicPr>
          <p:nvPr/>
        </p:nvPicPr>
        <p:blipFill>
          <a:blip r:embed="rId3"/>
          <a:stretch>
            <a:fillRect/>
          </a:stretch>
        </p:blipFill>
        <p:spPr>
          <a:xfrm>
            <a:off x="16828397" y="4126310"/>
            <a:ext cx="7484871" cy="4891565"/>
          </a:xfrm>
          <a:prstGeom prst="rect">
            <a:avLst/>
          </a:prstGeom>
        </p:spPr>
      </p:pic>
      <p:sp>
        <p:nvSpPr>
          <p:cNvPr id="11" name="TextBox 10">
            <a:extLst>
              <a:ext uri="{FF2B5EF4-FFF2-40B4-BE49-F238E27FC236}">
                <a16:creationId xmlns:a16="http://schemas.microsoft.com/office/drawing/2014/main" id="{A2C66D96-120B-6317-C698-A0E12F2ABFF6}"/>
              </a:ext>
            </a:extLst>
          </p:cNvPr>
          <p:cNvSpPr txBox="1"/>
          <p:nvPr/>
        </p:nvSpPr>
        <p:spPr>
          <a:xfrm>
            <a:off x="9351610" y="11134381"/>
            <a:ext cx="14485851" cy="21339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3600" dirty="0">
                <a:solidFill>
                  <a:srgbClr val="000000"/>
                </a:solidFill>
                <a:effectLst/>
                <a:latin typeface="+mn-ea"/>
              </a:rPr>
              <a:t>Thunderstorm primary electrification results from collisions of ice crystals of graupel in the presence of supercooled liquid water. Non-inductive: operates independently of background electric field.</a:t>
            </a:r>
          </a:p>
          <a:p>
            <a:pPr marL="0" marR="0" indent="0" algn="ctr" defTabSz="2438338"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5E5E5E"/>
              </a:solidFill>
              <a:effectLst/>
              <a:uFillTx/>
              <a:latin typeface="+mn-lt"/>
              <a:ea typeface="+mn-ea"/>
              <a:cs typeface="+mn-cs"/>
              <a:sym typeface="Helvetica Neue"/>
            </a:endParaRPr>
          </a:p>
        </p:txBody>
      </p:sp>
      <p:pic>
        <p:nvPicPr>
          <p:cNvPr id="12" name="Picture 11">
            <a:extLst>
              <a:ext uri="{FF2B5EF4-FFF2-40B4-BE49-F238E27FC236}">
                <a16:creationId xmlns:a16="http://schemas.microsoft.com/office/drawing/2014/main" id="{8C29E607-B1F2-3C6D-E80A-8ECE055DEFB9}"/>
              </a:ext>
            </a:extLst>
          </p:cNvPr>
          <p:cNvPicPr>
            <a:picLocks noChangeAspect="1"/>
          </p:cNvPicPr>
          <p:nvPr/>
        </p:nvPicPr>
        <p:blipFill>
          <a:blip r:embed="rId4"/>
          <a:stretch>
            <a:fillRect/>
          </a:stretch>
        </p:blipFill>
        <p:spPr>
          <a:xfrm>
            <a:off x="0" y="3180742"/>
            <a:ext cx="9351610" cy="10274857"/>
          </a:xfrm>
          <a:prstGeom prst="rect">
            <a:avLst/>
          </a:prstGeom>
        </p:spPr>
      </p:pic>
    </p:spTree>
    <p:extLst>
      <p:ext uri="{BB962C8B-B14F-4D97-AF65-F5344CB8AC3E}">
        <p14:creationId xmlns:p14="http://schemas.microsoft.com/office/powerpoint/2010/main" val="1575192826"/>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8F5DC62-6BD4-C721-1EB9-4D17187BDBE7}"/>
              </a:ext>
            </a:extLst>
          </p:cNvPr>
          <p:cNvPicPr>
            <a:picLocks noChangeAspect="1"/>
          </p:cNvPicPr>
          <p:nvPr/>
        </p:nvPicPr>
        <p:blipFill>
          <a:blip r:embed="rId2"/>
          <a:stretch>
            <a:fillRect/>
          </a:stretch>
        </p:blipFill>
        <p:spPr>
          <a:xfrm>
            <a:off x="10211352" y="4126312"/>
            <a:ext cx="13850105" cy="6062500"/>
          </a:xfrm>
          <a:prstGeom prst="rect">
            <a:avLst/>
          </a:prstGeom>
        </p:spPr>
      </p:pic>
      <p:sp>
        <p:nvSpPr>
          <p:cNvPr id="2" name="Title 1">
            <a:extLst>
              <a:ext uri="{FF2B5EF4-FFF2-40B4-BE49-F238E27FC236}">
                <a16:creationId xmlns:a16="http://schemas.microsoft.com/office/drawing/2014/main" id="{181C86E8-FB27-0EF5-5BD1-D646F285DF74}"/>
              </a:ext>
            </a:extLst>
          </p:cNvPr>
          <p:cNvSpPr>
            <a:spLocks noGrp="1"/>
          </p:cNvSpPr>
          <p:nvPr>
            <p:ph type="title"/>
          </p:nvPr>
        </p:nvSpPr>
        <p:spPr/>
        <p:txBody>
          <a:bodyPr/>
          <a:lstStyle/>
          <a:p>
            <a:r>
              <a:rPr lang="en-US" dirty="0"/>
              <a:t>Microphysics and Electrification</a:t>
            </a:r>
          </a:p>
        </p:txBody>
      </p:sp>
      <p:sp>
        <p:nvSpPr>
          <p:cNvPr id="3" name="Text Placeholder 2">
            <a:extLst>
              <a:ext uri="{FF2B5EF4-FFF2-40B4-BE49-F238E27FC236}">
                <a16:creationId xmlns:a16="http://schemas.microsoft.com/office/drawing/2014/main" id="{6C931E8C-3222-C1D9-857D-7609D5C206FD}"/>
              </a:ext>
            </a:extLst>
          </p:cNvPr>
          <p:cNvSpPr>
            <a:spLocks noGrp="1"/>
          </p:cNvSpPr>
          <p:nvPr>
            <p:ph type="body" sz="quarter" idx="21"/>
          </p:nvPr>
        </p:nvSpPr>
        <p:spPr/>
        <p:txBody>
          <a:bodyPr/>
          <a:lstStyle/>
          <a:p>
            <a:r>
              <a:rPr lang="en-US" dirty="0"/>
              <a:t>From microphysical charging to regions of net charge</a:t>
            </a:r>
          </a:p>
        </p:txBody>
      </p:sp>
      <p:sp>
        <p:nvSpPr>
          <p:cNvPr id="5" name="Slide Number Placeholder 4">
            <a:extLst>
              <a:ext uri="{FF2B5EF4-FFF2-40B4-BE49-F238E27FC236}">
                <a16:creationId xmlns:a16="http://schemas.microsoft.com/office/drawing/2014/main" id="{A902572F-628C-B864-E3F6-41269232D00C}"/>
              </a:ext>
            </a:extLst>
          </p:cNvPr>
          <p:cNvSpPr>
            <a:spLocks noGrp="1"/>
          </p:cNvSpPr>
          <p:nvPr>
            <p:ph type="sldNum" sz="quarter" idx="2"/>
          </p:nvPr>
        </p:nvSpPr>
        <p:spPr/>
        <p:txBody>
          <a:bodyPr/>
          <a:lstStyle/>
          <a:p>
            <a:fld id="{86CB4B4D-7CA3-9044-876B-883B54F8677D}" type="slidenum">
              <a:rPr lang="en-US" smtClean="0"/>
              <a:t>4</a:t>
            </a:fld>
            <a:endParaRPr lang="en-US"/>
          </a:p>
        </p:txBody>
      </p:sp>
      <p:sp>
        <p:nvSpPr>
          <p:cNvPr id="11" name="TextBox 10">
            <a:extLst>
              <a:ext uri="{FF2B5EF4-FFF2-40B4-BE49-F238E27FC236}">
                <a16:creationId xmlns:a16="http://schemas.microsoft.com/office/drawing/2014/main" id="{A2C66D96-120B-6317-C698-A0E12F2ABFF6}"/>
              </a:ext>
            </a:extLst>
          </p:cNvPr>
          <p:cNvSpPr txBox="1"/>
          <p:nvPr/>
        </p:nvSpPr>
        <p:spPr>
          <a:xfrm>
            <a:off x="9351610" y="11134381"/>
            <a:ext cx="14075949" cy="21339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3600" dirty="0">
                <a:solidFill>
                  <a:srgbClr val="000000"/>
                </a:solidFill>
                <a:effectLst/>
                <a:latin typeface="+mn-ea"/>
              </a:rPr>
              <a:t>Thunderstorm primary electrification results from collisions of ice crystals of graupel in the presence of supercooled liquid water. Non-inductive: operates independently of background electric field.</a:t>
            </a:r>
          </a:p>
          <a:p>
            <a:pPr marL="0" marR="0" indent="0" algn="ctr" defTabSz="2438338"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5E5E5E"/>
              </a:solidFill>
              <a:effectLst/>
              <a:uFillTx/>
              <a:latin typeface="+mn-lt"/>
              <a:ea typeface="+mn-ea"/>
              <a:cs typeface="+mn-cs"/>
              <a:sym typeface="Helvetica Neue"/>
            </a:endParaRPr>
          </a:p>
        </p:txBody>
      </p:sp>
      <p:pic>
        <p:nvPicPr>
          <p:cNvPr id="12" name="Picture 11">
            <a:extLst>
              <a:ext uri="{FF2B5EF4-FFF2-40B4-BE49-F238E27FC236}">
                <a16:creationId xmlns:a16="http://schemas.microsoft.com/office/drawing/2014/main" id="{8C29E607-B1F2-3C6D-E80A-8ECE055DEFB9}"/>
              </a:ext>
            </a:extLst>
          </p:cNvPr>
          <p:cNvPicPr>
            <a:picLocks noChangeAspect="1"/>
          </p:cNvPicPr>
          <p:nvPr/>
        </p:nvPicPr>
        <p:blipFill>
          <a:blip r:embed="rId3"/>
          <a:stretch>
            <a:fillRect/>
          </a:stretch>
        </p:blipFill>
        <p:spPr>
          <a:xfrm>
            <a:off x="0" y="3180742"/>
            <a:ext cx="9351610" cy="10274857"/>
          </a:xfrm>
          <a:prstGeom prst="rect">
            <a:avLst/>
          </a:prstGeom>
        </p:spPr>
      </p:pic>
      <p:sp>
        <p:nvSpPr>
          <p:cNvPr id="4" name="Oval 3">
            <a:extLst>
              <a:ext uri="{FF2B5EF4-FFF2-40B4-BE49-F238E27FC236}">
                <a16:creationId xmlns:a16="http://schemas.microsoft.com/office/drawing/2014/main" id="{7B487365-3AD0-7D22-F4FA-707DEA3C3753}"/>
              </a:ext>
            </a:extLst>
          </p:cNvPr>
          <p:cNvSpPr/>
          <p:nvPr/>
        </p:nvSpPr>
        <p:spPr>
          <a:xfrm>
            <a:off x="3288439" y="5188012"/>
            <a:ext cx="4184416" cy="5000800"/>
          </a:xfrm>
          <a:prstGeom prst="ellipse">
            <a:avLst/>
          </a:prstGeom>
          <a:noFill/>
          <a:ln w="273050" cap="flat">
            <a:solidFill>
              <a:srgbClr val="FF0000"/>
            </a:solidFill>
            <a:prstDash val="sysDash"/>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1803864653"/>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Single cell storms follow a conceptual model:…"/>
          <p:cNvSpPr txBox="1">
            <a:spLocks noGrp="1"/>
          </p:cNvSpPr>
          <p:nvPr>
            <p:ph type="body" sz="half" idx="1"/>
          </p:nvPr>
        </p:nvSpPr>
        <p:spPr>
          <a:xfrm>
            <a:off x="14171885" y="3460724"/>
            <a:ext cx="9786869" cy="9831571"/>
          </a:xfrm>
          <a:prstGeom prst="rect">
            <a:avLst/>
          </a:prstGeom>
        </p:spPr>
        <p:txBody>
          <a:bodyPr>
            <a:normAutofit/>
          </a:bodyPr>
          <a:lstStyle/>
          <a:p>
            <a:pPr marL="451104" indent="-451104" defTabSz="1804370">
              <a:spcBef>
                <a:spcPts val="3300"/>
              </a:spcBef>
              <a:defRPr sz="3552"/>
            </a:pPr>
            <a:r>
              <a:rPr dirty="0"/>
              <a:t>Single cell storms follow a conceptual model:</a:t>
            </a:r>
          </a:p>
          <a:p>
            <a:pPr marL="902208" lvl="1" indent="-451104" defTabSz="1804370">
              <a:spcBef>
                <a:spcPts val="3300"/>
              </a:spcBef>
              <a:defRPr sz="3552"/>
            </a:pPr>
            <a:r>
              <a:rPr dirty="0"/>
              <a:t>Updraft lofts supercooled water in the mixed phase region, we have glaciation, graupel grows in the mixed phase region, charging occurs as graupel and ice collide, charge regions form and lightning begins</a:t>
            </a:r>
          </a:p>
          <a:p>
            <a:pPr marL="902208" lvl="1" indent="-451104" defTabSz="1804370">
              <a:spcBef>
                <a:spcPts val="3300"/>
              </a:spcBef>
              <a:defRPr sz="3552"/>
            </a:pPr>
            <a:r>
              <a:rPr dirty="0"/>
              <a:t>Small flashes peak first, larger flashes occur more slowly through dissipation</a:t>
            </a:r>
          </a:p>
          <a:p>
            <a:pPr marL="451104" indent="-451104" defTabSz="1804370">
              <a:spcBef>
                <a:spcPts val="3300"/>
              </a:spcBef>
              <a:defRPr sz="3552"/>
            </a:pPr>
            <a:r>
              <a:rPr lang="en-US" dirty="0"/>
              <a:t>How are QLCS, multi cell Thunderstorms different? </a:t>
            </a:r>
          </a:p>
          <a:p>
            <a:pPr marL="902208" lvl="1" indent="-451104" defTabSz="1804370">
              <a:spcBef>
                <a:spcPts val="3300"/>
              </a:spcBef>
              <a:defRPr sz="3552"/>
            </a:pPr>
            <a:r>
              <a:rPr lang="en-US" dirty="0"/>
              <a:t>Lower flash rates</a:t>
            </a:r>
          </a:p>
          <a:p>
            <a:pPr marL="902208" lvl="1" indent="-451104" defTabSz="1804370">
              <a:spcBef>
                <a:spcPts val="3300"/>
              </a:spcBef>
              <a:defRPr sz="3552"/>
            </a:pPr>
            <a:r>
              <a:rPr lang="en-US" dirty="0"/>
              <a:t>High Shear/Low Cape</a:t>
            </a:r>
          </a:p>
          <a:p>
            <a:pPr marL="902208" lvl="1" indent="-451104" defTabSz="1804370">
              <a:spcBef>
                <a:spcPts val="3300"/>
              </a:spcBef>
              <a:defRPr sz="3552"/>
            </a:pPr>
            <a:r>
              <a:rPr lang="en-US" dirty="0"/>
              <a:t>Convolutions of the conceptual processes</a:t>
            </a:r>
          </a:p>
          <a:p>
            <a:pPr marL="451104" indent="-451104" defTabSz="1804370">
              <a:spcBef>
                <a:spcPts val="3300"/>
              </a:spcBef>
              <a:defRPr sz="3552"/>
            </a:pPr>
            <a:endParaRPr lang="en-US" dirty="0"/>
          </a:p>
        </p:txBody>
      </p:sp>
      <p:sp>
        <p:nvSpPr>
          <p:cNvPr id="183" name="Slide Number"/>
          <p:cNvSpPr txBox="1">
            <a:spLocks noGrp="1"/>
          </p:cNvSpPr>
          <p:nvPr>
            <p:ph type="sldNum" sz="quarter" idx="2"/>
          </p:nvPr>
        </p:nvSpPr>
        <p:spPr>
          <a:xfrm>
            <a:off x="12065050" y="13080999"/>
            <a:ext cx="241403" cy="3746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5</a:t>
            </a:fld>
            <a:endParaRPr/>
          </a:p>
        </p:txBody>
      </p:sp>
      <p:sp>
        <p:nvSpPr>
          <p:cNvPr id="184" name="Rectangle"/>
          <p:cNvSpPr txBox="1"/>
          <p:nvPr/>
        </p:nvSpPr>
        <p:spPr>
          <a:xfrm>
            <a:off x="1206500" y="952500"/>
            <a:ext cx="21971000" cy="1433163"/>
          </a:xfrm>
          <a:prstGeom prst="rect">
            <a:avLst/>
          </a:prstGeom>
          <a:ln w="12700">
            <a:miter lim="400000"/>
          </a:ln>
        </p:spPr>
        <p:txBody>
          <a:bodyPr lIns="50800" tIns="50800" rIns="50800" bIns="50800">
            <a:normAutofit/>
          </a:bodyPr>
          <a:lstStyle/>
          <a:p>
            <a:pPr algn="l">
              <a:lnSpc>
                <a:spcPct val="80000"/>
              </a:lnSpc>
              <a:defRPr sz="8500" b="1" spc="-170">
                <a:solidFill>
                  <a:srgbClr val="000000"/>
                </a:solidFill>
              </a:defRPr>
            </a:pPr>
            <a:endParaRPr/>
          </a:p>
        </p:txBody>
      </p:sp>
      <p:sp>
        <p:nvSpPr>
          <p:cNvPr id="185" name="Lightning Signals in Thunderstorms"/>
          <p:cNvSpPr txBox="1"/>
          <p:nvPr/>
        </p:nvSpPr>
        <p:spPr>
          <a:xfrm>
            <a:off x="2784919" y="1106887"/>
            <a:ext cx="17648620" cy="13783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lnSpc>
                <a:spcPct val="80000"/>
              </a:lnSpc>
              <a:defRPr sz="8500" b="1" spc="-170">
                <a:solidFill>
                  <a:srgbClr val="000000"/>
                </a:solidFill>
              </a:defRPr>
            </a:lvl1pPr>
          </a:lstStyle>
          <a:p>
            <a:r>
              <a:t>Lightning Signals in Thunderstorms</a:t>
            </a:r>
          </a:p>
        </p:txBody>
      </p:sp>
      <p:sp>
        <p:nvSpPr>
          <p:cNvPr id="186" name="Fridlind et al. (2019, AMT)"/>
          <p:cNvSpPr txBox="1"/>
          <p:nvPr/>
        </p:nvSpPr>
        <p:spPr>
          <a:xfrm>
            <a:off x="456121" y="12655253"/>
            <a:ext cx="4904195" cy="5851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spcBef>
                <a:spcPts val="1200"/>
              </a:spcBef>
              <a:defRPr sz="3300">
                <a:solidFill>
                  <a:srgbClr val="000000"/>
                </a:solidFill>
              </a:defRPr>
            </a:lvl1pPr>
          </a:lstStyle>
          <a:p>
            <a:r>
              <a:t>Fridlind et al. (2019, AMT)</a:t>
            </a:r>
          </a:p>
        </p:txBody>
      </p:sp>
      <p:grpSp>
        <p:nvGrpSpPr>
          <p:cNvPr id="189" name="Group"/>
          <p:cNvGrpSpPr/>
          <p:nvPr/>
        </p:nvGrpSpPr>
        <p:grpSpPr>
          <a:xfrm>
            <a:off x="602657" y="3710608"/>
            <a:ext cx="12560473" cy="8045447"/>
            <a:chOff x="0" y="0"/>
            <a:chExt cx="12560471" cy="8045446"/>
          </a:xfrm>
        </p:grpSpPr>
        <p:pic>
          <p:nvPicPr>
            <p:cNvPr id="187" name="Screen Shot 2021-09-17 at 8.59.45 AM.png" descr="Screen Shot 2021-09-17 at 8.59.45 AM.png"/>
            <p:cNvPicPr>
              <a:picLocks noChangeAspect="1"/>
            </p:cNvPicPr>
            <p:nvPr/>
          </p:nvPicPr>
          <p:blipFill>
            <a:blip r:embed="rId3"/>
            <a:srcRect l="8612" t="8804" r="5899" b="30707"/>
            <a:stretch>
              <a:fillRect/>
            </a:stretch>
          </p:blipFill>
          <p:spPr>
            <a:xfrm>
              <a:off x="1602201" y="1217469"/>
              <a:ext cx="10958271" cy="6827978"/>
            </a:xfrm>
            <a:prstGeom prst="rect">
              <a:avLst/>
            </a:prstGeom>
            <a:ln w="12700" cap="flat">
              <a:noFill/>
              <a:miter lim="400000"/>
            </a:ln>
            <a:effectLst/>
          </p:spPr>
        </p:pic>
        <p:sp>
          <p:nvSpPr>
            <p:cNvPr id="188" name="Single-cell storms"/>
            <p:cNvSpPr txBox="1"/>
            <p:nvPr/>
          </p:nvSpPr>
          <p:spPr>
            <a:xfrm>
              <a:off x="0" y="0"/>
              <a:ext cx="4880096" cy="92961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defRPr sz="4500">
                  <a:solidFill>
                    <a:srgbClr val="000000"/>
                  </a:solidFill>
                  <a:latin typeface="Helvetica Neue Medium"/>
                  <a:ea typeface="Helvetica Neue Medium"/>
                  <a:cs typeface="Helvetica Neue Medium"/>
                  <a:sym typeface="Helvetica Neue Medium"/>
                </a:defRPr>
              </a:lvl1pPr>
            </a:lstStyle>
            <a:p>
              <a:r>
                <a:t>Single-cell storms</a:t>
              </a:r>
            </a:p>
          </p:txBody>
        </p:sp>
      </p:grpSp>
    </p:spTree>
    <p:extLst>
      <p:ext uri="{BB962C8B-B14F-4D97-AF65-F5344CB8AC3E}">
        <p14:creationId xmlns:p14="http://schemas.microsoft.com/office/powerpoint/2010/main" val="2531022739"/>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Slide Number"/>
          <p:cNvSpPr txBox="1">
            <a:spLocks noGrp="1"/>
          </p:cNvSpPr>
          <p:nvPr>
            <p:ph type="sldNum" sz="quarter" idx="2"/>
          </p:nvPr>
        </p:nvSpPr>
        <p:spPr>
          <a:xfrm>
            <a:off x="12065050" y="13080999"/>
            <a:ext cx="241403" cy="3746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6</a:t>
            </a:fld>
            <a:endParaRPr/>
          </a:p>
        </p:txBody>
      </p:sp>
      <p:sp>
        <p:nvSpPr>
          <p:cNvPr id="195" name="Rectangle"/>
          <p:cNvSpPr txBox="1"/>
          <p:nvPr/>
        </p:nvSpPr>
        <p:spPr>
          <a:xfrm>
            <a:off x="1206500" y="952500"/>
            <a:ext cx="21971000" cy="1433163"/>
          </a:xfrm>
          <a:prstGeom prst="rect">
            <a:avLst/>
          </a:prstGeom>
          <a:ln w="12700">
            <a:miter lim="400000"/>
          </a:ln>
        </p:spPr>
        <p:txBody>
          <a:bodyPr lIns="50800" tIns="50800" rIns="50800" bIns="50800">
            <a:normAutofit/>
          </a:bodyPr>
          <a:lstStyle/>
          <a:p>
            <a:pPr algn="l">
              <a:lnSpc>
                <a:spcPct val="80000"/>
              </a:lnSpc>
              <a:defRPr sz="8500" b="1" spc="-170">
                <a:solidFill>
                  <a:srgbClr val="000000"/>
                </a:solidFill>
              </a:defRPr>
            </a:pPr>
            <a:endParaRPr/>
          </a:p>
        </p:txBody>
      </p:sp>
      <p:sp>
        <p:nvSpPr>
          <p:cNvPr id="196" name="Lightning in Southeast Thunderstorms"/>
          <p:cNvSpPr txBox="1"/>
          <p:nvPr/>
        </p:nvSpPr>
        <p:spPr>
          <a:xfrm>
            <a:off x="2784919" y="1106887"/>
            <a:ext cx="19068162" cy="13783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lnSpc>
                <a:spcPct val="80000"/>
              </a:lnSpc>
              <a:defRPr sz="8500" b="1" spc="-170">
                <a:solidFill>
                  <a:srgbClr val="000000"/>
                </a:solidFill>
              </a:defRPr>
            </a:lvl1pPr>
          </a:lstStyle>
          <a:p>
            <a:r>
              <a:t>Lightning in Southeast Thunderstorms</a:t>
            </a:r>
          </a:p>
        </p:txBody>
      </p:sp>
      <p:grpSp>
        <p:nvGrpSpPr>
          <p:cNvPr id="201" name="Group"/>
          <p:cNvGrpSpPr/>
          <p:nvPr/>
        </p:nvGrpSpPr>
        <p:grpSpPr>
          <a:xfrm>
            <a:off x="518149" y="3698280"/>
            <a:ext cx="13374625" cy="8070102"/>
            <a:chOff x="0" y="0"/>
            <a:chExt cx="13374623" cy="8070101"/>
          </a:xfrm>
        </p:grpSpPr>
        <p:grpSp>
          <p:nvGrpSpPr>
            <p:cNvPr id="199" name="Group"/>
            <p:cNvGrpSpPr/>
            <p:nvPr/>
          </p:nvGrpSpPr>
          <p:grpSpPr>
            <a:xfrm>
              <a:off x="0" y="-1"/>
              <a:ext cx="12609782" cy="8070103"/>
              <a:chOff x="0" y="0"/>
              <a:chExt cx="12609781" cy="8070101"/>
            </a:xfrm>
          </p:grpSpPr>
          <p:pic>
            <p:nvPicPr>
              <p:cNvPr id="197" name="Screen Shot 2021-09-17 at 8.59.45 AM.png" descr="Screen Shot 2021-09-17 at 8.59.45 AM.png"/>
              <p:cNvPicPr>
                <a:picLocks noChangeAspect="1"/>
              </p:cNvPicPr>
              <p:nvPr/>
            </p:nvPicPr>
            <p:blipFill>
              <a:blip r:embed="rId3"/>
              <a:srcRect l="8612" t="8804" r="5899" b="30707"/>
              <a:stretch>
                <a:fillRect/>
              </a:stretch>
            </p:blipFill>
            <p:spPr>
              <a:xfrm>
                <a:off x="1651511" y="1242124"/>
                <a:ext cx="10958271" cy="6827978"/>
              </a:xfrm>
              <a:prstGeom prst="rect">
                <a:avLst/>
              </a:prstGeom>
              <a:ln w="12700" cap="flat">
                <a:noFill/>
                <a:miter lim="400000"/>
              </a:ln>
              <a:effectLst/>
            </p:spPr>
          </p:pic>
          <p:sp>
            <p:nvSpPr>
              <p:cNvPr id="198" name="Multi-cell storms: overlapping phases"/>
              <p:cNvSpPr txBox="1"/>
              <p:nvPr/>
            </p:nvSpPr>
            <p:spPr>
              <a:xfrm>
                <a:off x="0" y="0"/>
                <a:ext cx="10336801" cy="96540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defRPr sz="4500">
                    <a:solidFill>
                      <a:srgbClr val="000000"/>
                    </a:solidFill>
                    <a:latin typeface="Helvetica Neue Medium"/>
                    <a:ea typeface="Helvetica Neue Medium"/>
                    <a:cs typeface="Helvetica Neue Medium"/>
                    <a:sym typeface="Helvetica Neue Medium"/>
                  </a:defRPr>
                </a:lvl1pPr>
              </a:lstStyle>
              <a:p>
                <a:r>
                  <a:t>Multi-cell storms: overlapping phases</a:t>
                </a:r>
              </a:p>
            </p:txBody>
          </p:sp>
        </p:grpSp>
        <p:pic>
          <p:nvPicPr>
            <p:cNvPr id="200" name="Screen Shot 2021-09-17 at 8.59.45 AM.png" descr="Screen Shot 2021-09-17 at 8.59.45 AM.png"/>
            <p:cNvPicPr>
              <a:picLocks noChangeAspect="1"/>
            </p:cNvPicPr>
            <p:nvPr/>
          </p:nvPicPr>
          <p:blipFill>
            <a:blip r:embed="rId3"/>
            <a:srcRect l="10812" t="34466" r="10721" b="35563"/>
            <a:stretch>
              <a:fillRect/>
            </a:stretch>
          </p:blipFill>
          <p:spPr>
            <a:xfrm>
              <a:off x="3316480" y="4126983"/>
              <a:ext cx="10058144" cy="3383055"/>
            </a:xfrm>
            <a:custGeom>
              <a:avLst/>
              <a:gdLst/>
              <a:ahLst/>
              <a:cxnLst>
                <a:cxn ang="0">
                  <a:pos x="wd2" y="hd2"/>
                </a:cxn>
                <a:cxn ang="5400000">
                  <a:pos x="wd2" y="hd2"/>
                </a:cxn>
                <a:cxn ang="10800000">
                  <a:pos x="wd2" y="hd2"/>
                </a:cxn>
                <a:cxn ang="16200000">
                  <a:pos x="wd2" y="hd2"/>
                </a:cxn>
              </a:cxnLst>
              <a:rect l="0" t="0" r="r" b="b"/>
              <a:pathLst>
                <a:path w="21600" h="21568" extrusionOk="0">
                  <a:moveTo>
                    <a:pt x="14711" y="2"/>
                  </a:moveTo>
                  <a:cubicBezTo>
                    <a:pt x="14695" y="14"/>
                    <a:pt x="14686" y="87"/>
                    <a:pt x="14683" y="187"/>
                  </a:cubicBezTo>
                  <a:cubicBezTo>
                    <a:pt x="14683" y="207"/>
                    <a:pt x="14681" y="218"/>
                    <a:pt x="14681" y="240"/>
                  </a:cubicBezTo>
                  <a:cubicBezTo>
                    <a:pt x="14682" y="407"/>
                    <a:pt x="14704" y="541"/>
                    <a:pt x="14731" y="541"/>
                  </a:cubicBezTo>
                  <a:cubicBezTo>
                    <a:pt x="14759" y="541"/>
                    <a:pt x="14782" y="445"/>
                    <a:pt x="14782" y="326"/>
                  </a:cubicBezTo>
                  <a:cubicBezTo>
                    <a:pt x="14782" y="206"/>
                    <a:pt x="14759" y="66"/>
                    <a:pt x="14731" y="14"/>
                  </a:cubicBezTo>
                  <a:cubicBezTo>
                    <a:pt x="14724" y="2"/>
                    <a:pt x="14717" y="-3"/>
                    <a:pt x="14711" y="2"/>
                  </a:cubicBezTo>
                  <a:close/>
                  <a:moveTo>
                    <a:pt x="15598" y="2"/>
                  </a:moveTo>
                  <a:cubicBezTo>
                    <a:pt x="15609" y="110"/>
                    <a:pt x="15616" y="234"/>
                    <a:pt x="15616" y="379"/>
                  </a:cubicBezTo>
                  <a:cubicBezTo>
                    <a:pt x="15616" y="490"/>
                    <a:pt x="15608" y="576"/>
                    <a:pt x="15597" y="650"/>
                  </a:cubicBezTo>
                  <a:cubicBezTo>
                    <a:pt x="15603" y="650"/>
                    <a:pt x="15608" y="652"/>
                    <a:pt x="15615" y="652"/>
                  </a:cubicBezTo>
                  <a:cubicBezTo>
                    <a:pt x="15624" y="653"/>
                    <a:pt x="15629" y="652"/>
                    <a:pt x="15637" y="652"/>
                  </a:cubicBezTo>
                  <a:cubicBezTo>
                    <a:pt x="15653" y="618"/>
                    <a:pt x="15668" y="557"/>
                    <a:pt x="15680" y="460"/>
                  </a:cubicBezTo>
                  <a:cubicBezTo>
                    <a:pt x="15697" y="326"/>
                    <a:pt x="15670" y="144"/>
                    <a:pt x="15616" y="25"/>
                  </a:cubicBezTo>
                  <a:cubicBezTo>
                    <a:pt x="15609" y="19"/>
                    <a:pt x="15604" y="9"/>
                    <a:pt x="15598" y="2"/>
                  </a:cubicBezTo>
                  <a:close/>
                  <a:moveTo>
                    <a:pt x="19322" y="30"/>
                  </a:moveTo>
                  <a:cubicBezTo>
                    <a:pt x="19272" y="31"/>
                    <a:pt x="19260" y="106"/>
                    <a:pt x="19260" y="303"/>
                  </a:cubicBezTo>
                  <a:cubicBezTo>
                    <a:pt x="19260" y="382"/>
                    <a:pt x="19266" y="443"/>
                    <a:pt x="19274" y="493"/>
                  </a:cubicBezTo>
                  <a:cubicBezTo>
                    <a:pt x="19280" y="513"/>
                    <a:pt x="19291" y="524"/>
                    <a:pt x="19300" y="541"/>
                  </a:cubicBezTo>
                  <a:cubicBezTo>
                    <a:pt x="19285" y="462"/>
                    <a:pt x="19279" y="383"/>
                    <a:pt x="19298" y="326"/>
                  </a:cubicBezTo>
                  <a:cubicBezTo>
                    <a:pt x="19319" y="265"/>
                    <a:pt x="19336" y="139"/>
                    <a:pt x="19336" y="42"/>
                  </a:cubicBezTo>
                  <a:cubicBezTo>
                    <a:pt x="19332" y="38"/>
                    <a:pt x="19326" y="36"/>
                    <a:pt x="19322" y="30"/>
                  </a:cubicBezTo>
                  <a:close/>
                  <a:moveTo>
                    <a:pt x="18147" y="45"/>
                  </a:moveTo>
                  <a:cubicBezTo>
                    <a:pt x="18171" y="171"/>
                    <a:pt x="18191" y="295"/>
                    <a:pt x="18191" y="381"/>
                  </a:cubicBezTo>
                  <a:cubicBezTo>
                    <a:pt x="18191" y="451"/>
                    <a:pt x="18165" y="526"/>
                    <a:pt x="18134" y="596"/>
                  </a:cubicBezTo>
                  <a:cubicBezTo>
                    <a:pt x="18215" y="635"/>
                    <a:pt x="18293" y="515"/>
                    <a:pt x="18293" y="318"/>
                  </a:cubicBezTo>
                  <a:cubicBezTo>
                    <a:pt x="18293" y="212"/>
                    <a:pt x="18235" y="92"/>
                    <a:pt x="18165" y="52"/>
                  </a:cubicBezTo>
                  <a:cubicBezTo>
                    <a:pt x="18158" y="48"/>
                    <a:pt x="18152" y="46"/>
                    <a:pt x="18147" y="45"/>
                  </a:cubicBezTo>
                  <a:close/>
                  <a:moveTo>
                    <a:pt x="20912" y="75"/>
                  </a:moveTo>
                  <a:cubicBezTo>
                    <a:pt x="20909" y="95"/>
                    <a:pt x="20904" y="109"/>
                    <a:pt x="20899" y="126"/>
                  </a:cubicBezTo>
                  <a:cubicBezTo>
                    <a:pt x="20900" y="137"/>
                    <a:pt x="20901" y="150"/>
                    <a:pt x="20901" y="161"/>
                  </a:cubicBezTo>
                  <a:cubicBezTo>
                    <a:pt x="20906" y="134"/>
                    <a:pt x="20911" y="111"/>
                    <a:pt x="20917" y="85"/>
                  </a:cubicBezTo>
                  <a:cubicBezTo>
                    <a:pt x="20916" y="81"/>
                    <a:pt x="20914" y="79"/>
                    <a:pt x="20912" y="75"/>
                  </a:cubicBezTo>
                  <a:close/>
                  <a:moveTo>
                    <a:pt x="16075" y="141"/>
                  </a:moveTo>
                  <a:cubicBezTo>
                    <a:pt x="16036" y="141"/>
                    <a:pt x="16004" y="228"/>
                    <a:pt x="16003" y="336"/>
                  </a:cubicBezTo>
                  <a:cubicBezTo>
                    <a:pt x="16003" y="341"/>
                    <a:pt x="16003" y="343"/>
                    <a:pt x="16003" y="348"/>
                  </a:cubicBezTo>
                  <a:cubicBezTo>
                    <a:pt x="16004" y="455"/>
                    <a:pt x="16025" y="541"/>
                    <a:pt x="16049" y="541"/>
                  </a:cubicBezTo>
                  <a:cubicBezTo>
                    <a:pt x="16060" y="541"/>
                    <a:pt x="16072" y="517"/>
                    <a:pt x="16084" y="488"/>
                  </a:cubicBezTo>
                  <a:cubicBezTo>
                    <a:pt x="16090" y="458"/>
                    <a:pt x="16095" y="444"/>
                    <a:pt x="16102" y="407"/>
                  </a:cubicBezTo>
                  <a:cubicBezTo>
                    <a:pt x="16110" y="364"/>
                    <a:pt x="16113" y="333"/>
                    <a:pt x="16117" y="300"/>
                  </a:cubicBezTo>
                  <a:cubicBezTo>
                    <a:pt x="16119" y="287"/>
                    <a:pt x="16121" y="271"/>
                    <a:pt x="16123" y="260"/>
                  </a:cubicBezTo>
                  <a:cubicBezTo>
                    <a:pt x="16123" y="258"/>
                    <a:pt x="16123" y="256"/>
                    <a:pt x="16123" y="255"/>
                  </a:cubicBezTo>
                  <a:cubicBezTo>
                    <a:pt x="16121" y="187"/>
                    <a:pt x="16103" y="141"/>
                    <a:pt x="16075" y="141"/>
                  </a:cubicBezTo>
                  <a:close/>
                  <a:moveTo>
                    <a:pt x="7877" y="250"/>
                  </a:moveTo>
                  <a:cubicBezTo>
                    <a:pt x="7192" y="221"/>
                    <a:pt x="6438" y="2139"/>
                    <a:pt x="5460" y="6355"/>
                  </a:cubicBezTo>
                  <a:cubicBezTo>
                    <a:pt x="5260" y="7216"/>
                    <a:pt x="5077" y="7883"/>
                    <a:pt x="5054" y="7840"/>
                  </a:cubicBezTo>
                  <a:cubicBezTo>
                    <a:pt x="5030" y="7797"/>
                    <a:pt x="4967" y="7509"/>
                    <a:pt x="4913" y="7198"/>
                  </a:cubicBezTo>
                  <a:cubicBezTo>
                    <a:pt x="4774" y="6390"/>
                    <a:pt x="4681" y="6193"/>
                    <a:pt x="4533" y="6393"/>
                  </a:cubicBezTo>
                  <a:cubicBezTo>
                    <a:pt x="4354" y="6636"/>
                    <a:pt x="4175" y="7909"/>
                    <a:pt x="3865" y="11148"/>
                  </a:cubicBezTo>
                  <a:lnTo>
                    <a:pt x="3588" y="14037"/>
                  </a:lnTo>
                  <a:lnTo>
                    <a:pt x="3193" y="15221"/>
                  </a:lnTo>
                  <a:cubicBezTo>
                    <a:pt x="2976" y="15872"/>
                    <a:pt x="2651" y="16741"/>
                    <a:pt x="2469" y="17149"/>
                  </a:cubicBezTo>
                  <a:cubicBezTo>
                    <a:pt x="1876" y="18481"/>
                    <a:pt x="711" y="19925"/>
                    <a:pt x="587" y="19482"/>
                  </a:cubicBezTo>
                  <a:cubicBezTo>
                    <a:pt x="587" y="19480"/>
                    <a:pt x="586" y="19460"/>
                    <a:pt x="585" y="19457"/>
                  </a:cubicBezTo>
                  <a:lnTo>
                    <a:pt x="585" y="20307"/>
                  </a:lnTo>
                  <a:lnTo>
                    <a:pt x="9869" y="20307"/>
                  </a:lnTo>
                  <a:cubicBezTo>
                    <a:pt x="9244" y="20301"/>
                    <a:pt x="8619" y="20249"/>
                    <a:pt x="8599" y="20155"/>
                  </a:cubicBezTo>
                  <a:cubicBezTo>
                    <a:pt x="8582" y="20072"/>
                    <a:pt x="8609" y="19959"/>
                    <a:pt x="8660" y="19905"/>
                  </a:cubicBezTo>
                  <a:cubicBezTo>
                    <a:pt x="9027" y="19514"/>
                    <a:pt x="9303" y="19153"/>
                    <a:pt x="9799" y="18414"/>
                  </a:cubicBezTo>
                  <a:cubicBezTo>
                    <a:pt x="10233" y="17769"/>
                    <a:pt x="10427" y="17448"/>
                    <a:pt x="10537" y="17440"/>
                  </a:cubicBezTo>
                  <a:cubicBezTo>
                    <a:pt x="10646" y="17432"/>
                    <a:pt x="10671" y="17738"/>
                    <a:pt x="10765" y="18343"/>
                  </a:cubicBezTo>
                  <a:cubicBezTo>
                    <a:pt x="10854" y="18915"/>
                    <a:pt x="10981" y="19531"/>
                    <a:pt x="11047" y="19715"/>
                  </a:cubicBezTo>
                  <a:cubicBezTo>
                    <a:pt x="11113" y="19898"/>
                    <a:pt x="11154" y="20107"/>
                    <a:pt x="11139" y="20178"/>
                  </a:cubicBezTo>
                  <a:cubicBezTo>
                    <a:pt x="11120" y="20272"/>
                    <a:pt x="10494" y="20313"/>
                    <a:pt x="9869" y="20307"/>
                  </a:cubicBezTo>
                  <a:lnTo>
                    <a:pt x="11093" y="20307"/>
                  </a:lnTo>
                  <a:lnTo>
                    <a:pt x="21600" y="20307"/>
                  </a:lnTo>
                  <a:lnTo>
                    <a:pt x="21600" y="19932"/>
                  </a:lnTo>
                  <a:lnTo>
                    <a:pt x="21422" y="19953"/>
                  </a:lnTo>
                  <a:cubicBezTo>
                    <a:pt x="21409" y="19954"/>
                    <a:pt x="21363" y="19945"/>
                    <a:pt x="21345" y="19945"/>
                  </a:cubicBezTo>
                  <a:cubicBezTo>
                    <a:pt x="21334" y="19944"/>
                    <a:pt x="21318" y="19941"/>
                    <a:pt x="21305" y="19940"/>
                  </a:cubicBezTo>
                  <a:cubicBezTo>
                    <a:pt x="20866" y="19924"/>
                    <a:pt x="19352" y="19597"/>
                    <a:pt x="18522" y="19330"/>
                  </a:cubicBezTo>
                  <a:cubicBezTo>
                    <a:pt x="17705" y="19068"/>
                    <a:pt x="16812" y="18678"/>
                    <a:pt x="15953" y="18209"/>
                  </a:cubicBezTo>
                  <a:lnTo>
                    <a:pt x="15419" y="17921"/>
                  </a:lnTo>
                  <a:lnTo>
                    <a:pt x="14553" y="15287"/>
                  </a:lnTo>
                  <a:cubicBezTo>
                    <a:pt x="14315" y="14563"/>
                    <a:pt x="14072" y="13849"/>
                    <a:pt x="13871" y="13283"/>
                  </a:cubicBezTo>
                  <a:cubicBezTo>
                    <a:pt x="13826" y="13157"/>
                    <a:pt x="13792" y="13074"/>
                    <a:pt x="13752" y="12964"/>
                  </a:cubicBezTo>
                  <a:cubicBezTo>
                    <a:pt x="13564" y="12472"/>
                    <a:pt x="13396" y="12091"/>
                    <a:pt x="13232" y="11778"/>
                  </a:cubicBezTo>
                  <a:cubicBezTo>
                    <a:pt x="12786" y="11008"/>
                    <a:pt x="12332" y="10609"/>
                    <a:pt x="11692" y="10409"/>
                  </a:cubicBezTo>
                  <a:lnTo>
                    <a:pt x="11376" y="10310"/>
                  </a:lnTo>
                  <a:lnTo>
                    <a:pt x="10862" y="7610"/>
                  </a:lnTo>
                  <a:cubicBezTo>
                    <a:pt x="9886" y="2479"/>
                    <a:pt x="9406" y="743"/>
                    <a:pt x="8861" y="381"/>
                  </a:cubicBezTo>
                  <a:cubicBezTo>
                    <a:pt x="8674" y="257"/>
                    <a:pt x="8539" y="245"/>
                    <a:pt x="8440" y="343"/>
                  </a:cubicBezTo>
                  <a:cubicBezTo>
                    <a:pt x="8360" y="423"/>
                    <a:pt x="8237" y="442"/>
                    <a:pt x="8167" y="381"/>
                  </a:cubicBezTo>
                  <a:cubicBezTo>
                    <a:pt x="8072" y="299"/>
                    <a:pt x="7975" y="254"/>
                    <a:pt x="7877" y="250"/>
                  </a:cubicBezTo>
                  <a:close/>
                  <a:moveTo>
                    <a:pt x="7836" y="359"/>
                  </a:moveTo>
                  <a:cubicBezTo>
                    <a:pt x="8211" y="349"/>
                    <a:pt x="8273" y="544"/>
                    <a:pt x="8041" y="1009"/>
                  </a:cubicBezTo>
                  <a:cubicBezTo>
                    <a:pt x="7647" y="1797"/>
                    <a:pt x="7333" y="3179"/>
                    <a:pt x="6145" y="9356"/>
                  </a:cubicBezTo>
                  <a:cubicBezTo>
                    <a:pt x="5620" y="12087"/>
                    <a:pt x="5496" y="12581"/>
                    <a:pt x="5450" y="12134"/>
                  </a:cubicBezTo>
                  <a:cubicBezTo>
                    <a:pt x="5439" y="12024"/>
                    <a:pt x="5346" y="11091"/>
                    <a:pt x="5244" y="10062"/>
                  </a:cubicBezTo>
                  <a:lnTo>
                    <a:pt x="5059" y="8192"/>
                  </a:lnTo>
                  <a:lnTo>
                    <a:pt x="5275" y="7271"/>
                  </a:lnTo>
                  <a:cubicBezTo>
                    <a:pt x="6462" y="2192"/>
                    <a:pt x="7134" y="377"/>
                    <a:pt x="7836" y="359"/>
                  </a:cubicBezTo>
                  <a:close/>
                  <a:moveTo>
                    <a:pt x="20903" y="480"/>
                  </a:moveTo>
                  <a:cubicBezTo>
                    <a:pt x="20901" y="526"/>
                    <a:pt x="20900" y="578"/>
                    <a:pt x="20896" y="617"/>
                  </a:cubicBezTo>
                  <a:cubicBezTo>
                    <a:pt x="20896" y="617"/>
                    <a:pt x="20896" y="619"/>
                    <a:pt x="20896" y="619"/>
                  </a:cubicBezTo>
                  <a:cubicBezTo>
                    <a:pt x="20900" y="622"/>
                    <a:pt x="20904" y="625"/>
                    <a:pt x="20908" y="627"/>
                  </a:cubicBezTo>
                  <a:cubicBezTo>
                    <a:pt x="20912" y="621"/>
                    <a:pt x="20921" y="599"/>
                    <a:pt x="20926" y="591"/>
                  </a:cubicBezTo>
                  <a:cubicBezTo>
                    <a:pt x="20916" y="557"/>
                    <a:pt x="20909" y="519"/>
                    <a:pt x="20903" y="480"/>
                  </a:cubicBezTo>
                  <a:close/>
                  <a:moveTo>
                    <a:pt x="8305" y="693"/>
                  </a:moveTo>
                  <a:cubicBezTo>
                    <a:pt x="8427" y="693"/>
                    <a:pt x="8825" y="1495"/>
                    <a:pt x="9068" y="2231"/>
                  </a:cubicBezTo>
                  <a:lnTo>
                    <a:pt x="9282" y="2881"/>
                  </a:lnTo>
                  <a:lnTo>
                    <a:pt x="9187" y="3946"/>
                  </a:lnTo>
                  <a:cubicBezTo>
                    <a:pt x="9135" y="4532"/>
                    <a:pt x="9033" y="6093"/>
                    <a:pt x="8958" y="7415"/>
                  </a:cubicBezTo>
                  <a:cubicBezTo>
                    <a:pt x="8793" y="10355"/>
                    <a:pt x="8774" y="10500"/>
                    <a:pt x="8581" y="10500"/>
                  </a:cubicBezTo>
                  <a:cubicBezTo>
                    <a:pt x="8389" y="10500"/>
                    <a:pt x="7800" y="11040"/>
                    <a:pt x="7499" y="11492"/>
                  </a:cubicBezTo>
                  <a:cubicBezTo>
                    <a:pt x="7155" y="12007"/>
                    <a:pt x="6557" y="13465"/>
                    <a:pt x="6215" y="14622"/>
                  </a:cubicBezTo>
                  <a:cubicBezTo>
                    <a:pt x="6050" y="15176"/>
                    <a:pt x="5896" y="15631"/>
                    <a:pt x="5870" y="15631"/>
                  </a:cubicBezTo>
                  <a:cubicBezTo>
                    <a:pt x="5816" y="15631"/>
                    <a:pt x="5779" y="15351"/>
                    <a:pt x="5624" y="13794"/>
                  </a:cubicBezTo>
                  <a:lnTo>
                    <a:pt x="5509" y="12635"/>
                  </a:lnTo>
                  <a:lnTo>
                    <a:pt x="5610" y="12208"/>
                  </a:lnTo>
                  <a:cubicBezTo>
                    <a:pt x="5665" y="11973"/>
                    <a:pt x="6003" y="10254"/>
                    <a:pt x="6361" y="8387"/>
                  </a:cubicBezTo>
                  <a:cubicBezTo>
                    <a:pt x="6719" y="6520"/>
                    <a:pt x="7148" y="4400"/>
                    <a:pt x="7315" y="3676"/>
                  </a:cubicBezTo>
                  <a:cubicBezTo>
                    <a:pt x="7631" y="2302"/>
                    <a:pt x="8165" y="693"/>
                    <a:pt x="8305" y="693"/>
                  </a:cubicBezTo>
                  <a:close/>
                  <a:moveTo>
                    <a:pt x="20906" y="2072"/>
                  </a:moveTo>
                  <a:cubicBezTo>
                    <a:pt x="20908" y="2180"/>
                    <a:pt x="20905" y="2294"/>
                    <a:pt x="20890" y="2408"/>
                  </a:cubicBezTo>
                  <a:cubicBezTo>
                    <a:pt x="20882" y="2467"/>
                    <a:pt x="20875" y="2512"/>
                    <a:pt x="20868" y="2562"/>
                  </a:cubicBezTo>
                  <a:cubicBezTo>
                    <a:pt x="20869" y="2564"/>
                    <a:pt x="20869" y="2563"/>
                    <a:pt x="20870" y="2565"/>
                  </a:cubicBezTo>
                  <a:cubicBezTo>
                    <a:pt x="20876" y="2570"/>
                    <a:pt x="20881" y="2576"/>
                    <a:pt x="20887" y="2580"/>
                  </a:cubicBezTo>
                  <a:cubicBezTo>
                    <a:pt x="20894" y="2586"/>
                    <a:pt x="20904" y="2587"/>
                    <a:pt x="20913" y="2590"/>
                  </a:cubicBezTo>
                  <a:cubicBezTo>
                    <a:pt x="20910" y="2528"/>
                    <a:pt x="20916" y="2468"/>
                    <a:pt x="20939" y="2426"/>
                  </a:cubicBezTo>
                  <a:cubicBezTo>
                    <a:pt x="20969" y="2371"/>
                    <a:pt x="20981" y="2240"/>
                    <a:pt x="20969" y="2125"/>
                  </a:cubicBezTo>
                  <a:cubicBezTo>
                    <a:pt x="20951" y="2121"/>
                    <a:pt x="20929" y="2100"/>
                    <a:pt x="20906" y="2072"/>
                  </a:cubicBezTo>
                  <a:close/>
                  <a:moveTo>
                    <a:pt x="18220" y="2079"/>
                  </a:moveTo>
                  <a:cubicBezTo>
                    <a:pt x="18214" y="2080"/>
                    <a:pt x="18210" y="2081"/>
                    <a:pt x="18204" y="2082"/>
                  </a:cubicBezTo>
                  <a:cubicBezTo>
                    <a:pt x="18206" y="2103"/>
                    <a:pt x="18205" y="2134"/>
                    <a:pt x="18206" y="2158"/>
                  </a:cubicBezTo>
                  <a:cubicBezTo>
                    <a:pt x="18210" y="2130"/>
                    <a:pt x="18215" y="2104"/>
                    <a:pt x="18220" y="2079"/>
                  </a:cubicBezTo>
                  <a:close/>
                  <a:moveTo>
                    <a:pt x="41" y="2408"/>
                  </a:moveTo>
                  <a:cubicBezTo>
                    <a:pt x="34" y="2416"/>
                    <a:pt x="31" y="2435"/>
                    <a:pt x="29" y="2459"/>
                  </a:cubicBezTo>
                  <a:cubicBezTo>
                    <a:pt x="36" y="2443"/>
                    <a:pt x="43" y="2425"/>
                    <a:pt x="53" y="2413"/>
                  </a:cubicBezTo>
                  <a:cubicBezTo>
                    <a:pt x="49" y="2413"/>
                    <a:pt x="44" y="2404"/>
                    <a:pt x="41" y="2408"/>
                  </a:cubicBezTo>
                  <a:close/>
                  <a:moveTo>
                    <a:pt x="66" y="3114"/>
                  </a:moveTo>
                  <a:cubicBezTo>
                    <a:pt x="44" y="3131"/>
                    <a:pt x="26" y="3256"/>
                    <a:pt x="26" y="3410"/>
                  </a:cubicBezTo>
                  <a:cubicBezTo>
                    <a:pt x="26" y="3430"/>
                    <a:pt x="28" y="3446"/>
                    <a:pt x="29" y="3466"/>
                  </a:cubicBezTo>
                  <a:cubicBezTo>
                    <a:pt x="56" y="3359"/>
                    <a:pt x="73" y="3211"/>
                    <a:pt x="66" y="3114"/>
                  </a:cubicBezTo>
                  <a:close/>
                  <a:moveTo>
                    <a:pt x="9334" y="3190"/>
                  </a:moveTo>
                  <a:cubicBezTo>
                    <a:pt x="9358" y="3146"/>
                    <a:pt x="9472" y="3478"/>
                    <a:pt x="9590" y="3929"/>
                  </a:cubicBezTo>
                  <a:cubicBezTo>
                    <a:pt x="9798" y="4729"/>
                    <a:pt x="9807" y="4811"/>
                    <a:pt x="9969" y="7474"/>
                  </a:cubicBezTo>
                  <a:cubicBezTo>
                    <a:pt x="10060" y="8972"/>
                    <a:pt x="10124" y="10230"/>
                    <a:pt x="10110" y="10272"/>
                  </a:cubicBezTo>
                  <a:cubicBezTo>
                    <a:pt x="10096" y="10314"/>
                    <a:pt x="9812" y="10348"/>
                    <a:pt x="9480" y="10348"/>
                  </a:cubicBezTo>
                  <a:cubicBezTo>
                    <a:pt x="9030" y="10348"/>
                    <a:pt x="8870" y="10300"/>
                    <a:pt x="8851" y="10153"/>
                  </a:cubicBezTo>
                  <a:cubicBezTo>
                    <a:pt x="8826" y="9958"/>
                    <a:pt x="9134" y="4910"/>
                    <a:pt x="9237" y="3830"/>
                  </a:cubicBezTo>
                  <a:cubicBezTo>
                    <a:pt x="9266" y="3522"/>
                    <a:pt x="9310" y="3233"/>
                    <a:pt x="9334" y="3190"/>
                  </a:cubicBezTo>
                  <a:close/>
                  <a:moveTo>
                    <a:pt x="9962" y="5573"/>
                  </a:moveTo>
                  <a:cubicBezTo>
                    <a:pt x="9974" y="5567"/>
                    <a:pt x="9987" y="5574"/>
                    <a:pt x="10000" y="5596"/>
                  </a:cubicBezTo>
                  <a:cubicBezTo>
                    <a:pt x="10099" y="5778"/>
                    <a:pt x="11069" y="10070"/>
                    <a:pt x="11041" y="10204"/>
                  </a:cubicBezTo>
                  <a:cubicBezTo>
                    <a:pt x="10994" y="10428"/>
                    <a:pt x="10204" y="10389"/>
                    <a:pt x="10178" y="10161"/>
                  </a:cubicBezTo>
                  <a:cubicBezTo>
                    <a:pt x="10128" y="9735"/>
                    <a:pt x="9912" y="5738"/>
                    <a:pt x="9933" y="5632"/>
                  </a:cubicBezTo>
                  <a:cubicBezTo>
                    <a:pt x="9939" y="5600"/>
                    <a:pt x="9950" y="5579"/>
                    <a:pt x="9962" y="5573"/>
                  </a:cubicBezTo>
                  <a:close/>
                  <a:moveTo>
                    <a:pt x="66" y="7003"/>
                  </a:moveTo>
                  <a:cubicBezTo>
                    <a:pt x="65" y="7005"/>
                    <a:pt x="65" y="7005"/>
                    <a:pt x="64" y="7008"/>
                  </a:cubicBezTo>
                  <a:cubicBezTo>
                    <a:pt x="55" y="7034"/>
                    <a:pt x="50" y="7070"/>
                    <a:pt x="46" y="7109"/>
                  </a:cubicBezTo>
                  <a:cubicBezTo>
                    <a:pt x="50" y="7068"/>
                    <a:pt x="58" y="7032"/>
                    <a:pt x="66" y="7003"/>
                  </a:cubicBezTo>
                  <a:close/>
                  <a:moveTo>
                    <a:pt x="46" y="7109"/>
                  </a:moveTo>
                  <a:cubicBezTo>
                    <a:pt x="42" y="7151"/>
                    <a:pt x="39" y="7196"/>
                    <a:pt x="38" y="7243"/>
                  </a:cubicBezTo>
                  <a:cubicBezTo>
                    <a:pt x="39" y="7196"/>
                    <a:pt x="41" y="7150"/>
                    <a:pt x="46" y="7109"/>
                  </a:cubicBezTo>
                  <a:close/>
                  <a:moveTo>
                    <a:pt x="42" y="7370"/>
                  </a:moveTo>
                  <a:cubicBezTo>
                    <a:pt x="43" y="7378"/>
                    <a:pt x="42" y="7387"/>
                    <a:pt x="43" y="7395"/>
                  </a:cubicBezTo>
                  <a:cubicBezTo>
                    <a:pt x="44" y="7400"/>
                    <a:pt x="44" y="7401"/>
                    <a:pt x="45" y="7405"/>
                  </a:cubicBezTo>
                  <a:cubicBezTo>
                    <a:pt x="44" y="7394"/>
                    <a:pt x="43" y="7382"/>
                    <a:pt x="42" y="7370"/>
                  </a:cubicBezTo>
                  <a:close/>
                  <a:moveTo>
                    <a:pt x="143" y="7489"/>
                  </a:moveTo>
                  <a:cubicBezTo>
                    <a:pt x="141" y="7498"/>
                    <a:pt x="139" y="7511"/>
                    <a:pt x="136" y="7519"/>
                  </a:cubicBezTo>
                  <a:cubicBezTo>
                    <a:pt x="112" y="7591"/>
                    <a:pt x="94" y="7603"/>
                    <a:pt x="77" y="7567"/>
                  </a:cubicBezTo>
                  <a:cubicBezTo>
                    <a:pt x="107" y="7665"/>
                    <a:pt x="136" y="7633"/>
                    <a:pt x="143" y="7489"/>
                  </a:cubicBezTo>
                  <a:close/>
                  <a:moveTo>
                    <a:pt x="222" y="8164"/>
                  </a:moveTo>
                  <a:cubicBezTo>
                    <a:pt x="207" y="8169"/>
                    <a:pt x="196" y="8228"/>
                    <a:pt x="196" y="8319"/>
                  </a:cubicBezTo>
                  <a:cubicBezTo>
                    <a:pt x="196" y="8522"/>
                    <a:pt x="206" y="8571"/>
                    <a:pt x="232" y="8483"/>
                  </a:cubicBezTo>
                  <a:cubicBezTo>
                    <a:pt x="198" y="8401"/>
                    <a:pt x="189" y="8247"/>
                    <a:pt x="227" y="8169"/>
                  </a:cubicBezTo>
                  <a:cubicBezTo>
                    <a:pt x="225" y="8169"/>
                    <a:pt x="224" y="8164"/>
                    <a:pt x="222" y="8164"/>
                  </a:cubicBezTo>
                  <a:close/>
                  <a:moveTo>
                    <a:pt x="4981" y="8653"/>
                  </a:moveTo>
                  <a:lnTo>
                    <a:pt x="5002" y="8729"/>
                  </a:lnTo>
                  <a:cubicBezTo>
                    <a:pt x="5005" y="8722"/>
                    <a:pt x="5014" y="8688"/>
                    <a:pt x="5015" y="8688"/>
                  </a:cubicBezTo>
                  <a:cubicBezTo>
                    <a:pt x="5065" y="8688"/>
                    <a:pt x="5108" y="8924"/>
                    <a:pt x="5188" y="9675"/>
                  </a:cubicBezTo>
                  <a:cubicBezTo>
                    <a:pt x="5190" y="9691"/>
                    <a:pt x="5194" y="9711"/>
                    <a:pt x="5195" y="9726"/>
                  </a:cubicBezTo>
                  <a:cubicBezTo>
                    <a:pt x="5196" y="9730"/>
                    <a:pt x="5198" y="9752"/>
                    <a:pt x="5199" y="9756"/>
                  </a:cubicBezTo>
                  <a:cubicBezTo>
                    <a:pt x="5231" y="10063"/>
                    <a:pt x="5268" y="10441"/>
                    <a:pt x="5315" y="10935"/>
                  </a:cubicBezTo>
                  <a:lnTo>
                    <a:pt x="5444" y="12286"/>
                  </a:lnTo>
                  <a:lnTo>
                    <a:pt x="5479" y="12638"/>
                  </a:lnTo>
                  <a:lnTo>
                    <a:pt x="5478" y="12643"/>
                  </a:lnTo>
                  <a:lnTo>
                    <a:pt x="5479" y="12653"/>
                  </a:lnTo>
                  <a:lnTo>
                    <a:pt x="5360" y="13169"/>
                  </a:lnTo>
                  <a:lnTo>
                    <a:pt x="5301" y="13432"/>
                  </a:lnTo>
                  <a:cubicBezTo>
                    <a:pt x="5285" y="13502"/>
                    <a:pt x="5268" y="13571"/>
                    <a:pt x="5252" y="13640"/>
                  </a:cubicBezTo>
                  <a:lnTo>
                    <a:pt x="5249" y="13652"/>
                  </a:lnTo>
                  <a:cubicBezTo>
                    <a:pt x="5247" y="13661"/>
                    <a:pt x="5245" y="13669"/>
                    <a:pt x="5243" y="13678"/>
                  </a:cubicBezTo>
                  <a:cubicBezTo>
                    <a:pt x="5186" y="13922"/>
                    <a:pt x="5129" y="14164"/>
                    <a:pt x="5068" y="14401"/>
                  </a:cubicBezTo>
                  <a:cubicBezTo>
                    <a:pt x="4605" y="16249"/>
                    <a:pt x="4091" y="17711"/>
                    <a:pt x="3588" y="18607"/>
                  </a:cubicBezTo>
                  <a:cubicBezTo>
                    <a:pt x="3313" y="19096"/>
                    <a:pt x="2884" y="19561"/>
                    <a:pt x="2851" y="19404"/>
                  </a:cubicBezTo>
                  <a:cubicBezTo>
                    <a:pt x="2835" y="19326"/>
                    <a:pt x="2890" y="18981"/>
                    <a:pt x="2973" y="18637"/>
                  </a:cubicBezTo>
                  <a:cubicBezTo>
                    <a:pt x="3042" y="18354"/>
                    <a:pt x="3168" y="17574"/>
                    <a:pt x="3283" y="16782"/>
                  </a:cubicBezTo>
                  <a:cubicBezTo>
                    <a:pt x="3327" y="16465"/>
                    <a:pt x="3373" y="16147"/>
                    <a:pt x="3411" y="15836"/>
                  </a:cubicBezTo>
                  <a:cubicBezTo>
                    <a:pt x="3433" y="15649"/>
                    <a:pt x="3454" y="15507"/>
                    <a:pt x="3475" y="15345"/>
                  </a:cubicBezTo>
                  <a:cubicBezTo>
                    <a:pt x="3513" y="15028"/>
                    <a:pt x="3537" y="14779"/>
                    <a:pt x="3537" y="14675"/>
                  </a:cubicBezTo>
                  <a:cubicBezTo>
                    <a:pt x="3537" y="14551"/>
                    <a:pt x="3641" y="14051"/>
                    <a:pt x="3768" y="13566"/>
                  </a:cubicBezTo>
                  <a:cubicBezTo>
                    <a:pt x="3894" y="13082"/>
                    <a:pt x="4217" y="11789"/>
                    <a:pt x="4485" y="10690"/>
                  </a:cubicBezTo>
                  <a:cubicBezTo>
                    <a:pt x="4553" y="10407"/>
                    <a:pt x="4606" y="10208"/>
                    <a:pt x="4668" y="9963"/>
                  </a:cubicBezTo>
                  <a:lnTo>
                    <a:pt x="4981" y="8653"/>
                  </a:lnTo>
                  <a:close/>
                  <a:moveTo>
                    <a:pt x="23" y="9197"/>
                  </a:moveTo>
                  <a:cubicBezTo>
                    <a:pt x="11" y="9252"/>
                    <a:pt x="3" y="9318"/>
                    <a:pt x="1" y="9407"/>
                  </a:cubicBezTo>
                  <a:cubicBezTo>
                    <a:pt x="0" y="9434"/>
                    <a:pt x="1" y="9451"/>
                    <a:pt x="1" y="9475"/>
                  </a:cubicBezTo>
                  <a:cubicBezTo>
                    <a:pt x="39" y="9455"/>
                    <a:pt x="87" y="9438"/>
                    <a:pt x="149" y="9422"/>
                  </a:cubicBezTo>
                  <a:cubicBezTo>
                    <a:pt x="197" y="9410"/>
                    <a:pt x="241" y="9420"/>
                    <a:pt x="279" y="9442"/>
                  </a:cubicBezTo>
                  <a:cubicBezTo>
                    <a:pt x="279" y="9413"/>
                    <a:pt x="281" y="9393"/>
                    <a:pt x="281" y="9359"/>
                  </a:cubicBezTo>
                  <a:cubicBezTo>
                    <a:pt x="281" y="9301"/>
                    <a:pt x="280" y="9253"/>
                    <a:pt x="279" y="9212"/>
                  </a:cubicBezTo>
                  <a:cubicBezTo>
                    <a:pt x="196" y="9277"/>
                    <a:pt x="75" y="9284"/>
                    <a:pt x="23" y="9197"/>
                  </a:cubicBezTo>
                  <a:close/>
                  <a:moveTo>
                    <a:pt x="11110" y="10333"/>
                  </a:moveTo>
                  <a:lnTo>
                    <a:pt x="11429" y="11585"/>
                  </a:lnTo>
                  <a:cubicBezTo>
                    <a:pt x="11757" y="12874"/>
                    <a:pt x="12239" y="14651"/>
                    <a:pt x="12529" y="15631"/>
                  </a:cubicBezTo>
                  <a:cubicBezTo>
                    <a:pt x="12620" y="15937"/>
                    <a:pt x="12680" y="16233"/>
                    <a:pt x="12661" y="16286"/>
                  </a:cubicBezTo>
                  <a:cubicBezTo>
                    <a:pt x="12643" y="16340"/>
                    <a:pt x="12397" y="16384"/>
                    <a:pt x="12115" y="16388"/>
                  </a:cubicBezTo>
                  <a:cubicBezTo>
                    <a:pt x="11833" y="16391"/>
                    <a:pt x="11453" y="16493"/>
                    <a:pt x="11271" y="16615"/>
                  </a:cubicBezTo>
                  <a:cubicBezTo>
                    <a:pt x="11089" y="16737"/>
                    <a:pt x="10877" y="16878"/>
                    <a:pt x="10801" y="16929"/>
                  </a:cubicBezTo>
                  <a:cubicBezTo>
                    <a:pt x="10637" y="17039"/>
                    <a:pt x="10652" y="17129"/>
                    <a:pt x="10486" y="15026"/>
                  </a:cubicBezTo>
                  <a:cubicBezTo>
                    <a:pt x="10325" y="12975"/>
                    <a:pt x="10191" y="10674"/>
                    <a:pt x="10225" y="10515"/>
                  </a:cubicBezTo>
                  <a:cubicBezTo>
                    <a:pt x="10239" y="10446"/>
                    <a:pt x="10443" y="10379"/>
                    <a:pt x="10680" y="10363"/>
                  </a:cubicBezTo>
                  <a:lnTo>
                    <a:pt x="11110" y="10333"/>
                  </a:lnTo>
                  <a:close/>
                  <a:moveTo>
                    <a:pt x="9664" y="10361"/>
                  </a:moveTo>
                  <a:cubicBezTo>
                    <a:pt x="9902" y="10363"/>
                    <a:pt x="10106" y="10403"/>
                    <a:pt x="10122" y="10482"/>
                  </a:cubicBezTo>
                  <a:cubicBezTo>
                    <a:pt x="10138" y="10556"/>
                    <a:pt x="10209" y="11559"/>
                    <a:pt x="10281" y="12709"/>
                  </a:cubicBezTo>
                  <a:cubicBezTo>
                    <a:pt x="10352" y="13859"/>
                    <a:pt x="10454" y="15308"/>
                    <a:pt x="10508" y="15930"/>
                  </a:cubicBezTo>
                  <a:cubicBezTo>
                    <a:pt x="10561" y="16551"/>
                    <a:pt x="10590" y="17101"/>
                    <a:pt x="10570" y="17149"/>
                  </a:cubicBezTo>
                  <a:cubicBezTo>
                    <a:pt x="10413" y="17534"/>
                    <a:pt x="8721" y="19758"/>
                    <a:pt x="8401" y="20001"/>
                  </a:cubicBezTo>
                  <a:cubicBezTo>
                    <a:pt x="7794" y="20461"/>
                    <a:pt x="7647" y="20369"/>
                    <a:pt x="7894" y="19687"/>
                  </a:cubicBezTo>
                  <a:cubicBezTo>
                    <a:pt x="8208" y="18818"/>
                    <a:pt x="8444" y="16538"/>
                    <a:pt x="8766" y="11256"/>
                  </a:cubicBezTo>
                  <a:cubicBezTo>
                    <a:pt x="8805" y="10615"/>
                    <a:pt x="8816" y="10572"/>
                    <a:pt x="9008" y="10472"/>
                  </a:cubicBezTo>
                  <a:cubicBezTo>
                    <a:pt x="9154" y="10395"/>
                    <a:pt x="9426" y="10358"/>
                    <a:pt x="9664" y="10361"/>
                  </a:cubicBezTo>
                  <a:close/>
                  <a:moveTo>
                    <a:pt x="11699" y="10505"/>
                  </a:moveTo>
                  <a:cubicBezTo>
                    <a:pt x="11771" y="10505"/>
                    <a:pt x="11862" y="10535"/>
                    <a:pt x="11957" y="10573"/>
                  </a:cubicBezTo>
                  <a:cubicBezTo>
                    <a:pt x="12280" y="10703"/>
                    <a:pt x="12697" y="11022"/>
                    <a:pt x="12959" y="11411"/>
                  </a:cubicBezTo>
                  <a:cubicBezTo>
                    <a:pt x="13042" y="11535"/>
                    <a:pt x="13190" y="11824"/>
                    <a:pt x="13340" y="12132"/>
                  </a:cubicBezTo>
                  <a:cubicBezTo>
                    <a:pt x="13387" y="12228"/>
                    <a:pt x="13433" y="12322"/>
                    <a:pt x="13478" y="12420"/>
                  </a:cubicBezTo>
                  <a:cubicBezTo>
                    <a:pt x="13497" y="12462"/>
                    <a:pt x="13518" y="12503"/>
                    <a:pt x="13537" y="12544"/>
                  </a:cubicBezTo>
                  <a:cubicBezTo>
                    <a:pt x="13547" y="12568"/>
                    <a:pt x="13564" y="12613"/>
                    <a:pt x="13576" y="12640"/>
                  </a:cubicBezTo>
                  <a:cubicBezTo>
                    <a:pt x="13587" y="12667"/>
                    <a:pt x="13601" y="12695"/>
                    <a:pt x="13612" y="12721"/>
                  </a:cubicBezTo>
                  <a:cubicBezTo>
                    <a:pt x="13635" y="12778"/>
                    <a:pt x="13669" y="12868"/>
                    <a:pt x="13696" y="12939"/>
                  </a:cubicBezTo>
                  <a:cubicBezTo>
                    <a:pt x="13713" y="12984"/>
                    <a:pt x="13728" y="13021"/>
                    <a:pt x="13747" y="13070"/>
                  </a:cubicBezTo>
                  <a:cubicBezTo>
                    <a:pt x="13798" y="13205"/>
                    <a:pt x="13851" y="13353"/>
                    <a:pt x="13910" y="13518"/>
                  </a:cubicBezTo>
                  <a:cubicBezTo>
                    <a:pt x="13941" y="13605"/>
                    <a:pt x="13971" y="13689"/>
                    <a:pt x="14004" y="13781"/>
                  </a:cubicBezTo>
                  <a:cubicBezTo>
                    <a:pt x="14036" y="13876"/>
                    <a:pt x="14069" y="13978"/>
                    <a:pt x="14102" y="14078"/>
                  </a:cubicBezTo>
                  <a:cubicBezTo>
                    <a:pt x="14591" y="15501"/>
                    <a:pt x="15145" y="17286"/>
                    <a:pt x="15113" y="17438"/>
                  </a:cubicBezTo>
                  <a:cubicBezTo>
                    <a:pt x="15112" y="17443"/>
                    <a:pt x="15110" y="17447"/>
                    <a:pt x="15108" y="17453"/>
                  </a:cubicBezTo>
                  <a:cubicBezTo>
                    <a:pt x="15108" y="17454"/>
                    <a:pt x="15109" y="17457"/>
                    <a:pt x="15109" y="17458"/>
                  </a:cubicBezTo>
                  <a:cubicBezTo>
                    <a:pt x="15094" y="17529"/>
                    <a:pt x="15053" y="17557"/>
                    <a:pt x="14991" y="17557"/>
                  </a:cubicBezTo>
                  <a:cubicBezTo>
                    <a:pt x="14972" y="17557"/>
                    <a:pt x="14955" y="17561"/>
                    <a:pt x="14930" y="17554"/>
                  </a:cubicBezTo>
                  <a:cubicBezTo>
                    <a:pt x="14917" y="17550"/>
                    <a:pt x="14896" y="17540"/>
                    <a:pt x="14881" y="17534"/>
                  </a:cubicBezTo>
                  <a:cubicBezTo>
                    <a:pt x="14829" y="17515"/>
                    <a:pt x="14769" y="17486"/>
                    <a:pt x="14692" y="17443"/>
                  </a:cubicBezTo>
                  <a:cubicBezTo>
                    <a:pt x="14616" y="17400"/>
                    <a:pt x="14533" y="17352"/>
                    <a:pt x="14426" y="17283"/>
                  </a:cubicBezTo>
                  <a:cubicBezTo>
                    <a:pt x="14188" y="17131"/>
                    <a:pt x="13759" y="16891"/>
                    <a:pt x="13472" y="16749"/>
                  </a:cubicBezTo>
                  <a:lnTo>
                    <a:pt x="13126" y="16577"/>
                  </a:lnTo>
                  <a:lnTo>
                    <a:pt x="12955" y="16504"/>
                  </a:lnTo>
                  <a:lnTo>
                    <a:pt x="12950" y="16491"/>
                  </a:lnTo>
                  <a:lnTo>
                    <a:pt x="12533" y="15193"/>
                  </a:lnTo>
                  <a:cubicBezTo>
                    <a:pt x="12532" y="15191"/>
                    <a:pt x="12531" y="15188"/>
                    <a:pt x="12530" y="15186"/>
                  </a:cubicBezTo>
                  <a:cubicBezTo>
                    <a:pt x="12372" y="14694"/>
                    <a:pt x="12180" y="13974"/>
                    <a:pt x="12004" y="13250"/>
                  </a:cubicBezTo>
                  <a:cubicBezTo>
                    <a:pt x="12004" y="13249"/>
                    <a:pt x="12003" y="13248"/>
                    <a:pt x="12003" y="13248"/>
                  </a:cubicBezTo>
                  <a:cubicBezTo>
                    <a:pt x="11986" y="13175"/>
                    <a:pt x="11970" y="13105"/>
                    <a:pt x="11953" y="13033"/>
                  </a:cubicBezTo>
                  <a:cubicBezTo>
                    <a:pt x="11913" y="12864"/>
                    <a:pt x="11873" y="12695"/>
                    <a:pt x="11835" y="12532"/>
                  </a:cubicBezTo>
                  <a:cubicBezTo>
                    <a:pt x="11783" y="12298"/>
                    <a:pt x="11733" y="12072"/>
                    <a:pt x="11690" y="11864"/>
                  </a:cubicBezTo>
                  <a:cubicBezTo>
                    <a:pt x="11690" y="11863"/>
                    <a:pt x="11689" y="11862"/>
                    <a:pt x="11689" y="11861"/>
                  </a:cubicBezTo>
                  <a:cubicBezTo>
                    <a:pt x="11645" y="11652"/>
                    <a:pt x="11608" y="11460"/>
                    <a:pt x="11577" y="11292"/>
                  </a:cubicBezTo>
                  <a:cubicBezTo>
                    <a:pt x="11516" y="10955"/>
                    <a:pt x="11486" y="10718"/>
                    <a:pt x="11501" y="10647"/>
                  </a:cubicBezTo>
                  <a:cubicBezTo>
                    <a:pt x="11506" y="10622"/>
                    <a:pt x="11515" y="10601"/>
                    <a:pt x="11526" y="10583"/>
                  </a:cubicBezTo>
                  <a:cubicBezTo>
                    <a:pt x="11537" y="10567"/>
                    <a:pt x="11550" y="10554"/>
                    <a:pt x="11565" y="10543"/>
                  </a:cubicBezTo>
                  <a:cubicBezTo>
                    <a:pt x="11591" y="10525"/>
                    <a:pt x="11626" y="10519"/>
                    <a:pt x="11663" y="10515"/>
                  </a:cubicBezTo>
                  <a:cubicBezTo>
                    <a:pt x="11673" y="10514"/>
                    <a:pt x="11679" y="10507"/>
                    <a:pt x="11689" y="10507"/>
                  </a:cubicBezTo>
                  <a:cubicBezTo>
                    <a:pt x="11689" y="10507"/>
                    <a:pt x="11690" y="10507"/>
                    <a:pt x="11691" y="10507"/>
                  </a:cubicBezTo>
                  <a:cubicBezTo>
                    <a:pt x="11694" y="10507"/>
                    <a:pt x="11696" y="10505"/>
                    <a:pt x="11699" y="10505"/>
                  </a:cubicBezTo>
                  <a:close/>
                  <a:moveTo>
                    <a:pt x="8685" y="10568"/>
                  </a:moveTo>
                  <a:cubicBezTo>
                    <a:pt x="8708" y="10572"/>
                    <a:pt x="8725" y="10584"/>
                    <a:pt x="8732" y="10606"/>
                  </a:cubicBezTo>
                  <a:cubicBezTo>
                    <a:pt x="8780" y="10747"/>
                    <a:pt x="8477" y="15338"/>
                    <a:pt x="8317" y="16896"/>
                  </a:cubicBezTo>
                  <a:cubicBezTo>
                    <a:pt x="8119" y="18831"/>
                    <a:pt x="7903" y="19794"/>
                    <a:pt x="7591" y="20145"/>
                  </a:cubicBezTo>
                  <a:cubicBezTo>
                    <a:pt x="7419" y="20339"/>
                    <a:pt x="7193" y="20332"/>
                    <a:pt x="6923" y="20120"/>
                  </a:cubicBezTo>
                  <a:cubicBezTo>
                    <a:pt x="6650" y="19906"/>
                    <a:pt x="6286" y="18793"/>
                    <a:pt x="6092" y="17582"/>
                  </a:cubicBezTo>
                  <a:cubicBezTo>
                    <a:pt x="5820" y="15890"/>
                    <a:pt x="5805" y="16052"/>
                    <a:pt x="6396" y="14305"/>
                  </a:cubicBezTo>
                  <a:cubicBezTo>
                    <a:pt x="6985" y="12567"/>
                    <a:pt x="7301" y="11845"/>
                    <a:pt x="7710" y="11297"/>
                  </a:cubicBezTo>
                  <a:cubicBezTo>
                    <a:pt x="7994" y="10916"/>
                    <a:pt x="8518" y="10538"/>
                    <a:pt x="8685" y="10568"/>
                  </a:cubicBezTo>
                  <a:close/>
                  <a:moveTo>
                    <a:pt x="5472" y="13192"/>
                  </a:moveTo>
                  <a:cubicBezTo>
                    <a:pt x="5478" y="13190"/>
                    <a:pt x="5484" y="13193"/>
                    <a:pt x="5488" y="13205"/>
                  </a:cubicBezTo>
                  <a:cubicBezTo>
                    <a:pt x="5514" y="13284"/>
                    <a:pt x="5598" y="13927"/>
                    <a:pt x="5675" y="14634"/>
                  </a:cubicBezTo>
                  <a:lnTo>
                    <a:pt x="5815" y="15920"/>
                  </a:lnTo>
                  <a:lnTo>
                    <a:pt x="5298" y="17397"/>
                  </a:lnTo>
                  <a:cubicBezTo>
                    <a:pt x="4712" y="19079"/>
                    <a:pt x="4345" y="19734"/>
                    <a:pt x="3795" y="20077"/>
                  </a:cubicBezTo>
                  <a:cubicBezTo>
                    <a:pt x="3391" y="20329"/>
                    <a:pt x="2542" y="20386"/>
                    <a:pt x="2496" y="20165"/>
                  </a:cubicBezTo>
                  <a:cubicBezTo>
                    <a:pt x="2458" y="19983"/>
                    <a:pt x="2487" y="19942"/>
                    <a:pt x="2848" y="19634"/>
                  </a:cubicBezTo>
                  <a:cubicBezTo>
                    <a:pt x="3713" y="18897"/>
                    <a:pt x="4542" y="16948"/>
                    <a:pt x="5193" y="14126"/>
                  </a:cubicBezTo>
                  <a:cubicBezTo>
                    <a:pt x="5329" y="13533"/>
                    <a:pt x="5429" y="13204"/>
                    <a:pt x="5472" y="13192"/>
                  </a:cubicBezTo>
                  <a:close/>
                  <a:moveTo>
                    <a:pt x="5826" y="16200"/>
                  </a:moveTo>
                  <a:lnTo>
                    <a:pt x="5977" y="17200"/>
                  </a:lnTo>
                  <a:cubicBezTo>
                    <a:pt x="6180" y="18541"/>
                    <a:pt x="6409" y="19503"/>
                    <a:pt x="6594" y="19786"/>
                  </a:cubicBezTo>
                  <a:cubicBezTo>
                    <a:pt x="6677" y="19914"/>
                    <a:pt x="6732" y="20084"/>
                    <a:pt x="6716" y="20163"/>
                  </a:cubicBezTo>
                  <a:cubicBezTo>
                    <a:pt x="6678" y="20344"/>
                    <a:pt x="4164" y="20356"/>
                    <a:pt x="4127" y="20175"/>
                  </a:cubicBezTo>
                  <a:cubicBezTo>
                    <a:pt x="4112" y="20104"/>
                    <a:pt x="4271" y="19792"/>
                    <a:pt x="4481" y="19485"/>
                  </a:cubicBezTo>
                  <a:cubicBezTo>
                    <a:pt x="4760" y="19076"/>
                    <a:pt x="4994" y="18558"/>
                    <a:pt x="5344" y="17564"/>
                  </a:cubicBezTo>
                  <a:lnTo>
                    <a:pt x="5826" y="16200"/>
                  </a:lnTo>
                  <a:close/>
                  <a:moveTo>
                    <a:pt x="12287" y="16393"/>
                  </a:moveTo>
                  <a:cubicBezTo>
                    <a:pt x="12474" y="16389"/>
                    <a:pt x="12627" y="16428"/>
                    <a:pt x="12708" y="16519"/>
                  </a:cubicBezTo>
                  <a:cubicBezTo>
                    <a:pt x="12774" y="16594"/>
                    <a:pt x="12964" y="17001"/>
                    <a:pt x="13131" y="17425"/>
                  </a:cubicBezTo>
                  <a:cubicBezTo>
                    <a:pt x="13508" y="18385"/>
                    <a:pt x="14113" y="19332"/>
                    <a:pt x="14564" y="19672"/>
                  </a:cubicBezTo>
                  <a:cubicBezTo>
                    <a:pt x="14754" y="19815"/>
                    <a:pt x="14916" y="20000"/>
                    <a:pt x="14922" y="20082"/>
                  </a:cubicBezTo>
                  <a:cubicBezTo>
                    <a:pt x="14931" y="20178"/>
                    <a:pt x="14319" y="20246"/>
                    <a:pt x="13217" y="20272"/>
                  </a:cubicBezTo>
                  <a:cubicBezTo>
                    <a:pt x="11521" y="20311"/>
                    <a:pt x="11496" y="20305"/>
                    <a:pt x="11270" y="19968"/>
                  </a:cubicBezTo>
                  <a:cubicBezTo>
                    <a:pt x="11077" y="19678"/>
                    <a:pt x="11012" y="19457"/>
                    <a:pt x="10848" y="18508"/>
                  </a:cubicBezTo>
                  <a:cubicBezTo>
                    <a:pt x="10684" y="17558"/>
                    <a:pt x="10666" y="17359"/>
                    <a:pt x="10726" y="17182"/>
                  </a:cubicBezTo>
                  <a:cubicBezTo>
                    <a:pt x="10861" y="16782"/>
                    <a:pt x="11726" y="16403"/>
                    <a:pt x="12287" y="16393"/>
                  </a:cubicBezTo>
                  <a:close/>
                  <a:moveTo>
                    <a:pt x="15812" y="18290"/>
                  </a:moveTo>
                  <a:cubicBezTo>
                    <a:pt x="15943" y="18299"/>
                    <a:pt x="16170" y="18390"/>
                    <a:pt x="16507" y="18559"/>
                  </a:cubicBezTo>
                  <a:cubicBezTo>
                    <a:pt x="17495" y="19053"/>
                    <a:pt x="19334" y="19670"/>
                    <a:pt x="20265" y="19816"/>
                  </a:cubicBezTo>
                  <a:cubicBezTo>
                    <a:pt x="20675" y="19881"/>
                    <a:pt x="20996" y="19995"/>
                    <a:pt x="21003" y="20079"/>
                  </a:cubicBezTo>
                  <a:cubicBezTo>
                    <a:pt x="21010" y="20177"/>
                    <a:pt x="20348" y="20238"/>
                    <a:pt x="19106" y="20254"/>
                  </a:cubicBezTo>
                  <a:cubicBezTo>
                    <a:pt x="16756" y="20285"/>
                    <a:pt x="16572" y="20212"/>
                    <a:pt x="15908" y="18981"/>
                  </a:cubicBezTo>
                  <a:cubicBezTo>
                    <a:pt x="15643" y="18491"/>
                    <a:pt x="15594" y="18276"/>
                    <a:pt x="15812" y="18290"/>
                  </a:cubicBezTo>
                  <a:close/>
                  <a:moveTo>
                    <a:pt x="11624" y="21210"/>
                  </a:moveTo>
                  <a:cubicBezTo>
                    <a:pt x="11570" y="21210"/>
                    <a:pt x="11525" y="21305"/>
                    <a:pt x="11525" y="21418"/>
                  </a:cubicBezTo>
                  <a:cubicBezTo>
                    <a:pt x="11525" y="21555"/>
                    <a:pt x="11567" y="21597"/>
                    <a:pt x="11652" y="21549"/>
                  </a:cubicBezTo>
                  <a:cubicBezTo>
                    <a:pt x="11796" y="21468"/>
                    <a:pt x="11774" y="21210"/>
                    <a:pt x="11624" y="21210"/>
                  </a:cubicBezTo>
                  <a:close/>
                </a:path>
              </a:pathLst>
            </a:custGeom>
            <a:ln w="12700" cap="flat">
              <a:noFill/>
              <a:miter lim="400000"/>
            </a:ln>
            <a:effectLst/>
          </p:spPr>
        </p:pic>
      </p:grpSp>
      <p:sp>
        <p:nvSpPr>
          <p:cNvPr id="202" name="Fridlind et al. (2019, AMT)"/>
          <p:cNvSpPr txBox="1"/>
          <p:nvPr/>
        </p:nvSpPr>
        <p:spPr>
          <a:xfrm>
            <a:off x="456121" y="12655253"/>
            <a:ext cx="4904195" cy="5851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spcBef>
                <a:spcPts val="1200"/>
              </a:spcBef>
              <a:defRPr sz="3300">
                <a:solidFill>
                  <a:srgbClr val="000000"/>
                </a:solidFill>
              </a:defRPr>
            </a:lvl1pPr>
          </a:lstStyle>
          <a:p>
            <a:r>
              <a:rPr dirty="0" err="1"/>
              <a:t>Fridlind</a:t>
            </a:r>
            <a:r>
              <a:rPr dirty="0"/>
              <a:t> et al. (2019, AMT)</a:t>
            </a:r>
          </a:p>
        </p:txBody>
      </p:sp>
      <p:sp>
        <p:nvSpPr>
          <p:cNvPr id="4" name="Patterns can be very convolved…">
            <a:extLst>
              <a:ext uri="{FF2B5EF4-FFF2-40B4-BE49-F238E27FC236}">
                <a16:creationId xmlns:a16="http://schemas.microsoft.com/office/drawing/2014/main" id="{D4FBD353-0A15-0B69-73AB-A6FD42A9DE6E}"/>
              </a:ext>
            </a:extLst>
          </p:cNvPr>
          <p:cNvSpPr txBox="1">
            <a:spLocks/>
          </p:cNvSpPr>
          <p:nvPr/>
        </p:nvSpPr>
        <p:spPr>
          <a:xfrm>
            <a:off x="13425728" y="3460724"/>
            <a:ext cx="10502152" cy="100254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defTabSz="2170121" hangingPunct="1">
              <a:spcBef>
                <a:spcPts val="4000"/>
              </a:spcBef>
              <a:buFont typeface="Arial" panose="020B0604020202020204" pitchFamily="34" charset="0"/>
              <a:buChar char="•"/>
              <a:defRPr sz="4272"/>
            </a:pPr>
            <a:r>
              <a:rPr lang="en-US" sz="4400" dirty="0">
                <a:ea typeface="+mj-ea"/>
              </a:rPr>
              <a:t>What do stronger polarimetric columns mean for electrification?</a:t>
            </a:r>
          </a:p>
          <a:p>
            <a:pPr lvl="2" defTabSz="2170121" hangingPunct="1">
              <a:spcBef>
                <a:spcPts val="4000"/>
              </a:spcBef>
              <a:buFont typeface="Arial" panose="020B0604020202020204" pitchFamily="34" charset="0"/>
              <a:buChar char="•"/>
              <a:defRPr sz="4272"/>
            </a:pPr>
            <a:r>
              <a:rPr lang="en-US" sz="4400" dirty="0">
                <a:ea typeface="+mj-ea"/>
              </a:rPr>
              <a:t>What’s the time lag between a polarimetric column and lightning?</a:t>
            </a:r>
          </a:p>
          <a:p>
            <a:pPr defTabSz="2170121" hangingPunct="1">
              <a:spcBef>
                <a:spcPts val="4000"/>
              </a:spcBef>
              <a:buFont typeface="Arial" panose="020B0604020202020204" pitchFamily="34" charset="0"/>
              <a:buChar char="•"/>
              <a:defRPr sz="4272"/>
            </a:pPr>
            <a:r>
              <a:rPr lang="en-US" sz="4400" dirty="0"/>
              <a:t>What signals are consistent between storm types?</a:t>
            </a:r>
          </a:p>
          <a:p>
            <a:pPr lvl="2" defTabSz="2170121" hangingPunct="1">
              <a:spcBef>
                <a:spcPts val="4000"/>
              </a:spcBef>
              <a:buFont typeface="Arial" panose="020B0604020202020204" pitchFamily="34" charset="0"/>
              <a:buChar char="•"/>
              <a:defRPr sz="4272"/>
            </a:pPr>
            <a:r>
              <a:rPr lang="en-US" sz="4400" dirty="0"/>
              <a:t>Single cell vs. complex/multicell</a:t>
            </a:r>
          </a:p>
          <a:p>
            <a:pPr defTabSz="2170121" hangingPunct="1">
              <a:spcBef>
                <a:spcPts val="4000"/>
              </a:spcBef>
              <a:buFont typeface="Arial" panose="020B0604020202020204" pitchFamily="34" charset="0"/>
              <a:buChar char="•"/>
              <a:defRPr sz="4005"/>
            </a:pPr>
            <a:r>
              <a:rPr lang="en-US" sz="4400" dirty="0"/>
              <a:t>What kinematic and microphysical relationships can be observed in the environment? </a:t>
            </a:r>
          </a:p>
          <a:p>
            <a:pPr lvl="2" defTabSz="2170121" hangingPunct="1">
              <a:spcBef>
                <a:spcPts val="4000"/>
              </a:spcBef>
              <a:buFont typeface="Arial" panose="020B0604020202020204" pitchFamily="34" charset="0"/>
              <a:buChar char="•"/>
              <a:defRPr sz="4005"/>
            </a:pPr>
            <a:r>
              <a:rPr lang="en-US" sz="4400" dirty="0" err="1"/>
              <a:t>Sticknet</a:t>
            </a:r>
            <a:r>
              <a:rPr lang="en-US" sz="4400" dirty="0"/>
              <a:t> observations </a:t>
            </a:r>
          </a:p>
        </p:txBody>
      </p:sp>
    </p:spTree>
    <p:extLst>
      <p:ext uri="{BB962C8B-B14F-4D97-AF65-F5344CB8AC3E}">
        <p14:creationId xmlns:p14="http://schemas.microsoft.com/office/powerpoint/2010/main" val="3983817069"/>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tobac - Tracking and Object-Based Analysis of Clouds"/>
          <p:cNvSpPr txBox="1">
            <a:spLocks noGrp="1"/>
          </p:cNvSpPr>
          <p:nvPr>
            <p:ph type="title"/>
          </p:nvPr>
        </p:nvSpPr>
        <p:spPr>
          <a:xfrm>
            <a:off x="5368597" y="893425"/>
            <a:ext cx="19015403" cy="1433163"/>
          </a:xfrm>
          <a:prstGeom prst="rect">
            <a:avLst/>
          </a:prstGeom>
        </p:spPr>
        <p:txBody>
          <a:bodyPr>
            <a:normAutofit/>
          </a:bodyPr>
          <a:lstStyle>
            <a:lvl1pPr defTabSz="1975054">
              <a:defRPr sz="6885" spc="-137"/>
            </a:lvl1pPr>
          </a:lstStyle>
          <a:p>
            <a:r>
              <a:rPr dirty="0"/>
              <a:t>Tracking and Object-Based Analysis of Clouds</a:t>
            </a:r>
          </a:p>
        </p:txBody>
      </p:sp>
      <p:sp>
        <p:nvSpPr>
          <p:cNvPr id="220" name="Tracking methods"/>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Tracking methods</a:t>
            </a:r>
          </a:p>
        </p:txBody>
      </p:sp>
      <p:sp>
        <p:nvSpPr>
          <p:cNvPr id="221" name="Slide Number"/>
          <p:cNvSpPr txBox="1">
            <a:spLocks noGrp="1"/>
          </p:cNvSpPr>
          <p:nvPr>
            <p:ph type="sldNum" sz="quarter" idx="2"/>
          </p:nvPr>
        </p:nvSpPr>
        <p:spPr>
          <a:xfrm>
            <a:off x="12065050" y="13080999"/>
            <a:ext cx="241403" cy="374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a:t>
            </a:fld>
            <a:endParaRPr/>
          </a:p>
        </p:txBody>
      </p:sp>
      <p:pic>
        <p:nvPicPr>
          <p:cNvPr id="222" name="page1image14496128.png" descr="page1image14496128.png"/>
          <p:cNvPicPr>
            <a:picLocks noChangeAspect="1"/>
          </p:cNvPicPr>
          <p:nvPr/>
        </p:nvPicPr>
        <p:blipFill>
          <a:blip r:embed="rId2"/>
          <a:stretch>
            <a:fillRect/>
          </a:stretch>
        </p:blipFill>
        <p:spPr>
          <a:xfrm>
            <a:off x="2578100" y="-2381250"/>
            <a:ext cx="3987800" cy="1917700"/>
          </a:xfrm>
          <a:prstGeom prst="rect">
            <a:avLst/>
          </a:prstGeom>
          <a:ln w="12700">
            <a:miter lim="400000"/>
          </a:ln>
        </p:spPr>
      </p:pic>
      <p:sp>
        <p:nvSpPr>
          <p:cNvPr id="223" name="Text"/>
          <p:cNvSpPr txBox="1"/>
          <p:nvPr/>
        </p:nvSpPr>
        <p:spPr>
          <a:xfrm>
            <a:off x="2578100" y="-2609851"/>
            <a:ext cx="266700" cy="45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defRPr sz="1200">
                <a:solidFill>
                  <a:srgbClr val="000000"/>
                </a:solidFill>
                <a:latin typeface="Times Roman"/>
                <a:ea typeface="Times Roman"/>
                <a:cs typeface="Times Roman"/>
                <a:sym typeface="Times Roman"/>
              </a:defRPr>
            </a:lvl1pPr>
          </a:lstStyle>
          <a:p>
            <a:r>
              <a:t>    </a:t>
            </a:r>
          </a:p>
        </p:txBody>
      </p:sp>
      <p:sp>
        <p:nvSpPr>
          <p:cNvPr id="226" name="Tracking using the open source package tobac:…"/>
          <p:cNvSpPr txBox="1">
            <a:spLocks noGrp="1"/>
          </p:cNvSpPr>
          <p:nvPr>
            <p:ph type="body" sz="half" idx="1"/>
          </p:nvPr>
        </p:nvSpPr>
        <p:spPr>
          <a:xfrm>
            <a:off x="8925034" y="3802321"/>
            <a:ext cx="8882333" cy="8363314"/>
          </a:xfrm>
          <a:prstGeom prst="rect">
            <a:avLst/>
          </a:prstGeom>
        </p:spPr>
        <p:txBody>
          <a:bodyPr/>
          <a:lstStyle/>
          <a:p>
            <a:pPr marL="530352" indent="-530352" defTabSz="2121354">
              <a:spcBef>
                <a:spcPts val="3900"/>
              </a:spcBef>
              <a:defRPr sz="4176"/>
            </a:pPr>
            <a:r>
              <a:rPr dirty="0"/>
              <a:t>Tracking using the open source package </a:t>
            </a:r>
            <a:r>
              <a:rPr dirty="0" err="1"/>
              <a:t>tobac</a:t>
            </a:r>
            <a:r>
              <a:rPr dirty="0"/>
              <a:t>:</a:t>
            </a:r>
          </a:p>
          <a:p>
            <a:pPr marL="1060704" lvl="1" indent="-530352" defTabSz="2121354">
              <a:spcBef>
                <a:spcPts val="3900"/>
              </a:spcBef>
              <a:defRPr sz="3393"/>
            </a:pPr>
            <a:r>
              <a:rPr u="sng" dirty="0">
                <a:hlinkClick r:id="rId3"/>
              </a:rPr>
              <a:t>https://github.com/tobac-project/tobac</a:t>
            </a:r>
          </a:p>
          <a:p>
            <a:pPr marL="1060704" lvl="1" indent="-530352" defTabSz="2121354">
              <a:spcBef>
                <a:spcPts val="3900"/>
              </a:spcBef>
              <a:defRPr sz="3393"/>
            </a:pPr>
            <a:r>
              <a:rPr dirty="0" err="1"/>
              <a:t>Heikenfeld</a:t>
            </a:r>
            <a:r>
              <a:rPr dirty="0"/>
              <a:t>, et al., 2019</a:t>
            </a:r>
          </a:p>
          <a:p>
            <a:pPr marL="1060704" lvl="1" indent="-530352" defTabSz="2121354">
              <a:spcBef>
                <a:spcPts val="3900"/>
              </a:spcBef>
              <a:defRPr sz="3393"/>
            </a:pPr>
            <a:r>
              <a:rPr dirty="0"/>
              <a:t>Based on watershed + </a:t>
            </a:r>
            <a:r>
              <a:rPr dirty="0" err="1"/>
              <a:t>TrackPy</a:t>
            </a:r>
            <a:r>
              <a:rPr dirty="0"/>
              <a:t> linking, including merge/split</a:t>
            </a:r>
          </a:p>
          <a:p>
            <a:pPr marL="1060704" lvl="1" indent="-530352" defTabSz="2121354">
              <a:spcBef>
                <a:spcPts val="3900"/>
              </a:spcBef>
              <a:defRPr sz="3393"/>
            </a:pPr>
            <a:r>
              <a:rPr dirty="0"/>
              <a:t>Creates Features, 2d id mask, cells, and Tracks</a:t>
            </a:r>
          </a:p>
          <a:p>
            <a:pPr marL="530352" indent="-530352" defTabSz="2121354">
              <a:spcBef>
                <a:spcPts val="3900"/>
              </a:spcBef>
              <a:defRPr sz="4176"/>
            </a:pPr>
            <a:r>
              <a:rPr dirty="0"/>
              <a:t>Radar: composite reflectivity at 30dBz</a:t>
            </a:r>
            <a:endParaRPr lang="en-US" dirty="0"/>
          </a:p>
        </p:txBody>
      </p:sp>
      <p:pic>
        <p:nvPicPr>
          <p:cNvPr id="227" name="page1image3986096.png" descr="page1image3986096.png"/>
          <p:cNvPicPr>
            <a:picLocks noChangeAspect="1"/>
          </p:cNvPicPr>
          <p:nvPr/>
        </p:nvPicPr>
        <p:blipFill>
          <a:blip r:embed="rId4"/>
          <a:srcRect t="7261"/>
          <a:stretch>
            <a:fillRect/>
          </a:stretch>
        </p:blipFill>
        <p:spPr>
          <a:xfrm>
            <a:off x="790178" y="3437598"/>
            <a:ext cx="7563740" cy="9877974"/>
          </a:xfrm>
          <a:prstGeom prst="rect">
            <a:avLst/>
          </a:prstGeom>
          <a:ln w="12700">
            <a:miter lim="400000"/>
          </a:ln>
        </p:spPr>
      </p:pic>
      <p:grpSp>
        <p:nvGrpSpPr>
          <p:cNvPr id="2" name="Group 1">
            <a:extLst>
              <a:ext uri="{FF2B5EF4-FFF2-40B4-BE49-F238E27FC236}">
                <a16:creationId xmlns:a16="http://schemas.microsoft.com/office/drawing/2014/main" id="{3B3D7188-7FD3-3058-C3E4-A14C8F60588C}"/>
              </a:ext>
            </a:extLst>
          </p:cNvPr>
          <p:cNvGrpSpPr/>
          <p:nvPr/>
        </p:nvGrpSpPr>
        <p:grpSpPr>
          <a:xfrm>
            <a:off x="17219009" y="3679125"/>
            <a:ext cx="6603413" cy="8074373"/>
            <a:chOff x="7948167" y="4232677"/>
            <a:chExt cx="6603413" cy="8074373"/>
          </a:xfrm>
        </p:grpSpPr>
        <p:pic>
          <p:nvPicPr>
            <p:cNvPr id="3" name="Image" descr="Image">
              <a:extLst>
                <a:ext uri="{FF2B5EF4-FFF2-40B4-BE49-F238E27FC236}">
                  <a16:creationId xmlns:a16="http://schemas.microsoft.com/office/drawing/2014/main" id="{FE77406D-B9FE-EB47-1B96-3B9ECAAA1B9F}"/>
                </a:ext>
              </a:extLst>
            </p:cNvPr>
            <p:cNvPicPr>
              <a:picLocks noChangeAspect="1"/>
            </p:cNvPicPr>
            <p:nvPr/>
          </p:nvPicPr>
          <p:blipFill>
            <a:blip r:embed="rId5"/>
            <a:srcRect l="21949" t="6656" r="58133" b="15818"/>
            <a:stretch>
              <a:fillRect/>
            </a:stretch>
          </p:blipFill>
          <p:spPr>
            <a:xfrm>
              <a:off x="10468548" y="5246739"/>
              <a:ext cx="1081487" cy="2995646"/>
            </a:xfrm>
            <a:custGeom>
              <a:avLst/>
              <a:gdLst/>
              <a:ahLst/>
              <a:cxnLst>
                <a:cxn ang="0">
                  <a:pos x="wd2" y="hd2"/>
                </a:cxn>
                <a:cxn ang="5400000">
                  <a:pos x="wd2" y="hd2"/>
                </a:cxn>
                <a:cxn ang="10800000">
                  <a:pos x="wd2" y="hd2"/>
                </a:cxn>
                <a:cxn ang="16200000">
                  <a:pos x="wd2" y="hd2"/>
                </a:cxn>
              </a:cxnLst>
              <a:rect l="0" t="0" r="r" b="b"/>
              <a:pathLst>
                <a:path w="21422" h="21475" extrusionOk="0">
                  <a:moveTo>
                    <a:pt x="15112" y="7"/>
                  </a:moveTo>
                  <a:cubicBezTo>
                    <a:pt x="14445" y="-67"/>
                    <a:pt x="12984" y="461"/>
                    <a:pt x="11283" y="1407"/>
                  </a:cubicBezTo>
                  <a:cubicBezTo>
                    <a:pt x="9570" y="2360"/>
                    <a:pt x="8963" y="2804"/>
                    <a:pt x="8422" y="3487"/>
                  </a:cubicBezTo>
                  <a:cubicBezTo>
                    <a:pt x="7903" y="4142"/>
                    <a:pt x="7847" y="4558"/>
                    <a:pt x="8076" y="6090"/>
                  </a:cubicBezTo>
                  <a:cubicBezTo>
                    <a:pt x="8287" y="7503"/>
                    <a:pt x="7958" y="7949"/>
                    <a:pt x="5867" y="9078"/>
                  </a:cubicBezTo>
                  <a:cubicBezTo>
                    <a:pt x="5080" y="9502"/>
                    <a:pt x="4228" y="9969"/>
                    <a:pt x="3980" y="10116"/>
                  </a:cubicBezTo>
                  <a:cubicBezTo>
                    <a:pt x="3732" y="10263"/>
                    <a:pt x="2858" y="10622"/>
                    <a:pt x="2038" y="10915"/>
                  </a:cubicBezTo>
                  <a:cubicBezTo>
                    <a:pt x="716" y="11389"/>
                    <a:pt x="49" y="11704"/>
                    <a:pt x="2" y="11877"/>
                  </a:cubicBezTo>
                  <a:cubicBezTo>
                    <a:pt x="-13" y="11935"/>
                    <a:pt x="46" y="11975"/>
                    <a:pt x="167" y="12002"/>
                  </a:cubicBezTo>
                  <a:cubicBezTo>
                    <a:pt x="344" y="12042"/>
                    <a:pt x="1384" y="12053"/>
                    <a:pt x="2479" y="12028"/>
                  </a:cubicBezTo>
                  <a:cubicBezTo>
                    <a:pt x="4444" y="11984"/>
                    <a:pt x="4480" y="11989"/>
                    <a:pt x="5348" y="12264"/>
                  </a:cubicBezTo>
                  <a:cubicBezTo>
                    <a:pt x="6537" y="12641"/>
                    <a:pt x="6675" y="12954"/>
                    <a:pt x="6865" y="15732"/>
                  </a:cubicBezTo>
                  <a:cubicBezTo>
                    <a:pt x="6951" y="16986"/>
                    <a:pt x="7136" y="18208"/>
                    <a:pt x="7274" y="18449"/>
                  </a:cubicBezTo>
                  <a:cubicBezTo>
                    <a:pt x="7600" y="19018"/>
                    <a:pt x="8971" y="19966"/>
                    <a:pt x="10198" y="20470"/>
                  </a:cubicBezTo>
                  <a:cubicBezTo>
                    <a:pt x="11226" y="20891"/>
                    <a:pt x="12016" y="21077"/>
                    <a:pt x="13783" y="21315"/>
                  </a:cubicBezTo>
                  <a:cubicBezTo>
                    <a:pt x="14885" y="21463"/>
                    <a:pt x="19579" y="21533"/>
                    <a:pt x="20748" y="21420"/>
                  </a:cubicBezTo>
                  <a:cubicBezTo>
                    <a:pt x="21371" y="21359"/>
                    <a:pt x="21587" y="21200"/>
                    <a:pt x="21291" y="21027"/>
                  </a:cubicBezTo>
                  <a:cubicBezTo>
                    <a:pt x="21127" y="20931"/>
                    <a:pt x="20390" y="20905"/>
                    <a:pt x="17981" y="20905"/>
                  </a:cubicBezTo>
                  <a:cubicBezTo>
                    <a:pt x="15071" y="20905"/>
                    <a:pt x="14785" y="20891"/>
                    <a:pt x="13484" y="20660"/>
                  </a:cubicBezTo>
                  <a:cubicBezTo>
                    <a:pt x="12017" y="20400"/>
                    <a:pt x="10409" y="19817"/>
                    <a:pt x="9625" y="19263"/>
                  </a:cubicBezTo>
                  <a:cubicBezTo>
                    <a:pt x="8697" y="18608"/>
                    <a:pt x="8441" y="17913"/>
                    <a:pt x="8304" y="15690"/>
                  </a:cubicBezTo>
                  <a:cubicBezTo>
                    <a:pt x="8231" y="14508"/>
                    <a:pt x="8056" y="13302"/>
                    <a:pt x="7919" y="13010"/>
                  </a:cubicBezTo>
                  <a:cubicBezTo>
                    <a:pt x="7458" y="12027"/>
                    <a:pt x="6073" y="11482"/>
                    <a:pt x="4027" y="11482"/>
                  </a:cubicBezTo>
                  <a:cubicBezTo>
                    <a:pt x="3532" y="11482"/>
                    <a:pt x="3074" y="11448"/>
                    <a:pt x="3005" y="11408"/>
                  </a:cubicBezTo>
                  <a:cubicBezTo>
                    <a:pt x="2868" y="11328"/>
                    <a:pt x="4912" y="10277"/>
                    <a:pt x="6016" y="9860"/>
                  </a:cubicBezTo>
                  <a:cubicBezTo>
                    <a:pt x="7836" y="9172"/>
                    <a:pt x="9677" y="7590"/>
                    <a:pt x="9695" y="6705"/>
                  </a:cubicBezTo>
                  <a:cubicBezTo>
                    <a:pt x="9700" y="6464"/>
                    <a:pt x="9570" y="5937"/>
                    <a:pt x="9404" y="5535"/>
                  </a:cubicBezTo>
                  <a:cubicBezTo>
                    <a:pt x="8960" y="4455"/>
                    <a:pt x="9188" y="3972"/>
                    <a:pt x="10757" y="2653"/>
                  </a:cubicBezTo>
                  <a:cubicBezTo>
                    <a:pt x="11158" y="2316"/>
                    <a:pt x="13451" y="1063"/>
                    <a:pt x="14632" y="536"/>
                  </a:cubicBezTo>
                  <a:cubicBezTo>
                    <a:pt x="15101" y="327"/>
                    <a:pt x="15423" y="122"/>
                    <a:pt x="15348" y="78"/>
                  </a:cubicBezTo>
                  <a:cubicBezTo>
                    <a:pt x="15286" y="43"/>
                    <a:pt x="15207" y="18"/>
                    <a:pt x="15112" y="7"/>
                  </a:cubicBezTo>
                  <a:close/>
                </a:path>
              </a:pathLst>
            </a:custGeom>
            <a:ln w="12700">
              <a:miter lim="400000"/>
            </a:ln>
          </p:spPr>
        </p:pic>
        <p:pic>
          <p:nvPicPr>
            <p:cNvPr id="4" name="Image" descr="Image">
              <a:extLst>
                <a:ext uri="{FF2B5EF4-FFF2-40B4-BE49-F238E27FC236}">
                  <a16:creationId xmlns:a16="http://schemas.microsoft.com/office/drawing/2014/main" id="{FD04F332-7252-5245-353E-C92F77E670C1}"/>
                </a:ext>
              </a:extLst>
            </p:cNvPr>
            <p:cNvPicPr>
              <a:picLocks noChangeAspect="1"/>
            </p:cNvPicPr>
            <p:nvPr/>
          </p:nvPicPr>
          <p:blipFill>
            <a:blip r:embed="rId5"/>
            <a:srcRect l="21949" t="6663" r="58131" b="15814"/>
            <a:stretch>
              <a:fillRect/>
            </a:stretch>
          </p:blipFill>
          <p:spPr>
            <a:xfrm>
              <a:off x="10417894" y="9031242"/>
              <a:ext cx="1182795" cy="3275808"/>
            </a:xfrm>
            <a:custGeom>
              <a:avLst/>
              <a:gdLst/>
              <a:ahLst/>
              <a:cxnLst>
                <a:cxn ang="0">
                  <a:pos x="wd2" y="hd2"/>
                </a:cxn>
                <a:cxn ang="5400000">
                  <a:pos x="wd2" y="hd2"/>
                </a:cxn>
                <a:cxn ang="10800000">
                  <a:pos x="wd2" y="hd2"/>
                </a:cxn>
                <a:cxn ang="16200000">
                  <a:pos x="wd2" y="hd2"/>
                </a:cxn>
              </a:cxnLst>
              <a:rect l="0" t="0" r="r" b="b"/>
              <a:pathLst>
                <a:path w="21420" h="21475" extrusionOk="0">
                  <a:moveTo>
                    <a:pt x="15110" y="7"/>
                  </a:moveTo>
                  <a:cubicBezTo>
                    <a:pt x="14444" y="-67"/>
                    <a:pt x="12979" y="461"/>
                    <a:pt x="11279" y="1407"/>
                  </a:cubicBezTo>
                  <a:cubicBezTo>
                    <a:pt x="9566" y="2360"/>
                    <a:pt x="8960" y="2803"/>
                    <a:pt x="8419" y="3486"/>
                  </a:cubicBezTo>
                  <a:cubicBezTo>
                    <a:pt x="7899" y="4141"/>
                    <a:pt x="7845" y="4555"/>
                    <a:pt x="8074" y="6088"/>
                  </a:cubicBezTo>
                  <a:cubicBezTo>
                    <a:pt x="8284" y="7501"/>
                    <a:pt x="7957" y="7945"/>
                    <a:pt x="5867" y="9074"/>
                  </a:cubicBezTo>
                  <a:cubicBezTo>
                    <a:pt x="5080" y="9499"/>
                    <a:pt x="4232" y="9966"/>
                    <a:pt x="3984" y="10112"/>
                  </a:cubicBezTo>
                  <a:cubicBezTo>
                    <a:pt x="3736" y="10259"/>
                    <a:pt x="2856" y="10620"/>
                    <a:pt x="2036" y="10914"/>
                  </a:cubicBezTo>
                  <a:cubicBezTo>
                    <a:pt x="715" y="11387"/>
                    <a:pt x="49" y="11701"/>
                    <a:pt x="2" y="11874"/>
                  </a:cubicBezTo>
                  <a:cubicBezTo>
                    <a:pt x="-13" y="11931"/>
                    <a:pt x="46" y="11974"/>
                    <a:pt x="168" y="12001"/>
                  </a:cubicBezTo>
                  <a:cubicBezTo>
                    <a:pt x="344" y="12041"/>
                    <a:pt x="1380" y="12052"/>
                    <a:pt x="2475" y="12027"/>
                  </a:cubicBezTo>
                  <a:cubicBezTo>
                    <a:pt x="4440" y="11983"/>
                    <a:pt x="4474" y="11986"/>
                    <a:pt x="5342" y="12262"/>
                  </a:cubicBezTo>
                  <a:cubicBezTo>
                    <a:pt x="6532" y="12639"/>
                    <a:pt x="6669" y="12954"/>
                    <a:pt x="6859" y="15732"/>
                  </a:cubicBezTo>
                  <a:cubicBezTo>
                    <a:pt x="6945" y="16986"/>
                    <a:pt x="7130" y="18207"/>
                    <a:pt x="7269" y="18449"/>
                  </a:cubicBezTo>
                  <a:cubicBezTo>
                    <a:pt x="7594" y="19017"/>
                    <a:pt x="8967" y="19964"/>
                    <a:pt x="10194" y="20468"/>
                  </a:cubicBezTo>
                  <a:cubicBezTo>
                    <a:pt x="11221" y="20889"/>
                    <a:pt x="12013" y="21076"/>
                    <a:pt x="13780" y="21313"/>
                  </a:cubicBezTo>
                  <a:cubicBezTo>
                    <a:pt x="14882" y="21461"/>
                    <a:pt x="19569" y="21533"/>
                    <a:pt x="20737" y="21420"/>
                  </a:cubicBezTo>
                  <a:cubicBezTo>
                    <a:pt x="21360" y="21359"/>
                    <a:pt x="21587" y="21200"/>
                    <a:pt x="21291" y="21027"/>
                  </a:cubicBezTo>
                  <a:cubicBezTo>
                    <a:pt x="21127" y="20931"/>
                    <a:pt x="20386" y="20902"/>
                    <a:pt x="17977" y="20902"/>
                  </a:cubicBezTo>
                  <a:cubicBezTo>
                    <a:pt x="15068" y="20902"/>
                    <a:pt x="14786" y="20888"/>
                    <a:pt x="13485" y="20657"/>
                  </a:cubicBezTo>
                  <a:cubicBezTo>
                    <a:pt x="12019" y="20397"/>
                    <a:pt x="10410" y="19817"/>
                    <a:pt x="9626" y="19263"/>
                  </a:cubicBezTo>
                  <a:cubicBezTo>
                    <a:pt x="8698" y="18608"/>
                    <a:pt x="8441" y="17912"/>
                    <a:pt x="8304" y="15688"/>
                  </a:cubicBezTo>
                  <a:cubicBezTo>
                    <a:pt x="8230" y="14507"/>
                    <a:pt x="8060" y="13299"/>
                    <a:pt x="7923" y="13006"/>
                  </a:cubicBezTo>
                  <a:cubicBezTo>
                    <a:pt x="7462" y="12023"/>
                    <a:pt x="6072" y="11478"/>
                    <a:pt x="4027" y="11478"/>
                  </a:cubicBezTo>
                  <a:cubicBezTo>
                    <a:pt x="3532" y="11478"/>
                    <a:pt x="3068" y="11446"/>
                    <a:pt x="2999" y="11406"/>
                  </a:cubicBezTo>
                  <a:cubicBezTo>
                    <a:pt x="2862" y="11325"/>
                    <a:pt x="4906" y="10275"/>
                    <a:pt x="6011" y="9857"/>
                  </a:cubicBezTo>
                  <a:cubicBezTo>
                    <a:pt x="7830" y="9170"/>
                    <a:pt x="9680" y="7587"/>
                    <a:pt x="9698" y="6702"/>
                  </a:cubicBezTo>
                  <a:cubicBezTo>
                    <a:pt x="9703" y="6460"/>
                    <a:pt x="9568" y="5935"/>
                    <a:pt x="9403" y="5533"/>
                  </a:cubicBezTo>
                  <a:cubicBezTo>
                    <a:pt x="8959" y="4453"/>
                    <a:pt x="9186" y="3972"/>
                    <a:pt x="10754" y="2653"/>
                  </a:cubicBezTo>
                  <a:cubicBezTo>
                    <a:pt x="11155" y="2316"/>
                    <a:pt x="13448" y="1062"/>
                    <a:pt x="14628" y="535"/>
                  </a:cubicBezTo>
                  <a:cubicBezTo>
                    <a:pt x="15097" y="326"/>
                    <a:pt x="15422" y="119"/>
                    <a:pt x="15347" y="75"/>
                  </a:cubicBezTo>
                  <a:cubicBezTo>
                    <a:pt x="15286" y="39"/>
                    <a:pt x="15205" y="18"/>
                    <a:pt x="15110" y="7"/>
                  </a:cubicBezTo>
                  <a:close/>
                </a:path>
              </a:pathLst>
            </a:custGeom>
            <a:ln w="12700">
              <a:miter lim="400000"/>
            </a:ln>
          </p:spPr>
        </p:pic>
        <p:graphicFrame>
          <p:nvGraphicFramePr>
            <p:cNvPr id="5" name="Table">
              <a:extLst>
                <a:ext uri="{FF2B5EF4-FFF2-40B4-BE49-F238E27FC236}">
                  <a16:creationId xmlns:a16="http://schemas.microsoft.com/office/drawing/2014/main" id="{5ABB87CE-919E-D84B-EDDB-715C58E9BAB8}"/>
                </a:ext>
              </a:extLst>
            </p:cNvPr>
            <p:cNvGraphicFramePr/>
            <p:nvPr>
              <p:extLst>
                <p:ext uri="{D42A27DB-BD31-4B8C-83A1-F6EECF244321}">
                  <p14:modId xmlns:p14="http://schemas.microsoft.com/office/powerpoint/2010/main" val="2003081921"/>
                </p:ext>
              </p:extLst>
            </p:nvPr>
          </p:nvGraphicFramePr>
          <p:xfrm>
            <a:off x="11399961" y="4232677"/>
            <a:ext cx="3151619" cy="7923395"/>
          </p:xfrm>
          <a:graphic>
            <a:graphicData uri="http://schemas.openxmlformats.org/drawingml/2006/table">
              <a:tbl>
                <a:tblPr firstRow="1" firstCol="1">
                  <a:tableStyleId>{4C3C2611-4C71-4FC5-86AE-919BDF0F9419}</a:tableStyleId>
                </a:tblPr>
                <a:tblGrid>
                  <a:gridCol w="3024619">
                    <a:extLst>
                      <a:ext uri="{9D8B030D-6E8A-4147-A177-3AD203B41FA5}">
                        <a16:colId xmlns:a16="http://schemas.microsoft.com/office/drawing/2014/main" val="20000"/>
                      </a:ext>
                    </a:extLst>
                  </a:gridCol>
                  <a:gridCol w="127000">
                    <a:extLst>
                      <a:ext uri="{9D8B030D-6E8A-4147-A177-3AD203B41FA5}">
                        <a16:colId xmlns:a16="http://schemas.microsoft.com/office/drawing/2014/main" val="20001"/>
                      </a:ext>
                    </a:extLst>
                  </a:gridCol>
                </a:tblGrid>
                <a:tr h="915923">
                  <a:tc>
                    <a:txBody>
                      <a:bodyPr/>
                      <a:lstStyle/>
                      <a:p>
                        <a:pPr defTabSz="914400">
                          <a:tabLst>
                            <a:tab pos="1663700" algn="l"/>
                          </a:tabLst>
                          <a:defRPr b="0"/>
                        </a:pPr>
                        <a:r>
                          <a:rPr sz="3200" b="1"/>
                          <a:t>Date</a:t>
                        </a:r>
                      </a:p>
                    </a:txBody>
                    <a:tcPr marL="50800" marR="50800" marT="50800" marB="50800" anchor="ctr" horzOverflow="overflow">
                      <a:lnB w="12700">
                        <a:solidFill>
                          <a:srgbClr val="000000">
                            <a:alpha val="50000"/>
                          </a:srgbClr>
                        </a:solidFill>
                        <a:miter lim="400000"/>
                      </a:lnB>
                    </a:tcPr>
                  </a:tc>
                  <a:tc>
                    <a:txBody>
                      <a:bodyPr/>
                      <a:lstStyle/>
                      <a:p>
                        <a:pPr defTabSz="914400">
                          <a:tabLst>
                            <a:tab pos="1663700" algn="l"/>
                          </a:tabLst>
                          <a:defRPr sz="3200"/>
                        </a:pPr>
                        <a:endParaRPr/>
                      </a:p>
                    </a:txBody>
                    <a:tcPr marL="50800" marR="50800" marT="50800" marB="50800" anchor="ctr" horzOverflow="overflow"/>
                  </a:tc>
                  <a:extLst>
                    <a:ext uri="{0D108BD9-81ED-4DB2-BD59-A6C34878D82A}">
                      <a16:rowId xmlns:a16="http://schemas.microsoft.com/office/drawing/2014/main" val="10000"/>
                    </a:ext>
                  </a:extLst>
                </a:tr>
                <a:tr h="915923">
                  <a:tc>
                    <a:txBody>
                      <a:bodyPr/>
                      <a:lstStyle/>
                      <a:p>
                        <a:pPr defTabSz="914400">
                          <a:tabLst>
                            <a:tab pos="1663700" algn="l"/>
                          </a:tabLst>
                          <a:defRPr b="0"/>
                        </a:pPr>
                        <a:r>
                          <a:rPr sz="3200" b="1"/>
                          <a:t>20160331</a:t>
                        </a:r>
                      </a:p>
                    </a:txBody>
                    <a:tcPr marL="50800" marR="50800" marT="50800" marB="50800" anchor="ctr" horzOverflow="overflow">
                      <a:lnL w="12700">
                        <a:solidFill>
                          <a:srgbClr val="000000">
                            <a:alpha val="50000"/>
                          </a:srgbClr>
                        </a:solidFill>
                        <a:miter lim="400000"/>
                      </a:lnL>
                      <a:lnR w="12700">
                        <a:solidFill>
                          <a:srgbClr val="000000">
                            <a:alpha val="50000"/>
                          </a:srgbClr>
                        </a:solidFill>
                        <a:miter lim="400000"/>
                      </a:lnR>
                      <a:lnT w="12700">
                        <a:solidFill>
                          <a:srgbClr val="000000">
                            <a:alpha val="50000"/>
                          </a:srgbClr>
                        </a:solidFill>
                        <a:miter lim="400000"/>
                      </a:lnT>
                      <a:gradFill flip="none" rotWithShape="1">
                        <a:gsLst>
                          <a:gs pos="0">
                            <a:schemeClr val="accent3"/>
                          </a:gs>
                          <a:gs pos="100000">
                            <a:schemeClr val="accent3">
                              <a:hueOff val="914338"/>
                              <a:satOff val="31515"/>
                              <a:lumOff val="-30790"/>
                            </a:schemeClr>
                          </a:gs>
                        </a:gsLst>
                        <a:lin ang="5400000" scaled="0"/>
                      </a:gradFill>
                    </a:tcPr>
                  </a:tc>
                  <a:tc>
                    <a:txBody>
                      <a:bodyPr/>
                      <a:lstStyle/>
                      <a:p>
                        <a:pPr defTabSz="914400">
                          <a:defRPr sz="3200"/>
                        </a:pPr>
                        <a:endParaRPr/>
                      </a:p>
                    </a:txBody>
                    <a:tcPr marL="50800" marR="50800" marT="50800" marB="50800" anchor="ctr" horzOverflow="overflow">
                      <a:lnL w="12700">
                        <a:solidFill>
                          <a:srgbClr val="000000">
                            <a:alpha val="50000"/>
                          </a:srgbClr>
                        </a:solidFill>
                        <a:miter lim="400000"/>
                      </a:lnL>
                    </a:tcPr>
                  </a:tc>
                  <a:extLst>
                    <a:ext uri="{0D108BD9-81ED-4DB2-BD59-A6C34878D82A}">
                      <a16:rowId xmlns:a16="http://schemas.microsoft.com/office/drawing/2014/main" val="10001"/>
                    </a:ext>
                  </a:extLst>
                </a:tr>
                <a:tr h="915923">
                  <a:tc>
                    <a:txBody>
                      <a:bodyPr/>
                      <a:lstStyle/>
                      <a:p>
                        <a:pPr defTabSz="914400">
                          <a:tabLst>
                            <a:tab pos="1663700" algn="l"/>
                          </a:tabLst>
                          <a:defRPr b="0"/>
                        </a:pPr>
                        <a:r>
                          <a:rPr sz="3200" b="1"/>
                          <a:t>20160430</a:t>
                        </a:r>
                      </a:p>
                    </a:txBody>
                    <a:tcPr marL="50800" marR="50800" marT="50800" marB="50800" anchor="ctr" horzOverflow="overflow">
                      <a:lnL w="12700">
                        <a:solidFill>
                          <a:srgbClr val="000000">
                            <a:alpha val="50000"/>
                          </a:srgbClr>
                        </a:solidFill>
                        <a:miter lim="400000"/>
                      </a:lnL>
                      <a:lnR w="12700">
                        <a:solidFill>
                          <a:srgbClr val="000000">
                            <a:alpha val="50000"/>
                          </a:srgbClr>
                        </a:solidFill>
                        <a:miter lim="400000"/>
                      </a:lnR>
                      <a:gradFill flip="none" rotWithShape="1">
                        <a:gsLst>
                          <a:gs pos="0">
                            <a:schemeClr val="accent3"/>
                          </a:gs>
                          <a:gs pos="100000">
                            <a:schemeClr val="accent3">
                              <a:hueOff val="914338"/>
                              <a:satOff val="31515"/>
                              <a:lumOff val="-30790"/>
                            </a:schemeClr>
                          </a:gs>
                        </a:gsLst>
                        <a:lin ang="5400000" scaled="0"/>
                      </a:gradFill>
                    </a:tcPr>
                  </a:tc>
                  <a:tc>
                    <a:txBody>
                      <a:bodyPr/>
                      <a:lstStyle/>
                      <a:p>
                        <a:pPr defTabSz="914400">
                          <a:defRPr sz="3200"/>
                        </a:pPr>
                        <a:endParaRPr/>
                      </a:p>
                    </a:txBody>
                    <a:tcPr marL="50800" marR="50800" marT="50800" marB="50800" anchor="ctr" horzOverflow="overflow">
                      <a:lnL w="12700">
                        <a:solidFill>
                          <a:srgbClr val="000000">
                            <a:alpha val="50000"/>
                          </a:srgbClr>
                        </a:solidFill>
                        <a:miter lim="400000"/>
                      </a:lnL>
                    </a:tcPr>
                  </a:tc>
                  <a:extLst>
                    <a:ext uri="{0D108BD9-81ED-4DB2-BD59-A6C34878D82A}">
                      <a16:rowId xmlns:a16="http://schemas.microsoft.com/office/drawing/2014/main" val="10002"/>
                    </a:ext>
                  </a:extLst>
                </a:tr>
                <a:tr h="596011">
                  <a:tc>
                    <a:txBody>
                      <a:bodyPr/>
                      <a:lstStyle/>
                      <a:p>
                        <a:pPr defTabSz="914400">
                          <a:tabLst>
                            <a:tab pos="1663700" algn="l"/>
                          </a:tabLst>
                          <a:defRPr b="0"/>
                        </a:pPr>
                        <a:r>
                          <a:rPr sz="3200" b="1"/>
                          <a:t>20170405</a:t>
                        </a:r>
                      </a:p>
                    </a:txBody>
                    <a:tcPr marL="50800" marR="50800" marT="50800" marB="50800" anchor="ctr" horzOverflow="overflow">
                      <a:lnL w="12700">
                        <a:solidFill>
                          <a:srgbClr val="000000">
                            <a:alpha val="50000"/>
                          </a:srgbClr>
                        </a:solidFill>
                        <a:miter lim="400000"/>
                      </a:lnL>
                      <a:lnR w="12700">
                        <a:solidFill>
                          <a:srgbClr val="000000">
                            <a:alpha val="50000"/>
                          </a:srgbClr>
                        </a:solidFill>
                        <a:miter lim="400000"/>
                      </a:lnR>
                      <a:gradFill flip="none" rotWithShape="1">
                        <a:gsLst>
                          <a:gs pos="0">
                            <a:schemeClr val="accent3"/>
                          </a:gs>
                          <a:gs pos="100000">
                            <a:schemeClr val="accent3">
                              <a:hueOff val="914338"/>
                              <a:satOff val="31515"/>
                              <a:lumOff val="-30790"/>
                            </a:schemeClr>
                          </a:gs>
                        </a:gsLst>
                        <a:lin ang="5400000" scaled="0"/>
                      </a:gradFill>
                    </a:tcPr>
                  </a:tc>
                  <a:tc>
                    <a:txBody>
                      <a:bodyPr/>
                      <a:lstStyle/>
                      <a:p>
                        <a:pPr defTabSz="914400">
                          <a:defRPr sz="3200"/>
                        </a:pPr>
                        <a:endParaRPr/>
                      </a:p>
                    </a:txBody>
                    <a:tcPr marL="50800" marR="50800" marT="50800" marB="50800" anchor="ctr" horzOverflow="overflow">
                      <a:lnL w="12700">
                        <a:solidFill>
                          <a:srgbClr val="000000">
                            <a:alpha val="50000"/>
                          </a:srgbClr>
                        </a:solidFill>
                        <a:miter lim="400000"/>
                      </a:lnL>
                    </a:tcPr>
                  </a:tc>
                  <a:extLst>
                    <a:ext uri="{0D108BD9-81ED-4DB2-BD59-A6C34878D82A}">
                      <a16:rowId xmlns:a16="http://schemas.microsoft.com/office/drawing/2014/main" val="10003"/>
                    </a:ext>
                  </a:extLst>
                </a:tr>
                <a:tr h="915923">
                  <a:tc>
                    <a:txBody>
                      <a:bodyPr/>
                      <a:lstStyle/>
                      <a:p>
                        <a:pPr defTabSz="914400">
                          <a:tabLst>
                            <a:tab pos="1663700" algn="l"/>
                          </a:tabLst>
                          <a:defRPr b="0"/>
                        </a:pPr>
                        <a:r>
                          <a:rPr sz="3200" b="1"/>
                          <a:t>20170430</a:t>
                        </a:r>
                      </a:p>
                    </a:txBody>
                    <a:tcPr marL="50800" marR="50800" marT="50800" marB="50800" anchor="ctr" horzOverflow="overflow">
                      <a:lnL w="12700">
                        <a:solidFill>
                          <a:srgbClr val="000000">
                            <a:alpha val="50000"/>
                          </a:srgbClr>
                        </a:solidFill>
                        <a:miter lim="400000"/>
                      </a:lnL>
                      <a:lnR w="12700">
                        <a:solidFill>
                          <a:srgbClr val="000000">
                            <a:alpha val="50000"/>
                          </a:srgbClr>
                        </a:solidFill>
                        <a:miter lim="400000"/>
                      </a:lnR>
                      <a:lnB w="12700">
                        <a:solidFill>
                          <a:srgbClr val="000000">
                            <a:alpha val="50000"/>
                          </a:srgbClr>
                        </a:solidFill>
                        <a:miter lim="400000"/>
                      </a:lnB>
                      <a:gradFill flip="none" rotWithShape="1">
                        <a:gsLst>
                          <a:gs pos="0">
                            <a:schemeClr val="accent3"/>
                          </a:gs>
                          <a:gs pos="100000">
                            <a:schemeClr val="accent3">
                              <a:hueOff val="914338"/>
                              <a:satOff val="31515"/>
                              <a:lumOff val="-30790"/>
                            </a:schemeClr>
                          </a:gs>
                        </a:gsLst>
                        <a:lin ang="5400000" scaled="0"/>
                      </a:gradFill>
                    </a:tcPr>
                  </a:tc>
                  <a:tc>
                    <a:txBody>
                      <a:bodyPr/>
                      <a:lstStyle/>
                      <a:p>
                        <a:pPr defTabSz="914400">
                          <a:defRPr sz="3200"/>
                        </a:pPr>
                        <a:endParaRPr/>
                      </a:p>
                    </a:txBody>
                    <a:tcPr marL="50800" marR="50800" marT="50800" marB="50800" anchor="ctr" horzOverflow="overflow">
                      <a:lnL w="12700">
                        <a:solidFill>
                          <a:srgbClr val="000000">
                            <a:alpha val="50000"/>
                          </a:srgbClr>
                        </a:solidFill>
                        <a:miter lim="400000"/>
                      </a:lnL>
                    </a:tcPr>
                  </a:tc>
                  <a:extLst>
                    <a:ext uri="{0D108BD9-81ED-4DB2-BD59-A6C34878D82A}">
                      <a16:rowId xmlns:a16="http://schemas.microsoft.com/office/drawing/2014/main" val="10004"/>
                    </a:ext>
                  </a:extLst>
                </a:tr>
                <a:tr h="915923">
                  <a:tc>
                    <a:txBody>
                      <a:bodyPr/>
                      <a:lstStyle/>
                      <a:p>
                        <a:pPr defTabSz="914400">
                          <a:tabLst>
                            <a:tab pos="1663700" algn="l"/>
                          </a:tabLst>
                          <a:defRPr b="0"/>
                        </a:pPr>
                        <a:r>
                          <a:rPr sz="3200" b="1"/>
                          <a:t>20220322</a:t>
                        </a:r>
                      </a:p>
                    </a:txBody>
                    <a:tcPr marL="50800" marR="50800" marT="50800" marB="50800" anchor="ctr" horzOverflow="overflow">
                      <a:lnT w="12700">
                        <a:solidFill>
                          <a:srgbClr val="000000">
                            <a:alpha val="50000"/>
                          </a:srgbClr>
                        </a:solidFill>
                        <a:miter lim="400000"/>
                      </a:lnT>
                      <a:gradFill flip="none" rotWithShape="1">
                        <a:gsLst>
                          <a:gs pos="0">
                            <a:schemeClr val="accent4">
                              <a:hueOff val="222477"/>
                              <a:satOff val="-4338"/>
                            </a:schemeClr>
                          </a:gs>
                          <a:gs pos="100000">
                            <a:schemeClr val="accent4">
                              <a:hueOff val="-858837"/>
                              <a:lumOff val="-9791"/>
                            </a:schemeClr>
                          </a:gs>
                        </a:gsLst>
                        <a:lin ang="5400000" scaled="0"/>
                      </a:gradFill>
                    </a:tcPr>
                  </a:tc>
                  <a:tc>
                    <a:txBody>
                      <a:bodyPr/>
                      <a:lstStyle/>
                      <a:p>
                        <a:pPr defTabSz="914400">
                          <a:defRPr sz="3200"/>
                        </a:pPr>
                        <a:endParaRPr/>
                      </a:p>
                    </a:txBody>
                    <a:tcPr marL="50800" marR="50800" marT="50800" marB="50800" anchor="ctr" horzOverflow="overflow"/>
                  </a:tc>
                  <a:extLst>
                    <a:ext uri="{0D108BD9-81ED-4DB2-BD59-A6C34878D82A}">
                      <a16:rowId xmlns:a16="http://schemas.microsoft.com/office/drawing/2014/main" val="10005"/>
                    </a:ext>
                  </a:extLst>
                </a:tr>
                <a:tr h="915923">
                  <a:tc>
                    <a:txBody>
                      <a:bodyPr/>
                      <a:lstStyle/>
                      <a:p>
                        <a:pPr defTabSz="914400">
                          <a:tabLst>
                            <a:tab pos="1663700" algn="l"/>
                          </a:tabLst>
                          <a:defRPr b="0"/>
                        </a:pPr>
                        <a:r>
                          <a:rPr sz="3200" b="1"/>
                          <a:t>20220330</a:t>
                        </a:r>
                      </a:p>
                    </a:txBody>
                    <a:tcPr marL="50800" marR="50800" marT="50800" marB="50800" anchor="ctr" horzOverflow="overflow">
                      <a:gradFill flip="none" rotWithShape="1">
                        <a:gsLst>
                          <a:gs pos="0">
                            <a:schemeClr val="accent4">
                              <a:hueOff val="222477"/>
                              <a:satOff val="-4338"/>
                            </a:schemeClr>
                          </a:gs>
                          <a:gs pos="100000">
                            <a:schemeClr val="accent4">
                              <a:hueOff val="-858837"/>
                              <a:lumOff val="-9791"/>
                            </a:schemeClr>
                          </a:gs>
                        </a:gsLst>
                        <a:lin ang="5400000" scaled="0"/>
                      </a:gradFill>
                    </a:tcPr>
                  </a:tc>
                  <a:tc>
                    <a:txBody>
                      <a:bodyPr/>
                      <a:lstStyle/>
                      <a:p>
                        <a:pPr defTabSz="914400">
                          <a:defRPr sz="3200"/>
                        </a:pPr>
                        <a:endParaRPr/>
                      </a:p>
                    </a:txBody>
                    <a:tcPr marL="50800" marR="50800" marT="50800" marB="50800" anchor="ctr" horzOverflow="overflow"/>
                  </a:tc>
                  <a:extLst>
                    <a:ext uri="{0D108BD9-81ED-4DB2-BD59-A6C34878D82A}">
                      <a16:rowId xmlns:a16="http://schemas.microsoft.com/office/drawing/2014/main" val="10006"/>
                    </a:ext>
                  </a:extLst>
                </a:tr>
                <a:tr h="915923">
                  <a:tc>
                    <a:txBody>
                      <a:bodyPr/>
                      <a:lstStyle/>
                      <a:p>
                        <a:pPr defTabSz="914400">
                          <a:tabLst>
                            <a:tab pos="1663700" algn="l"/>
                          </a:tabLst>
                          <a:defRPr b="0"/>
                        </a:pPr>
                        <a:r>
                          <a:rPr sz="3200" b="1"/>
                          <a:t>20220405</a:t>
                        </a:r>
                      </a:p>
                    </a:txBody>
                    <a:tcPr marL="50800" marR="50800" marT="50800" marB="50800" anchor="ctr" horzOverflow="overflow">
                      <a:gradFill flip="none" rotWithShape="1">
                        <a:gsLst>
                          <a:gs pos="0">
                            <a:schemeClr val="accent4">
                              <a:hueOff val="222477"/>
                              <a:satOff val="-4338"/>
                            </a:schemeClr>
                          </a:gs>
                          <a:gs pos="100000">
                            <a:schemeClr val="accent4">
                              <a:hueOff val="-858837"/>
                              <a:lumOff val="-9791"/>
                            </a:schemeClr>
                          </a:gs>
                        </a:gsLst>
                        <a:lin ang="5400000" scaled="0"/>
                      </a:gradFill>
                    </a:tcPr>
                  </a:tc>
                  <a:tc>
                    <a:txBody>
                      <a:bodyPr/>
                      <a:lstStyle/>
                      <a:p>
                        <a:pPr defTabSz="914400">
                          <a:defRPr sz="3200"/>
                        </a:pPr>
                        <a:endParaRPr/>
                      </a:p>
                    </a:txBody>
                    <a:tcPr marL="50800" marR="50800" marT="50800" marB="50800" anchor="ctr" horzOverflow="overflow"/>
                  </a:tc>
                  <a:extLst>
                    <a:ext uri="{0D108BD9-81ED-4DB2-BD59-A6C34878D82A}">
                      <a16:rowId xmlns:a16="http://schemas.microsoft.com/office/drawing/2014/main" val="10007"/>
                    </a:ext>
                  </a:extLst>
                </a:tr>
                <a:tr h="915923">
                  <a:tc>
                    <a:txBody>
                      <a:bodyPr/>
                      <a:lstStyle/>
                      <a:p>
                        <a:pPr defTabSz="914400">
                          <a:tabLst>
                            <a:tab pos="1663700" algn="l"/>
                          </a:tabLst>
                          <a:defRPr b="0"/>
                        </a:pPr>
                        <a:r>
                          <a:rPr sz="3200" b="1"/>
                          <a:t>20220413</a:t>
                        </a:r>
                      </a:p>
                    </a:txBody>
                    <a:tcPr marL="50800" marR="50800" marT="50800" marB="50800" anchor="ctr" horzOverflow="overflow">
                      <a:gradFill flip="none" rotWithShape="1">
                        <a:gsLst>
                          <a:gs pos="0">
                            <a:schemeClr val="accent4">
                              <a:hueOff val="222477"/>
                              <a:satOff val="-4338"/>
                            </a:schemeClr>
                          </a:gs>
                          <a:gs pos="100000">
                            <a:schemeClr val="accent4">
                              <a:hueOff val="-858837"/>
                              <a:lumOff val="-9791"/>
                            </a:schemeClr>
                          </a:gs>
                        </a:gsLst>
                        <a:lin ang="5400000" scaled="0"/>
                      </a:gradFill>
                    </a:tcPr>
                  </a:tc>
                  <a:tc>
                    <a:txBody>
                      <a:bodyPr/>
                      <a:lstStyle/>
                      <a:p>
                        <a:pPr defTabSz="914400">
                          <a:defRPr sz="3200"/>
                        </a:pPr>
                        <a:endParaRPr dirty="0"/>
                      </a:p>
                    </a:txBody>
                    <a:tcPr marL="50800" marR="50800" marT="50800" marB="50800" anchor="ctr" horzOverflow="overflow"/>
                  </a:tc>
                  <a:extLst>
                    <a:ext uri="{0D108BD9-81ED-4DB2-BD59-A6C34878D82A}">
                      <a16:rowId xmlns:a16="http://schemas.microsoft.com/office/drawing/2014/main" val="10008"/>
                    </a:ext>
                  </a:extLst>
                </a:tr>
              </a:tbl>
            </a:graphicData>
          </a:graphic>
        </p:graphicFrame>
        <p:sp>
          <p:nvSpPr>
            <p:cNvPr id="6" name="PERiLS">
              <a:extLst>
                <a:ext uri="{FF2B5EF4-FFF2-40B4-BE49-F238E27FC236}">
                  <a16:creationId xmlns:a16="http://schemas.microsoft.com/office/drawing/2014/main" id="{105E4633-9B0E-2757-71DF-AEA3909CDBFF}"/>
                </a:ext>
              </a:extLst>
            </p:cNvPr>
            <p:cNvSpPr txBox="1"/>
            <p:nvPr/>
          </p:nvSpPr>
          <p:spPr>
            <a:xfrm>
              <a:off x="8636870" y="10488121"/>
              <a:ext cx="1828496" cy="6472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700">
                  <a:solidFill>
                    <a:srgbClr val="000000"/>
                  </a:solidFill>
                </a:defRPr>
              </a:lvl1pPr>
            </a:lstStyle>
            <a:p>
              <a:r>
                <a:rPr dirty="0" err="1"/>
                <a:t>PERiLS</a:t>
              </a:r>
              <a:r>
                <a:rPr dirty="0"/>
                <a:t> </a:t>
              </a:r>
            </a:p>
          </p:txBody>
        </p:sp>
        <p:sp>
          <p:nvSpPr>
            <p:cNvPr id="7" name="VORTEX-SE">
              <a:extLst>
                <a:ext uri="{FF2B5EF4-FFF2-40B4-BE49-F238E27FC236}">
                  <a16:creationId xmlns:a16="http://schemas.microsoft.com/office/drawing/2014/main" id="{335C4F8A-679A-E2E1-9E0C-003A626C3B7E}"/>
                </a:ext>
              </a:extLst>
            </p:cNvPr>
            <p:cNvSpPr txBox="1"/>
            <p:nvPr/>
          </p:nvSpPr>
          <p:spPr>
            <a:xfrm>
              <a:off x="7948167" y="6836054"/>
              <a:ext cx="2690293" cy="6472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700">
                  <a:solidFill>
                    <a:srgbClr val="000000"/>
                  </a:solidFill>
                </a:defRPr>
              </a:lvl1pPr>
            </a:lstStyle>
            <a:p>
              <a:r>
                <a:rPr dirty="0"/>
                <a:t>VORTEX-SE</a:t>
              </a:r>
            </a:p>
          </p:txBody>
        </p:sp>
      </p:grpSp>
      <p:sp>
        <p:nvSpPr>
          <p:cNvPr id="8" name="TextBox 7">
            <a:extLst>
              <a:ext uri="{FF2B5EF4-FFF2-40B4-BE49-F238E27FC236}">
                <a16:creationId xmlns:a16="http://schemas.microsoft.com/office/drawing/2014/main" id="{BE438734-6F68-436B-24B7-5C509B75DBBE}"/>
              </a:ext>
            </a:extLst>
          </p:cNvPr>
          <p:cNvSpPr txBox="1"/>
          <p:nvPr/>
        </p:nvSpPr>
        <p:spPr>
          <a:xfrm>
            <a:off x="386693" y="497958"/>
            <a:ext cx="4981904"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8800" b="1" i="0" u="none" strike="noStrike" cap="none" spc="0" normalizeH="0" baseline="0" dirty="0">
                <a:ln>
                  <a:noFill/>
                </a:ln>
                <a:solidFill>
                  <a:srgbClr val="000000"/>
                </a:solidFill>
                <a:effectLst/>
                <a:uFillTx/>
                <a:latin typeface="+mj-lt"/>
                <a:ea typeface="+mn-ea"/>
                <a:cs typeface="+mn-cs"/>
                <a:sym typeface="Helvetica Neue"/>
              </a:rPr>
              <a:t>TOBAC:</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Tracking methods"/>
          <p:cNvSpPr txBox="1">
            <a:spLocks noGrp="1"/>
          </p:cNvSpPr>
          <p:nvPr>
            <p:ph type="body"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t>Tracking methods</a:t>
            </a:r>
          </a:p>
        </p:txBody>
      </p:sp>
      <p:sp>
        <p:nvSpPr>
          <p:cNvPr id="242" name="Slide Number"/>
          <p:cNvSpPr txBox="1">
            <a:spLocks noGrp="1"/>
          </p:cNvSpPr>
          <p:nvPr>
            <p:ph type="sldNum" sz="quarter" idx="2"/>
          </p:nvPr>
        </p:nvSpPr>
        <p:spPr>
          <a:xfrm>
            <a:off x="12065050" y="13080999"/>
            <a:ext cx="241403" cy="3746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8</a:t>
            </a:fld>
            <a:endParaRPr/>
          </a:p>
        </p:txBody>
      </p:sp>
      <p:pic>
        <p:nvPicPr>
          <p:cNvPr id="243" name="page1image14496128.png" descr="page1image14496128.png"/>
          <p:cNvPicPr>
            <a:picLocks noChangeAspect="1"/>
          </p:cNvPicPr>
          <p:nvPr/>
        </p:nvPicPr>
        <p:blipFill>
          <a:blip r:embed="rId2"/>
          <a:stretch>
            <a:fillRect/>
          </a:stretch>
        </p:blipFill>
        <p:spPr>
          <a:xfrm>
            <a:off x="2578100" y="-2381250"/>
            <a:ext cx="3987800" cy="1917700"/>
          </a:xfrm>
          <a:prstGeom prst="rect">
            <a:avLst/>
          </a:prstGeom>
          <a:ln w="12700">
            <a:miter lim="400000"/>
          </a:ln>
        </p:spPr>
      </p:pic>
      <p:sp>
        <p:nvSpPr>
          <p:cNvPr id="244" name="Text"/>
          <p:cNvSpPr txBox="1"/>
          <p:nvPr/>
        </p:nvSpPr>
        <p:spPr>
          <a:xfrm>
            <a:off x="2578100" y="-2609851"/>
            <a:ext cx="266700" cy="457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defRPr sz="1200">
                <a:solidFill>
                  <a:srgbClr val="000000"/>
                </a:solidFill>
                <a:latin typeface="Times Roman"/>
                <a:ea typeface="Times Roman"/>
                <a:cs typeface="Times Roman"/>
                <a:sym typeface="Times Roman"/>
              </a:defRPr>
            </a:lvl1pPr>
          </a:lstStyle>
          <a:p>
            <a:r>
              <a:t>    </a:t>
            </a:r>
          </a:p>
        </p:txBody>
      </p:sp>
      <p:pic>
        <p:nvPicPr>
          <p:cNvPr id="245" name="76.png" descr="76.png"/>
          <p:cNvPicPr>
            <a:picLocks noChangeAspect="1"/>
          </p:cNvPicPr>
          <p:nvPr/>
        </p:nvPicPr>
        <p:blipFill>
          <a:blip r:embed="rId3"/>
          <a:srcRect l="8215" t="7347" r="6868" b="7347"/>
          <a:stretch>
            <a:fillRect/>
          </a:stretch>
        </p:blipFill>
        <p:spPr>
          <a:xfrm>
            <a:off x="221893" y="4474204"/>
            <a:ext cx="8215690" cy="8253324"/>
          </a:xfrm>
          <a:prstGeom prst="rect">
            <a:avLst/>
          </a:prstGeom>
          <a:ln w="12700">
            <a:miter lim="400000"/>
          </a:ln>
        </p:spPr>
      </p:pic>
      <p:pic>
        <p:nvPicPr>
          <p:cNvPr id="249" name="76v3.png" descr="76v3.png"/>
          <p:cNvPicPr>
            <a:picLocks/>
          </p:cNvPicPr>
          <p:nvPr/>
        </p:nvPicPr>
        <p:blipFill>
          <a:blip r:embed="rId4"/>
          <a:srcRect l="8438" t="8692" r="7217" b="7434"/>
          <a:stretch>
            <a:fillRect/>
          </a:stretch>
        </p:blipFill>
        <p:spPr>
          <a:xfrm>
            <a:off x="8200797" y="4491959"/>
            <a:ext cx="8220456" cy="8257032"/>
          </a:xfrm>
          <a:prstGeom prst="rect">
            <a:avLst/>
          </a:prstGeom>
          <a:ln w="12700">
            <a:miter lim="400000"/>
          </a:ln>
        </p:spPr>
      </p:pic>
      <p:pic>
        <p:nvPicPr>
          <p:cNvPr id="250" name="76v4.png" descr="76v4.png"/>
          <p:cNvPicPr>
            <a:picLocks/>
          </p:cNvPicPr>
          <p:nvPr/>
        </p:nvPicPr>
        <p:blipFill>
          <a:blip r:embed="rId5"/>
          <a:srcRect l="8651" t="7334" r="8651" b="7334"/>
          <a:stretch>
            <a:fillRect/>
          </a:stretch>
        </p:blipFill>
        <p:spPr>
          <a:xfrm>
            <a:off x="16069667" y="4499214"/>
            <a:ext cx="8092440" cy="8257032"/>
          </a:xfrm>
          <a:prstGeom prst="rect">
            <a:avLst/>
          </a:prstGeom>
          <a:ln w="12700">
            <a:miter lim="400000"/>
          </a:ln>
        </p:spPr>
      </p:pic>
      <p:sp>
        <p:nvSpPr>
          <p:cNvPr id="2" name="TextBox 1">
            <a:extLst>
              <a:ext uri="{FF2B5EF4-FFF2-40B4-BE49-F238E27FC236}">
                <a16:creationId xmlns:a16="http://schemas.microsoft.com/office/drawing/2014/main" id="{EA6B2541-445C-5DC8-7DA4-F17B9008AD66}"/>
              </a:ext>
            </a:extLst>
          </p:cNvPr>
          <p:cNvSpPr txBox="1"/>
          <p:nvPr/>
        </p:nvSpPr>
        <p:spPr>
          <a:xfrm>
            <a:off x="2181549" y="3646177"/>
            <a:ext cx="3771900"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3200" b="1" i="0" u="none" strike="noStrike" cap="none" spc="0" normalizeH="0" baseline="0" dirty="0">
                <a:ln>
                  <a:noFill/>
                </a:ln>
                <a:solidFill>
                  <a:schemeClr val="bg2">
                    <a:lumMod val="10000"/>
                  </a:schemeClr>
                </a:solidFill>
                <a:effectLst/>
                <a:uFillTx/>
                <a:latin typeface="+mn-lt"/>
                <a:ea typeface="+mn-ea"/>
                <a:cs typeface="+mn-cs"/>
                <a:sym typeface="Helvetica Neue"/>
              </a:rPr>
              <a:t>Identify Features</a:t>
            </a:r>
          </a:p>
        </p:txBody>
      </p:sp>
      <p:sp>
        <p:nvSpPr>
          <p:cNvPr id="3" name="TextBox 2">
            <a:extLst>
              <a:ext uri="{FF2B5EF4-FFF2-40B4-BE49-F238E27FC236}">
                <a16:creationId xmlns:a16="http://schemas.microsoft.com/office/drawing/2014/main" id="{787067DD-ADF1-65ED-C833-4A84FC2445FF}"/>
              </a:ext>
            </a:extLst>
          </p:cNvPr>
          <p:cNvSpPr txBox="1"/>
          <p:nvPr/>
        </p:nvSpPr>
        <p:spPr>
          <a:xfrm>
            <a:off x="10585423" y="3634659"/>
            <a:ext cx="2959253"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US" sz="3200" b="1" dirty="0">
                <a:solidFill>
                  <a:schemeClr val="bg2">
                    <a:lumMod val="10000"/>
                  </a:schemeClr>
                </a:solidFill>
              </a:rPr>
              <a:t>Feature Mask</a:t>
            </a:r>
            <a:endParaRPr kumimoji="0" lang="en-US" sz="3200" b="1" i="0" u="none" strike="noStrike" cap="none" spc="0" normalizeH="0" baseline="0" dirty="0">
              <a:ln>
                <a:noFill/>
              </a:ln>
              <a:solidFill>
                <a:schemeClr val="bg2">
                  <a:lumMod val="10000"/>
                </a:schemeClr>
              </a:solidFill>
              <a:effectLst/>
              <a:uFillTx/>
              <a:latin typeface="+mn-lt"/>
              <a:ea typeface="+mn-ea"/>
              <a:cs typeface="+mn-cs"/>
              <a:sym typeface="Helvetica Neue"/>
            </a:endParaRPr>
          </a:p>
        </p:txBody>
      </p:sp>
      <p:sp>
        <p:nvSpPr>
          <p:cNvPr id="4" name="TextBox 3">
            <a:extLst>
              <a:ext uri="{FF2B5EF4-FFF2-40B4-BE49-F238E27FC236}">
                <a16:creationId xmlns:a16="http://schemas.microsoft.com/office/drawing/2014/main" id="{B59BBBFD-3755-7540-B0EE-D26B6AB1E72A}"/>
              </a:ext>
            </a:extLst>
          </p:cNvPr>
          <p:cNvSpPr txBox="1"/>
          <p:nvPr/>
        </p:nvSpPr>
        <p:spPr>
          <a:xfrm>
            <a:off x="18818000" y="3674301"/>
            <a:ext cx="2959253"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3200" b="1" i="0" u="none" strike="noStrike" cap="none" spc="0" normalizeH="0" baseline="0" dirty="0">
                <a:ln>
                  <a:noFill/>
                </a:ln>
                <a:solidFill>
                  <a:schemeClr val="bg2">
                    <a:lumMod val="10000"/>
                  </a:schemeClr>
                </a:solidFill>
                <a:effectLst/>
                <a:uFillTx/>
                <a:latin typeface="+mn-lt"/>
                <a:ea typeface="+mn-ea"/>
                <a:cs typeface="+mn-cs"/>
                <a:sym typeface="Helvetica Neue"/>
              </a:rPr>
              <a:t>Link </a:t>
            </a:r>
            <a:r>
              <a:rPr lang="en-US" sz="3200" b="1" dirty="0">
                <a:solidFill>
                  <a:schemeClr val="bg2">
                    <a:lumMod val="10000"/>
                  </a:schemeClr>
                </a:solidFill>
              </a:rPr>
              <a:t>Features</a:t>
            </a:r>
            <a:endParaRPr kumimoji="0" lang="en-US" sz="3200" b="1" i="0" u="none" strike="noStrike" cap="none" spc="0" normalizeH="0" baseline="0" dirty="0">
              <a:ln>
                <a:noFill/>
              </a:ln>
              <a:solidFill>
                <a:schemeClr val="bg2">
                  <a:lumMod val="10000"/>
                </a:schemeClr>
              </a:solidFill>
              <a:effectLst/>
              <a:uFillTx/>
              <a:latin typeface="+mn-lt"/>
              <a:ea typeface="+mn-ea"/>
              <a:cs typeface="+mn-cs"/>
              <a:sym typeface="Helvetica Neue"/>
            </a:endParaRPr>
          </a:p>
        </p:txBody>
      </p:sp>
      <p:sp>
        <p:nvSpPr>
          <p:cNvPr id="9" name="tobac - Tracking and Object-Based Analysis of Clouds">
            <a:extLst>
              <a:ext uri="{FF2B5EF4-FFF2-40B4-BE49-F238E27FC236}">
                <a16:creationId xmlns:a16="http://schemas.microsoft.com/office/drawing/2014/main" id="{F055ADE7-E591-01DE-4275-7103BC2A011C}"/>
              </a:ext>
            </a:extLst>
          </p:cNvPr>
          <p:cNvSpPr txBox="1">
            <a:spLocks noGrp="1"/>
          </p:cNvSpPr>
          <p:nvPr>
            <p:ph type="title"/>
          </p:nvPr>
        </p:nvSpPr>
        <p:spPr>
          <a:xfrm>
            <a:off x="5368597" y="893425"/>
            <a:ext cx="19015403" cy="1433163"/>
          </a:xfrm>
          <a:prstGeom prst="rect">
            <a:avLst/>
          </a:prstGeom>
        </p:spPr>
        <p:txBody>
          <a:bodyPr>
            <a:normAutofit/>
          </a:bodyPr>
          <a:lstStyle>
            <a:lvl1pPr defTabSz="1975054">
              <a:defRPr sz="6885" spc="-137"/>
            </a:lvl1pPr>
          </a:lstStyle>
          <a:p>
            <a:r>
              <a:rPr dirty="0"/>
              <a:t>Tracking and Object-Based Analysis of Clouds</a:t>
            </a:r>
          </a:p>
        </p:txBody>
      </p:sp>
      <p:sp>
        <p:nvSpPr>
          <p:cNvPr id="10" name="TextBox 9">
            <a:extLst>
              <a:ext uri="{FF2B5EF4-FFF2-40B4-BE49-F238E27FC236}">
                <a16:creationId xmlns:a16="http://schemas.microsoft.com/office/drawing/2014/main" id="{F597F856-08C4-2E22-6C64-B5C4968C727E}"/>
              </a:ext>
            </a:extLst>
          </p:cNvPr>
          <p:cNvSpPr txBox="1"/>
          <p:nvPr/>
        </p:nvSpPr>
        <p:spPr>
          <a:xfrm>
            <a:off x="386693" y="497958"/>
            <a:ext cx="4981904"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8800" b="1" i="0" u="none" strike="noStrike" cap="none" spc="0" normalizeH="0" baseline="0" dirty="0">
                <a:ln>
                  <a:noFill/>
                </a:ln>
                <a:solidFill>
                  <a:srgbClr val="000000"/>
                </a:solidFill>
                <a:effectLst/>
                <a:uFillTx/>
                <a:latin typeface="+mj-lt"/>
                <a:ea typeface="+mn-ea"/>
                <a:cs typeface="+mn-cs"/>
                <a:sym typeface="Helvetica Neue"/>
              </a:rPr>
              <a:t>TOBAC:</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Radar and dual-polarimetry methods"/>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Radar and dual-polarimetry methods</a:t>
            </a:r>
          </a:p>
        </p:txBody>
      </p:sp>
      <p:sp>
        <p:nvSpPr>
          <p:cNvPr id="255" name="Zdr/Kdp column:…"/>
          <p:cNvSpPr txBox="1">
            <a:spLocks noGrp="1"/>
          </p:cNvSpPr>
          <p:nvPr>
            <p:ph type="body" sz="half" idx="1"/>
          </p:nvPr>
        </p:nvSpPr>
        <p:spPr>
          <a:xfrm>
            <a:off x="363375" y="3573857"/>
            <a:ext cx="9370560" cy="9478949"/>
          </a:xfrm>
          <a:prstGeom prst="rect">
            <a:avLst/>
          </a:prstGeom>
        </p:spPr>
        <p:txBody>
          <a:bodyPr>
            <a:normAutofit/>
          </a:bodyPr>
          <a:lstStyle/>
          <a:p>
            <a:r>
              <a:rPr dirty="0" err="1"/>
              <a:t>Zdr</a:t>
            </a:r>
            <a:r>
              <a:rPr dirty="0"/>
              <a:t>/</a:t>
            </a:r>
            <a:r>
              <a:rPr dirty="0" err="1"/>
              <a:t>Kdp</a:t>
            </a:r>
            <a:r>
              <a:rPr dirty="0"/>
              <a:t> column:</a:t>
            </a:r>
          </a:p>
          <a:p>
            <a:pPr lvl="1"/>
            <a:r>
              <a:rPr lang="en-US" sz="4100" dirty="0"/>
              <a:t>V</a:t>
            </a:r>
            <a:r>
              <a:rPr sz="4100" dirty="0"/>
              <a:t>olume in 3km above the melting level </a:t>
            </a:r>
            <a:endParaRPr lang="en-US" sz="4100" dirty="0"/>
          </a:p>
          <a:p>
            <a:pPr lvl="1"/>
            <a:r>
              <a:rPr lang="en-US" sz="4100" dirty="0"/>
              <a:t>Column Strength – vertically integrated in same 3km slab</a:t>
            </a:r>
            <a:endParaRPr sz="4100" dirty="0"/>
          </a:p>
          <a:p>
            <a:r>
              <a:rPr dirty="0"/>
              <a:t>Cell area</a:t>
            </a:r>
            <a:r>
              <a:rPr lang="en-US" dirty="0"/>
              <a:t>/max reflectivity</a:t>
            </a:r>
            <a:endParaRPr dirty="0"/>
          </a:p>
          <a:p>
            <a:r>
              <a:rPr dirty="0"/>
              <a:t>Flash rate by size:</a:t>
            </a:r>
          </a:p>
          <a:p>
            <a:pPr lvl="1"/>
            <a:r>
              <a:rPr sz="4100" dirty="0"/>
              <a:t>Small flashes with area &lt; 4km</a:t>
            </a:r>
          </a:p>
          <a:p>
            <a:pPr lvl="1"/>
            <a:r>
              <a:rPr sz="4100" dirty="0"/>
              <a:t>Large flashes with area &gt; 4km</a:t>
            </a:r>
          </a:p>
        </p:txBody>
      </p:sp>
      <p:sp>
        <p:nvSpPr>
          <p:cNvPr id="256"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a:t>
            </a:fld>
            <a:endParaRPr/>
          </a:p>
        </p:txBody>
      </p:sp>
      <p:pic>
        <p:nvPicPr>
          <p:cNvPr id="257" name="Image" descr="Image"/>
          <p:cNvPicPr>
            <a:picLocks/>
          </p:cNvPicPr>
          <p:nvPr/>
        </p:nvPicPr>
        <p:blipFill>
          <a:blip r:embed="rId3"/>
          <a:stretch>
            <a:fillRect/>
          </a:stretch>
        </p:blipFill>
        <p:spPr>
          <a:xfrm>
            <a:off x="17354418" y="3180742"/>
            <a:ext cx="6172200" cy="10332720"/>
          </a:xfrm>
          <a:prstGeom prst="rect">
            <a:avLst/>
          </a:prstGeom>
          <a:ln w="12700">
            <a:miter lim="400000"/>
          </a:ln>
        </p:spPr>
      </p:pic>
      <p:pic>
        <p:nvPicPr>
          <p:cNvPr id="260" name="page1image3986512.png" descr="page1image3986512.png"/>
          <p:cNvPicPr>
            <a:picLocks/>
          </p:cNvPicPr>
          <p:nvPr/>
        </p:nvPicPr>
        <p:blipFill>
          <a:blip r:embed="rId4"/>
          <a:stretch>
            <a:fillRect/>
          </a:stretch>
        </p:blipFill>
        <p:spPr>
          <a:xfrm>
            <a:off x="10083053" y="3223610"/>
            <a:ext cx="6172200" cy="10332720"/>
          </a:xfrm>
          <a:prstGeom prst="rect">
            <a:avLst/>
          </a:prstGeom>
          <a:ln w="12700">
            <a:miter lim="400000"/>
          </a:ln>
        </p:spPr>
      </p:pic>
      <p:sp>
        <p:nvSpPr>
          <p:cNvPr id="261" name="Text"/>
          <p:cNvSpPr txBox="1"/>
          <p:nvPr/>
        </p:nvSpPr>
        <p:spPr>
          <a:xfrm>
            <a:off x="4043453" y="-1658603"/>
            <a:ext cx="190501" cy="45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defRPr sz="1200">
                <a:solidFill>
                  <a:srgbClr val="000000"/>
                </a:solidFill>
                <a:latin typeface="Times Roman"/>
                <a:ea typeface="Times Roman"/>
                <a:cs typeface="Times Roman"/>
                <a:sym typeface="Times Roman"/>
              </a:defRPr>
            </a:lvl1pPr>
          </a:lstStyle>
          <a:p>
            <a:r>
              <a:t>  </a:t>
            </a:r>
          </a:p>
        </p:txBody>
      </p:sp>
      <p:sp>
        <p:nvSpPr>
          <p:cNvPr id="5" name="Methods: microphysical signals">
            <a:extLst>
              <a:ext uri="{FF2B5EF4-FFF2-40B4-BE49-F238E27FC236}">
                <a16:creationId xmlns:a16="http://schemas.microsoft.com/office/drawing/2014/main" id="{D3FE4F6C-5530-C990-FB07-E6BC2B1AB8B1}"/>
              </a:ext>
            </a:extLst>
          </p:cNvPr>
          <p:cNvSpPr txBox="1">
            <a:spLocks/>
          </p:cNvSpPr>
          <p:nvPr/>
        </p:nvSpPr>
        <p:spPr>
          <a:xfrm>
            <a:off x="987552" y="274224"/>
            <a:ext cx="23396448" cy="21144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fontScale="90000" lnSpcReduction="10000"/>
          </a:bodyPr>
          <a:lstStyle>
            <a:lvl1pPr marL="0" marR="0" indent="0" algn="l" defTabSz="2438338"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hangingPunct="1">
              <a:lnSpc>
                <a:spcPct val="90000"/>
              </a:lnSpc>
            </a:pPr>
            <a:r>
              <a:rPr lang="en-US" dirty="0"/>
              <a:t>What can we do with Tracks: </a:t>
            </a:r>
          </a:p>
          <a:p>
            <a:pPr hangingPunct="1">
              <a:lnSpc>
                <a:spcPct val="90000"/>
              </a:lnSpc>
            </a:pPr>
            <a:r>
              <a:rPr lang="en-US" dirty="0"/>
              <a:t>Microphysical patterns</a:t>
            </a:r>
          </a:p>
        </p:txBody>
      </p:sp>
    </p:spTree>
  </p:cSld>
  <p:clrMapOvr>
    <a:masterClrMapping/>
  </p:clrMapOvr>
  <p:transition spd="med"/>
</p:sld>
</file>

<file path=ppt/theme/theme1.xml><?xml version="1.0" encoding="utf-8"?>
<a:theme xmlns:a="http://schemas.openxmlformats.org/drawingml/2006/main" name="30_BasicColor">
  <a:themeElements>
    <a:clrScheme name="30_BasicColor">
      <a:dk1>
        <a:srgbClr val="5E5E5E"/>
      </a:dk1>
      <a:lt1>
        <a:srgbClr val="003462"/>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30_BasicColor">
      <a:majorFont>
        <a:latin typeface="Helvetica Neue"/>
        <a:ea typeface="Helvetica Neue"/>
        <a:cs typeface="Helvetica Neue"/>
      </a:majorFont>
      <a:minorFont>
        <a:latin typeface="Helvetica Neue"/>
        <a:ea typeface="Helvetica Neue"/>
        <a:cs typeface="Helvetica Neue"/>
      </a:minorFont>
    </a:fontScheme>
    <a:fmtScheme name="30_BasicCol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30_BasicColor">
  <a:themeElements>
    <a:clrScheme name="30_BasicColor">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30_BasicColor">
      <a:majorFont>
        <a:latin typeface="Helvetica Neue"/>
        <a:ea typeface="Helvetica Neue"/>
        <a:cs typeface="Helvetica Neue"/>
      </a:majorFont>
      <a:minorFont>
        <a:latin typeface="Helvetica Neue"/>
        <a:ea typeface="Helvetica Neue"/>
        <a:cs typeface="Helvetica Neue"/>
      </a:minorFont>
    </a:fontScheme>
    <a:fmtScheme name="30_BasicCol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33415</TotalTime>
  <Words>1935</Words>
  <Application>Microsoft Macintosh PowerPoint</Application>
  <PresentationFormat>Custom</PresentationFormat>
  <Paragraphs>313</Paragraphs>
  <Slides>17</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Helvetica Neue</vt:lpstr>
      <vt:lpstr>Helvetica Neue Medium</vt:lpstr>
      <vt:lpstr>Times New Roman</vt:lpstr>
      <vt:lpstr>Times Roman</vt:lpstr>
      <vt:lpstr>30_BasicColor</vt:lpstr>
      <vt:lpstr>PowerPoint Presentation</vt:lpstr>
      <vt:lpstr>PowerPoint Presentation</vt:lpstr>
      <vt:lpstr>Microphysics and Electrification</vt:lpstr>
      <vt:lpstr>Microphysics and Electrification</vt:lpstr>
      <vt:lpstr>PowerPoint Presentation</vt:lpstr>
      <vt:lpstr>PowerPoint Presentation</vt:lpstr>
      <vt:lpstr>Tracking and Object-Based Analysis of Clouds</vt:lpstr>
      <vt:lpstr>Tracking and Object-Based Analysis of Clouds</vt:lpstr>
      <vt:lpstr>PowerPoint Presentation</vt:lpstr>
      <vt:lpstr>How can we dig in the data?</vt:lpstr>
      <vt:lpstr>PowerPoint Presentation</vt:lpstr>
      <vt:lpstr>Environment: StickNets</vt:lpstr>
      <vt:lpstr>What can we do with Tracks: Forecast Performance</vt:lpstr>
      <vt:lpstr>KDP Column Strength</vt:lpstr>
      <vt:lpstr>Temporal evolution: columns and lightning</vt:lpstr>
      <vt:lpstr>Temporal evolution: columns and lightning</vt:lpstr>
      <vt:lpstr>Takeaways and Acknowledgements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Microphysical and kinematic signals in lightning measurements from southeastern US storms.</dc:title>
  <cp:lastModifiedBy>Microsoft Office User</cp:lastModifiedBy>
  <cp:revision>91</cp:revision>
  <dcterms:modified xsi:type="dcterms:W3CDTF">2023-11-17T14:07:43Z</dcterms:modified>
</cp:coreProperties>
</file>