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75" r:id="rId5"/>
    <p:sldId id="259" r:id="rId6"/>
    <p:sldId id="276"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7" r:id="rId20"/>
    <p:sldId id="272" r:id="rId21"/>
  </p:sldIdLst>
  <p:sldSz cx="12192000" cy="6858000"/>
  <p:notesSz cx="6858000" cy="9144000"/>
  <p:embeddedFontLst>
    <p:embeddedFont>
      <p:font typeface="Avenir" panose="02000503020000020003" pitchFamily="2" charset="0"/>
      <p:regular r:id="rId23"/>
      <p:italic r:id="rId24"/>
    </p:embeddedFont>
    <p:embeddedFont>
      <p:font typeface="Bell MT" panose="02020503060305020303" pitchFamily="18" charset="77"/>
      <p:regular r:id="rId25"/>
      <p:bold r:id="rId26"/>
      <p:italic r:id="rId27"/>
      <p:boldItalic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jEo5WFkmKtxdDOCLBN8xNFiCgci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 Dawso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75279"/>
  </p:normalViewPr>
  <p:slideViewPr>
    <p:cSldViewPr snapToGrid="0">
      <p:cViewPr varScale="1">
        <p:scale>
          <a:sx n="87" d="100"/>
          <a:sy n="87" d="100"/>
        </p:scale>
        <p:origin x="168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customschemas.google.com/relationships/presentationmetadata" Target="meta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1000"/>
              </a:spcBef>
              <a:spcAft>
                <a:spcPts val="0"/>
              </a:spcAft>
              <a:buSzPts val="1400"/>
              <a:buChar char="●"/>
            </a:pPr>
            <a:r>
              <a:rPr lang="en-US" dirty="0"/>
              <a:t>Good morning, everyone. I'm Hamid. I am a second-year PhD student at Purdue University, and I am working with Dr. Dan Dawson. I extend my gratitude to my co-authors, with a special mention to my advisor, Dr. Dawson, for their invaluable assistance and unwavering support throughout the duration of this endeavor, and we also thank our funding agency NOAA for this grant.</a:t>
            </a:r>
            <a:endParaRPr dirty="0"/>
          </a:p>
          <a:p>
            <a:pPr marL="457200" lvl="0" indent="-317500" algn="l" rtl="0">
              <a:spcBef>
                <a:spcPts val="1000"/>
              </a:spcBef>
              <a:spcAft>
                <a:spcPts val="0"/>
              </a:spcAft>
              <a:buSzPts val="1400"/>
              <a:buChar char="●"/>
            </a:pPr>
            <a:r>
              <a:rPr lang="en-US" dirty="0"/>
              <a:t>Today, I’ll be talking about Drop Size Distribution Characteristics and Evolution within the Leading Stratiform Region of a Tornadic Quasilinear Convective System. Our exploration centers around an event that transpired on the 30th of March, 2022 during IOP2 of the PERiLS Project. This occurrence traversed across the targeted domain from 22:00 UTC on March 30 to approximately 02:00 UTC on March 31.</a:t>
            </a:r>
          </a:p>
          <a:p>
            <a:pPr marL="457200" lvl="0" indent="-317500" algn="l" rtl="0">
              <a:spcBef>
                <a:spcPts val="1000"/>
              </a:spcBef>
              <a:spcAft>
                <a:spcPts val="0"/>
              </a:spcAft>
              <a:buSzPts val="1400"/>
              <a:buChar char="●"/>
            </a:pPr>
            <a:r>
              <a:rPr lang="en-US" dirty="0"/>
              <a:t>I must emphasize that our findings remain a work in progress, and the presentation I'm about to deliver can best be described as a progress report. The insights I'll be sharing today represent an early steps in our ongoing journey toward a comprehensive understanding of this complex phenomenon.</a:t>
            </a:r>
            <a:endParaRPr dirty="0"/>
          </a:p>
        </p:txBody>
      </p:sp>
      <p:sp>
        <p:nvSpPr>
          <p:cNvPr id="209" name="Google Shape;2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88900" algn="l" rtl="0">
              <a:spcBef>
                <a:spcPts val="0"/>
              </a:spcBef>
              <a:spcAft>
                <a:spcPts val="0"/>
              </a:spcAft>
              <a:buClr>
                <a:schemeClr val="dk1"/>
              </a:buClr>
              <a:buSzPts val="1400"/>
              <a:buFont typeface="Times New Roman"/>
              <a:buChar char="•"/>
            </a:pPr>
            <a:r>
              <a:rPr lang="en-US">
                <a:latin typeface="Times New Roman"/>
                <a:ea typeface="Times New Roman"/>
                <a:cs typeface="Times New Roman"/>
                <a:sym typeface="Times New Roman"/>
              </a:rPr>
              <a:t>Upon analyzing the environmental soundings further, several trends emerge. In the highlighted layer, we can see that there is moistening occurring as well as cooling. As we progress further, we notice a distinctive trend of moistening and cooling in said layer.</a:t>
            </a:r>
            <a:endParaRPr>
              <a:latin typeface="Times New Roman"/>
              <a:ea typeface="Times New Roman"/>
              <a:cs typeface="Times New Roman"/>
              <a:sym typeface="Times New Roman"/>
            </a:endParaRPr>
          </a:p>
          <a:p>
            <a:pPr marL="457200" lvl="0" indent="-88900" algn="l" rtl="0">
              <a:spcBef>
                <a:spcPts val="0"/>
              </a:spcBef>
              <a:spcAft>
                <a:spcPts val="0"/>
              </a:spcAft>
              <a:buClr>
                <a:schemeClr val="dk1"/>
              </a:buClr>
              <a:buSzPts val="1400"/>
              <a:buFont typeface="Times New Roman"/>
              <a:buChar char="•"/>
            </a:pPr>
            <a:r>
              <a:rPr lang="en-US">
                <a:latin typeface="Times New Roman"/>
                <a:ea typeface="Times New Roman"/>
                <a:cs typeface="Times New Roman"/>
                <a:sym typeface="Times New Roman"/>
              </a:rPr>
              <a:t>This is consistent as one can expect given the presence of leading stratiform precipitation within this region.</a:t>
            </a:r>
            <a:endParaRPr>
              <a:latin typeface="Times New Roman"/>
              <a:ea typeface="Times New Roman"/>
              <a:cs typeface="Times New Roman"/>
              <a:sym typeface="Times New Roman"/>
            </a:endParaRPr>
          </a:p>
          <a:p>
            <a:pPr marL="457200" lvl="0" indent="-88900" algn="l" rtl="0">
              <a:spcBef>
                <a:spcPts val="0"/>
              </a:spcBef>
              <a:spcAft>
                <a:spcPts val="0"/>
              </a:spcAft>
              <a:buClr>
                <a:schemeClr val="dk1"/>
              </a:buClr>
              <a:buSzPts val="1400"/>
              <a:buFont typeface="Times New Roman"/>
              <a:buChar char="•"/>
            </a:pPr>
            <a:r>
              <a:rPr lang="en-US">
                <a:latin typeface="Times New Roman"/>
                <a:ea typeface="Times New Roman"/>
                <a:cs typeface="Times New Roman"/>
                <a:sym typeface="Times New Roman"/>
              </a:rPr>
              <a:t>The changes in the local environment in this particular region can be attributed to two factors. First, there's the effect of diabatic cooling resulting from the evaporating rain. Additionally, it could be coming from dynamic lifting—both on a synoptic scale and on a meso-scale.</a:t>
            </a:r>
            <a:endParaRPr>
              <a:latin typeface="Times New Roman"/>
              <a:ea typeface="Times New Roman"/>
              <a:cs typeface="Times New Roman"/>
              <a:sym typeface="Times New Roman"/>
            </a:endParaRPr>
          </a:p>
          <a:p>
            <a:pPr marL="457200" lvl="0" indent="-88900" algn="l" rtl="0">
              <a:spcBef>
                <a:spcPts val="0"/>
              </a:spcBef>
              <a:spcAft>
                <a:spcPts val="0"/>
              </a:spcAft>
              <a:buClr>
                <a:schemeClr val="dk1"/>
              </a:buClr>
              <a:buSzPts val="1400"/>
              <a:buFont typeface="Times New Roman"/>
              <a:buChar char="•"/>
            </a:pPr>
            <a:r>
              <a:rPr lang="en-US">
                <a:latin typeface="Times New Roman"/>
                <a:ea typeface="Times New Roman"/>
                <a:cs typeface="Times New Roman"/>
                <a:sym typeface="Times New Roman"/>
              </a:rPr>
              <a:t>Also, if we look at this hodograph, we can see how strong 0-1 km layer shear was, like 30 to 60 knots.</a:t>
            </a:r>
            <a:endParaRPr>
              <a:latin typeface="Times New Roman"/>
              <a:ea typeface="Times New Roman"/>
              <a:cs typeface="Times New Roman"/>
              <a:sym typeface="Times New Roman"/>
            </a:endParaRPr>
          </a:p>
          <a:p>
            <a:pPr marL="457200" lvl="0" indent="-88900" algn="l" rtl="0">
              <a:spcBef>
                <a:spcPts val="0"/>
              </a:spcBef>
              <a:spcAft>
                <a:spcPts val="0"/>
              </a:spcAft>
              <a:buClr>
                <a:schemeClr val="dk1"/>
              </a:buClr>
              <a:buSzPts val="1400"/>
              <a:buFont typeface="Times New Roman"/>
              <a:buChar char="•"/>
            </a:pPr>
            <a:endParaRPr>
              <a:latin typeface="Times New Roman"/>
              <a:ea typeface="Times New Roman"/>
              <a:cs typeface="Times New Roman"/>
              <a:sym typeface="Times New Roman"/>
            </a:endParaRPr>
          </a:p>
        </p:txBody>
      </p:sp>
      <p:sp>
        <p:nvSpPr>
          <p:cNvPr id="306" name="Google Shape;30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777b13b32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88900" algn="l" rtl="0">
              <a:spcBef>
                <a:spcPts val="0"/>
              </a:spcBef>
              <a:spcAft>
                <a:spcPts val="0"/>
              </a:spcAft>
              <a:buClr>
                <a:schemeClr val="dk1"/>
              </a:buClr>
              <a:buSzPts val="1400"/>
              <a:buFont typeface="Times New Roman"/>
              <a:buChar char="•"/>
            </a:pPr>
            <a:r>
              <a:rPr lang="en-US">
                <a:latin typeface="Times New Roman"/>
                <a:ea typeface="Times New Roman"/>
                <a:cs typeface="Times New Roman"/>
                <a:sym typeface="Times New Roman"/>
              </a:rPr>
              <a:t>Upon analyzing the environmental soundings further, several trends emerge. In the highlighted layer, we can see that there is moistening occurring as well as cooling. As we progress further, we notice a distinctive trend of moistening and cooling in said layer.</a:t>
            </a:r>
            <a:endParaRPr>
              <a:latin typeface="Times New Roman"/>
              <a:ea typeface="Times New Roman"/>
              <a:cs typeface="Times New Roman"/>
              <a:sym typeface="Times New Roman"/>
            </a:endParaRPr>
          </a:p>
          <a:p>
            <a:pPr marL="457200" lvl="0" indent="-88900" algn="l" rtl="0">
              <a:spcBef>
                <a:spcPts val="0"/>
              </a:spcBef>
              <a:spcAft>
                <a:spcPts val="0"/>
              </a:spcAft>
              <a:buClr>
                <a:schemeClr val="dk1"/>
              </a:buClr>
              <a:buSzPts val="1400"/>
              <a:buFont typeface="Times New Roman"/>
              <a:buChar char="•"/>
            </a:pPr>
            <a:r>
              <a:rPr lang="en-US">
                <a:latin typeface="Times New Roman"/>
                <a:ea typeface="Times New Roman"/>
                <a:cs typeface="Times New Roman"/>
                <a:sym typeface="Times New Roman"/>
              </a:rPr>
              <a:t>This is consistent as one can expect given the presence of leading stratiform precipitation within this region.</a:t>
            </a:r>
            <a:endParaRPr>
              <a:latin typeface="Times New Roman"/>
              <a:ea typeface="Times New Roman"/>
              <a:cs typeface="Times New Roman"/>
              <a:sym typeface="Times New Roman"/>
            </a:endParaRPr>
          </a:p>
          <a:p>
            <a:pPr marL="457200" lvl="0" indent="-88900" algn="l" rtl="0">
              <a:spcBef>
                <a:spcPts val="0"/>
              </a:spcBef>
              <a:spcAft>
                <a:spcPts val="0"/>
              </a:spcAft>
              <a:buClr>
                <a:schemeClr val="dk1"/>
              </a:buClr>
              <a:buSzPts val="1400"/>
              <a:buFont typeface="Times New Roman"/>
              <a:buChar char="•"/>
            </a:pPr>
            <a:r>
              <a:rPr lang="en-US">
                <a:latin typeface="Times New Roman"/>
                <a:ea typeface="Times New Roman"/>
                <a:cs typeface="Times New Roman"/>
                <a:sym typeface="Times New Roman"/>
              </a:rPr>
              <a:t>The changes in the local environment in this particular region can be attributed to two factors. First, there's the effect of diabatic cooling resulting from the evaporating rain. Additionally, it could be coming from dynamic lifting—both on a synoptic scale and on a meso-scale.</a:t>
            </a:r>
            <a:endParaRPr>
              <a:latin typeface="Times New Roman"/>
              <a:ea typeface="Times New Roman"/>
              <a:cs typeface="Times New Roman"/>
              <a:sym typeface="Times New Roman"/>
            </a:endParaRPr>
          </a:p>
          <a:p>
            <a:pPr marL="457200" lvl="0" indent="-88900" algn="l" rtl="0">
              <a:spcBef>
                <a:spcPts val="0"/>
              </a:spcBef>
              <a:spcAft>
                <a:spcPts val="0"/>
              </a:spcAft>
              <a:buClr>
                <a:schemeClr val="dk1"/>
              </a:buClr>
              <a:buSzPts val="1400"/>
              <a:buFont typeface="Times New Roman"/>
              <a:buChar char="•"/>
            </a:pPr>
            <a:r>
              <a:rPr lang="en-US">
                <a:latin typeface="Times New Roman"/>
                <a:ea typeface="Times New Roman"/>
                <a:cs typeface="Times New Roman"/>
                <a:sym typeface="Times New Roman"/>
              </a:rPr>
              <a:t>Also, if we look at this hodograph, we can see how strong 0-1 km layer shear was, like 30 to 60 knots.</a:t>
            </a:r>
            <a:endParaRPr>
              <a:latin typeface="Times New Roman"/>
              <a:ea typeface="Times New Roman"/>
              <a:cs typeface="Times New Roman"/>
              <a:sym typeface="Times New Roman"/>
            </a:endParaRPr>
          </a:p>
          <a:p>
            <a:pPr marL="457200" lvl="0" indent="-88900" algn="l" rtl="0">
              <a:spcBef>
                <a:spcPts val="0"/>
              </a:spcBef>
              <a:spcAft>
                <a:spcPts val="0"/>
              </a:spcAft>
              <a:buClr>
                <a:schemeClr val="dk1"/>
              </a:buClr>
              <a:buSzPts val="1400"/>
              <a:buFont typeface="Times New Roman"/>
              <a:buChar char="•"/>
            </a:pPr>
            <a:endParaRPr>
              <a:latin typeface="Times New Roman"/>
              <a:ea typeface="Times New Roman"/>
              <a:cs typeface="Times New Roman"/>
              <a:sym typeface="Times New Roman"/>
            </a:endParaRPr>
          </a:p>
        </p:txBody>
      </p:sp>
      <p:sp>
        <p:nvSpPr>
          <p:cNvPr id="318" name="Google Shape;318;g2777b13b32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Now, Let's explore the meteograms. Solid purple line denotes radar </a:t>
            </a:r>
            <a:r>
              <a:rPr lang="en-US" dirty="0" err="1"/>
              <a:t>obs</a:t>
            </a:r>
            <a:r>
              <a:rPr lang="en-US" dirty="0"/>
              <a:t>, and the solid red denotes the PIPS </a:t>
            </a:r>
            <a:r>
              <a:rPr lang="en-US" dirty="0" err="1"/>
              <a:t>obs</a:t>
            </a:r>
            <a:r>
              <a:rPr lang="en-US" dirty="0"/>
              <a:t>, left side is reflectivity and from both radar, and PIPS along with DSDs, and similarly right side is the ZDR from radar and PIPS as represented with these solid lines, and also DSDs.</a:t>
            </a:r>
            <a:endParaRPr dirty="0"/>
          </a:p>
          <a:p>
            <a:pPr marL="457200" lvl="0" indent="-317500" algn="l" rtl="0">
              <a:spcBef>
                <a:spcPts val="0"/>
              </a:spcBef>
              <a:spcAft>
                <a:spcPts val="0"/>
              </a:spcAft>
              <a:buSzPts val="1400"/>
              <a:buChar char="●"/>
            </a:pPr>
            <a:r>
              <a:rPr lang="en-US" dirty="0"/>
              <a:t>But before we dive in, I'd like to provide you with a quick overview of the deployment strategy for these PIPS.</a:t>
            </a:r>
            <a:endParaRPr dirty="0"/>
          </a:p>
          <a:p>
            <a:pPr marL="457200" lvl="0" indent="-317500" algn="l" rtl="0">
              <a:spcBef>
                <a:spcPts val="0"/>
              </a:spcBef>
              <a:spcAft>
                <a:spcPts val="0"/>
              </a:spcAft>
              <a:buSzPts val="1400"/>
              <a:buChar char="●"/>
            </a:pPr>
            <a:r>
              <a:rPr lang="en-US" dirty="0"/>
              <a:t>These figures are arranged in a same way as pips were deployed.</a:t>
            </a:r>
            <a:endParaRPr dirty="0"/>
          </a:p>
        </p:txBody>
      </p:sp>
      <p:sp>
        <p:nvSpPr>
          <p:cNvPr id="330" name="Google Shape;3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7a80aeb58e_1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For example, PIPS 2A and 3B were positioned at the northern end of the array. </a:t>
            </a:r>
            <a:endParaRPr dirty="0"/>
          </a:p>
          <a:p>
            <a:pPr marL="457200" lvl="0" indent="-317500" algn="l" rtl="0">
              <a:spcBef>
                <a:spcPts val="0"/>
              </a:spcBef>
              <a:spcAft>
                <a:spcPts val="0"/>
              </a:spcAft>
              <a:buSzPts val="1400"/>
              <a:buChar char="●"/>
            </a:pPr>
            <a:r>
              <a:rPr lang="en-US" dirty="0"/>
              <a:t>PIPS1A and PIPS1B were deployed, with respective distances of 8 km and 13 km to the south of these collocated PIPS2A and 3B.</a:t>
            </a:r>
            <a:endParaRPr dirty="0"/>
          </a:p>
          <a:p>
            <a:pPr marL="457200" lvl="0" indent="-317500" algn="l" rtl="0">
              <a:spcBef>
                <a:spcPts val="0"/>
              </a:spcBef>
              <a:spcAft>
                <a:spcPts val="0"/>
              </a:spcAft>
              <a:buSzPts val="1400"/>
              <a:buChar char="●"/>
            </a:pPr>
            <a:r>
              <a:rPr lang="en-US" dirty="0"/>
              <a:t>Also, notice that there is a drop in reflectivity just ahead of this leading stratiform </a:t>
            </a:r>
            <a:r>
              <a:rPr lang="en-US" dirty="0" err="1"/>
              <a:t>precip</a:t>
            </a:r>
            <a:r>
              <a:rPr lang="en-US" dirty="0"/>
              <a:t> shield near the KGWX radar site, it could be clearly seen here in these meteograms as well.</a:t>
            </a:r>
            <a:endParaRPr dirty="0"/>
          </a:p>
          <a:p>
            <a:pPr marL="457200" lvl="0" indent="-317500" algn="l" rtl="0">
              <a:spcBef>
                <a:spcPts val="0"/>
              </a:spcBef>
              <a:spcAft>
                <a:spcPts val="0"/>
              </a:spcAft>
              <a:buSzPts val="1400"/>
              <a:buChar char="●"/>
            </a:pPr>
            <a:r>
              <a:rPr lang="en-US" dirty="0"/>
              <a:t>As the squall line or </a:t>
            </a:r>
            <a:r>
              <a:rPr lang="en-US" dirty="0" err="1"/>
              <a:t>qlcs</a:t>
            </a:r>
            <a:r>
              <a:rPr lang="en-US" dirty="0"/>
              <a:t> traversed the array, a notable event unfolded. An embedded EF1-scale tornado swept through, coming within approximately one kilometer north of the these </a:t>
            </a:r>
            <a:r>
              <a:rPr lang="en-US" dirty="0" err="1"/>
              <a:t>colocated</a:t>
            </a:r>
            <a:r>
              <a:rPr lang="en-US" dirty="0"/>
              <a:t> PIPS around zero zero twenty UTC (00:20 UTC).</a:t>
            </a:r>
            <a:endParaRPr dirty="0"/>
          </a:p>
        </p:txBody>
      </p:sp>
      <p:sp>
        <p:nvSpPr>
          <p:cNvPr id="351" name="Google Shape;351;g27a80aeb58e_1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7a80aeb58e_1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We could also see it with this debris signature in this RHOHV figure clearly, along with the surveyed path of the tornado's trajectory.</a:t>
            </a:r>
            <a:endParaRPr dirty="0"/>
          </a:p>
        </p:txBody>
      </p:sp>
      <p:sp>
        <p:nvSpPr>
          <p:cNvPr id="375" name="Google Shape;375;g27a80aeb58e_1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7a80aeb58e_1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Now, coming back to the meteograms,</a:t>
            </a:r>
            <a:endParaRPr dirty="0"/>
          </a:p>
          <a:p>
            <a:pPr marL="914400" lvl="1" indent="-317500" algn="l" rtl="0">
              <a:spcBef>
                <a:spcPts val="0"/>
              </a:spcBef>
              <a:spcAft>
                <a:spcPts val="0"/>
              </a:spcAft>
              <a:buSzPts val="1400"/>
              <a:buChar char="○"/>
            </a:pPr>
            <a:r>
              <a:rPr lang="en-US" dirty="0"/>
              <a:t>We could see a good agreement between radar retrieved DSD and, the PIPS observed DSDs at the surface.</a:t>
            </a:r>
            <a:endParaRPr dirty="0"/>
          </a:p>
          <a:p>
            <a:pPr marL="0" lvl="0" indent="0" algn="l" rtl="0">
              <a:spcBef>
                <a:spcPts val="0"/>
              </a:spcBef>
              <a:spcAft>
                <a:spcPts val="0"/>
              </a:spcAft>
              <a:buNone/>
            </a:pPr>
            <a:r>
              <a:rPr lang="en-US" dirty="0"/>
              <a:t>If we want to dig further into it,</a:t>
            </a:r>
            <a:endParaRPr dirty="0"/>
          </a:p>
        </p:txBody>
      </p:sp>
      <p:sp>
        <p:nvSpPr>
          <p:cNvPr id="399" name="Google Shape;399;g27a80aeb58e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7a80aeb58e_1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7a80aeb58e_1_1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We could just consider only the time till the leading stratiform </a:t>
            </a:r>
            <a:r>
              <a:rPr lang="en-US" sz="1800" b="0" i="0" u="none" strike="noStrike" dirty="0" err="1">
                <a:solidFill>
                  <a:srgbClr val="000000"/>
                </a:solidFill>
                <a:effectLst/>
                <a:latin typeface="Calibri" panose="020F0502020204030204" pitchFamily="34" charset="0"/>
              </a:rPr>
              <a:t>precip</a:t>
            </a:r>
            <a:r>
              <a:rPr lang="en-US" sz="1800" b="0" i="0" u="none" strike="noStrike" dirty="0">
                <a:solidFill>
                  <a:srgbClr val="000000"/>
                </a:solidFill>
                <a:effectLst/>
                <a:latin typeface="Calibri" panose="020F0502020204030204" pitchFamily="34" charset="0"/>
              </a:rPr>
              <a:t> hit the instruments, i.e. roughly one hour DSD, the first one is the Radar retrieved DSD using constrained gamma model, and some of these columns are constant and this effect is because of nearest </a:t>
            </a:r>
            <a:r>
              <a:rPr lang="en-US" sz="1800" b="0" i="0" u="none" strike="noStrike" dirty="0" err="1">
                <a:solidFill>
                  <a:srgbClr val="000000"/>
                </a:solidFill>
                <a:effectLst/>
                <a:latin typeface="Calibri" panose="020F0502020204030204" pitchFamily="34" charset="0"/>
              </a:rPr>
              <a:t>neighbour</a:t>
            </a:r>
            <a:r>
              <a:rPr lang="en-US" sz="1800" b="0" i="0" u="none" strike="noStrike" dirty="0">
                <a:solidFill>
                  <a:srgbClr val="000000"/>
                </a:solidFill>
                <a:effectLst/>
                <a:latin typeface="Calibri" panose="020F0502020204030204" pitchFamily="34" charset="0"/>
              </a:rPr>
              <a:t> interpolation.</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Second one PIPS1B observed DSD at the surface, and third one is the sorting model generated DSD, again at the surface.</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This is a very early stuff and we are still working on it, but it still gives us the hints about size sorting, through these light </a:t>
            </a:r>
            <a:r>
              <a:rPr lang="en-US" sz="1800" b="0" i="0" u="none" strike="noStrike" dirty="0">
                <a:solidFill>
                  <a:srgbClr val="C00000"/>
                </a:solidFill>
                <a:effectLst/>
                <a:latin typeface="Calibri" panose="020F0502020204030204" pitchFamily="34" charset="0"/>
              </a:rPr>
              <a:t>streaks</a:t>
            </a:r>
            <a:r>
              <a:rPr lang="en-US" sz="1800" b="0" i="0" u="none" strike="noStrike" dirty="0">
                <a:solidFill>
                  <a:srgbClr val="000000"/>
                </a:solidFill>
                <a:effectLst/>
                <a:latin typeface="Calibri" panose="020F0502020204030204" pitchFamily="34" charset="0"/>
              </a:rPr>
              <a:t>, although its important to point out that the diagonal streaks are in fact not present in the radar retrieved DSD because that is the level where the trajectories are initiated, so no size-sorting effect yet. And we could see that just ahead of the approaching QLCS, how DSD varied, just before the tornado passed through, which is interesting.</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Also, these two figures in the right, we are trying to see how well we can recover the Z and ZDR using sorting model, you see spikes in the PIPS ZDR, well we don’t know what it is, these may be due to sampling errors, or quality control issues although we are doing rain only QC, but the key takeaway here is that the overall behavior is quite matching.</a:t>
            </a:r>
            <a:endParaRPr lang="en-US" sz="1800" b="0" i="0" u="none" strike="noStrike" dirty="0">
              <a:solidFill>
                <a:srgbClr val="000000"/>
              </a:solidFill>
              <a:effectLst/>
              <a:latin typeface="Arial" panose="020B0604020202020204" pitchFamily="34" charset="0"/>
            </a:endParaRPr>
          </a:p>
        </p:txBody>
      </p:sp>
      <p:sp>
        <p:nvSpPr>
          <p:cNvPr id="421" name="Google Shape;421;g27a80aeb58e_1_1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Finally let’s take a look at these animations</a:t>
            </a:r>
            <a:endParaRPr dirty="0"/>
          </a:p>
          <a:p>
            <a:pPr marL="457200" lvl="0" indent="-317500" algn="l" rtl="0">
              <a:spcBef>
                <a:spcPts val="0"/>
              </a:spcBef>
              <a:spcAft>
                <a:spcPts val="0"/>
              </a:spcAft>
              <a:buSzPts val="1400"/>
              <a:buChar char="●"/>
            </a:pPr>
            <a:r>
              <a:rPr lang="en-US" dirty="0"/>
              <a:t>The top ones show radar reflectivity and ZDR at radar level, while the bottom ones display sorting model-derived Z and ZDR at the surface.</a:t>
            </a:r>
            <a:endParaRPr dirty="0"/>
          </a:p>
          <a:p>
            <a:pPr marL="457200" lvl="0" indent="-317500" algn="l" rtl="0">
              <a:spcBef>
                <a:spcPts val="0"/>
              </a:spcBef>
              <a:spcAft>
                <a:spcPts val="0"/>
              </a:spcAft>
              <a:buSzPts val="1400"/>
              <a:buChar char="●"/>
            </a:pPr>
            <a:r>
              <a:rPr lang="en-US" dirty="0"/>
              <a:t>Remember, these animations won't sync due to irregular radar </a:t>
            </a:r>
            <a:r>
              <a:rPr lang="en-US" dirty="0" err="1"/>
              <a:t>obs</a:t>
            </a:r>
            <a:r>
              <a:rPr lang="en-US" dirty="0"/>
              <a:t> and regular model data.</a:t>
            </a:r>
            <a:endParaRPr dirty="0"/>
          </a:p>
          <a:p>
            <a:pPr marL="457200" lvl="0" indent="-317500" algn="l" rtl="0">
              <a:spcBef>
                <a:spcPts val="0"/>
              </a:spcBef>
              <a:spcAft>
                <a:spcPts val="0"/>
              </a:spcAft>
              <a:buSzPts val="1400"/>
              <a:buChar char="●"/>
            </a:pPr>
            <a:r>
              <a:rPr lang="en-US" dirty="0"/>
              <a:t>It shows that we have a close match between model and radar patterns,  suggesting that our model for Z and ZDR is performing reasonably well.</a:t>
            </a:r>
            <a:endParaRPr dirty="0"/>
          </a:p>
          <a:p>
            <a:pPr marL="457200" lvl="0" indent="-317500" algn="l" rtl="0">
              <a:spcBef>
                <a:spcPts val="0"/>
              </a:spcBef>
              <a:spcAft>
                <a:spcPts val="0"/>
              </a:spcAft>
              <a:buSzPts val="1400"/>
              <a:buChar char="●"/>
            </a:pPr>
            <a:r>
              <a:rPr lang="en-US" dirty="0"/>
              <a:t>This encourages us to proceed confidently with our analysis in the future.</a:t>
            </a:r>
            <a:endParaRPr dirty="0"/>
          </a:p>
        </p:txBody>
      </p:sp>
      <p:sp>
        <p:nvSpPr>
          <p:cNvPr id="454" name="Google Shape;45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777b13b32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2777b13b324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39700" lvl="0" indent="0" algn="l" rtl="0">
              <a:spcBef>
                <a:spcPts val="0"/>
              </a:spcBef>
              <a:spcAft>
                <a:spcPts val="0"/>
              </a:spcAft>
              <a:buSzPts val="1400"/>
              <a:buNone/>
            </a:pPr>
            <a:r>
              <a:rPr lang="en-US" dirty="0"/>
              <a:t>Let's encapsulate the key takeaways from our investigation and glimpse into the path ahead for further analysis</a:t>
            </a:r>
            <a:endParaRPr dirty="0"/>
          </a:p>
          <a:p>
            <a:pPr marL="914400" lvl="1" indent="-317500" algn="l" rtl="0">
              <a:spcBef>
                <a:spcPts val="0"/>
              </a:spcBef>
              <a:spcAft>
                <a:spcPts val="0"/>
              </a:spcAft>
              <a:buSzPts val="1400"/>
              <a:buAutoNum type="alphaLcPeriod"/>
            </a:pPr>
            <a:r>
              <a:rPr lang="en-US" dirty="0"/>
              <a:t>So, We've traced the evolution of leading stratiform Droplet Size Distributions and development. and then our exploration ventured into applying a trajectory model to delve into the impact of size sorting.</a:t>
            </a:r>
            <a:endParaRPr dirty="0"/>
          </a:p>
          <a:p>
            <a:pPr marL="914400" lvl="1" indent="-317500" algn="l" rtl="0">
              <a:spcBef>
                <a:spcPts val="0"/>
              </a:spcBef>
              <a:spcAft>
                <a:spcPts val="0"/>
              </a:spcAft>
              <a:buSzPts val="1400"/>
              <a:buAutoNum type="alphaLcPeriod"/>
            </a:pPr>
            <a:r>
              <a:rPr lang="en-US" dirty="0"/>
              <a:t>The modeling of surface DSDs aligns with the observations derived from the </a:t>
            </a:r>
            <a:r>
              <a:rPr lang="en-US" dirty="0" err="1"/>
              <a:t>disdrometer</a:t>
            </a:r>
            <a:r>
              <a:rPr lang="en-US" dirty="0"/>
              <a:t>, demonstrating an encouraging level of agreement.</a:t>
            </a:r>
            <a:endParaRPr dirty="0"/>
          </a:p>
          <a:p>
            <a:pPr marL="914400" lvl="1" indent="-317500" algn="l" rtl="0">
              <a:spcBef>
                <a:spcPts val="0"/>
              </a:spcBef>
              <a:spcAft>
                <a:spcPts val="0"/>
              </a:spcAft>
              <a:buSzPts val="1400"/>
              <a:buAutoNum type="alphaLcPeriod"/>
            </a:pPr>
            <a:r>
              <a:rPr lang="en-US" dirty="0"/>
              <a:t>While progressing through the detailed evolution of the smaller segment of the DSD, intriguing hints of size sorting have emerged. However, it's important to underscore that this is a preliminary indication, and more comprehensive work lies ahead.</a:t>
            </a:r>
            <a:endParaRPr dirty="0"/>
          </a:p>
        </p:txBody>
      </p:sp>
      <p:sp>
        <p:nvSpPr>
          <p:cNvPr id="466" name="Google Shape;466;g2777b13b324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777b13b32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2777b13b324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39700" lvl="0" indent="0" algn="l" rtl="0">
              <a:spcBef>
                <a:spcPts val="0"/>
              </a:spcBef>
              <a:spcAft>
                <a:spcPts val="0"/>
              </a:spcAft>
              <a:buSzPts val="1400"/>
              <a:buNone/>
            </a:pPr>
            <a:r>
              <a:rPr lang="en-US" b="0" i="0" dirty="0">
                <a:solidFill>
                  <a:srgbClr val="ECECF1"/>
                </a:solidFill>
                <a:effectLst/>
                <a:latin typeface="Söhne"/>
              </a:rPr>
              <a:t>Our future work aims to significantly advance key areas. We'll enhance </a:t>
            </a:r>
            <a:r>
              <a:rPr lang="en-US" b="0" i="0" dirty="0" err="1">
                <a:solidFill>
                  <a:srgbClr val="ECECF1"/>
                </a:solidFill>
                <a:effectLst/>
                <a:latin typeface="Söhne"/>
              </a:rPr>
              <a:t>disdrometer</a:t>
            </a:r>
            <a:r>
              <a:rPr lang="en-US" b="0" i="0" dirty="0">
                <a:solidFill>
                  <a:srgbClr val="ECECF1"/>
                </a:solidFill>
                <a:effectLst/>
                <a:latin typeface="Söhne"/>
              </a:rPr>
              <a:t> data quality control for better analysis and refine retrieval techniques. </a:t>
            </a:r>
          </a:p>
          <a:p>
            <a:pPr marL="139700" lvl="0" indent="0" algn="l" rtl="0">
              <a:spcBef>
                <a:spcPts val="0"/>
              </a:spcBef>
              <a:spcAft>
                <a:spcPts val="0"/>
              </a:spcAft>
              <a:buSzPts val="1400"/>
              <a:buNone/>
            </a:pPr>
            <a:r>
              <a:rPr lang="en-US" b="0" i="0" dirty="0">
                <a:solidFill>
                  <a:srgbClr val="ECECF1"/>
                </a:solidFill>
                <a:effectLst/>
                <a:latin typeface="Söhne"/>
              </a:rPr>
              <a:t>Our goal is to thoroughly comprehend microphysical evolution and its connection with low-level thermodynamics and stability, crucial for unraveling the link between microphysics and tornadogenesis in Quasi-Linear Convective Systems (QLCSs). And with that, I conclude this presentation.</a:t>
            </a:r>
            <a:endParaRPr dirty="0"/>
          </a:p>
        </p:txBody>
      </p:sp>
      <p:sp>
        <p:nvSpPr>
          <p:cNvPr id="466" name="Google Shape;466;g2777b13b324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357137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latin typeface="Times New Roman"/>
                <a:ea typeface="Times New Roman"/>
                <a:cs typeface="Times New Roman"/>
                <a:sym typeface="Times New Roman"/>
              </a:rPr>
              <a:t>So let’s talk briefly about this event, </a:t>
            </a:r>
            <a:endParaRPr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dirty="0">
                <a:latin typeface="Times New Roman"/>
                <a:ea typeface="Times New Roman"/>
                <a:cs typeface="Times New Roman"/>
                <a:sym typeface="Times New Roman"/>
              </a:rPr>
              <a:t>so,</a:t>
            </a:r>
            <a:endParaRPr dirty="0">
              <a:latin typeface="Times New Roman"/>
              <a:ea typeface="Times New Roman"/>
              <a:cs typeface="Times New Roman"/>
              <a:sym typeface="Times New Roman"/>
            </a:endParaRPr>
          </a:p>
          <a:p>
            <a:pPr marL="457200" lvl="0" indent="-76200" algn="l" rtl="0">
              <a:spcBef>
                <a:spcPts val="0"/>
              </a:spcBef>
              <a:spcAft>
                <a:spcPts val="0"/>
              </a:spcAft>
              <a:buClr>
                <a:schemeClr val="dk1"/>
              </a:buClr>
              <a:buSzPts val="1200"/>
              <a:buChar char="•"/>
            </a:pPr>
            <a:r>
              <a:rPr lang="en-US" dirty="0"/>
              <a:t>4 PIPS were deployed ahead of an approaching tornadic QLCS during this time on highways 45 and 8 near Hamilton, MS</a:t>
            </a:r>
            <a:endParaRPr dirty="0"/>
          </a:p>
          <a:p>
            <a:pPr marL="457200" lvl="0" indent="-76200" algn="l" rtl="0">
              <a:spcBef>
                <a:spcPts val="0"/>
              </a:spcBef>
              <a:spcAft>
                <a:spcPts val="0"/>
              </a:spcAft>
              <a:buClr>
                <a:schemeClr val="dk1"/>
              </a:buClr>
              <a:buSzPts val="1200"/>
              <a:buChar char="•"/>
            </a:pPr>
            <a:r>
              <a:rPr lang="en-US" dirty="0"/>
              <a:t>PIPS 2A and 3B were collocated at the northern end of the array</a:t>
            </a:r>
            <a:endParaRPr dirty="0"/>
          </a:p>
          <a:p>
            <a:pPr marL="457200" lvl="0" indent="-76200" algn="l" rtl="0">
              <a:spcBef>
                <a:spcPts val="0"/>
              </a:spcBef>
              <a:spcAft>
                <a:spcPts val="0"/>
              </a:spcAft>
              <a:buClr>
                <a:schemeClr val="dk1"/>
              </a:buClr>
              <a:buSzPts val="1200"/>
              <a:buChar char="•"/>
            </a:pPr>
            <a:r>
              <a:rPr lang="en-US" dirty="0"/>
              <a:t>PIPS1A and PIPS1B were deployed off of Highway 45 approximately 8 and 13 km south of PIPS2A3B, respectively.</a:t>
            </a:r>
            <a:endParaRPr dirty="0"/>
          </a:p>
          <a:p>
            <a:pPr marL="457200" lvl="0" indent="-76200" algn="l" rtl="0">
              <a:spcBef>
                <a:spcPts val="0"/>
              </a:spcBef>
              <a:spcAft>
                <a:spcPts val="0"/>
              </a:spcAft>
              <a:buClr>
                <a:schemeClr val="dk1"/>
              </a:buClr>
              <a:buSzPts val="1200"/>
              <a:buChar char="•"/>
            </a:pPr>
            <a:r>
              <a:rPr lang="en-US" dirty="0"/>
              <a:t>The DSD time series from all PIPS showed a clear transition from a leading stratiform to convective to trailing stratiform pattern with clear differences in DSD characteristics between the leading and trailing stratiform regions which we will see in the upcoming slides.</a:t>
            </a:r>
            <a:endParaRPr dirty="0">
              <a:latin typeface="Times New Roman"/>
              <a:ea typeface="Times New Roman"/>
              <a:cs typeface="Times New Roman"/>
              <a:sym typeface="Times New Roman"/>
            </a:endParaRPr>
          </a:p>
        </p:txBody>
      </p:sp>
      <p:sp>
        <p:nvSpPr>
          <p:cNvPr id="223" name="Google Shape;22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3" name="Google Shape;47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1000" dirty="0">
                <a:latin typeface="Arial"/>
                <a:ea typeface="Arial"/>
                <a:cs typeface="Arial"/>
                <a:sym typeface="Arial"/>
              </a:rPr>
              <a:t>Our focus revolves around two key motivations and objectives that drive our research. Firstly, near-surface thermodynamic changes along the inflow region of the QLCS’ Leading Stratiform precipitation line. Our goal is to unravel how these changes might influence the formation of tornadoes within this system.</a:t>
            </a:r>
            <a:endParaRPr sz="1000" dirty="0">
              <a:latin typeface="Arial"/>
              <a:ea typeface="Arial"/>
              <a:cs typeface="Arial"/>
              <a:sym typeface="Arial"/>
            </a:endParaRPr>
          </a:p>
          <a:p>
            <a:pPr marL="0" lvl="0" indent="0" algn="l" rtl="0">
              <a:lnSpc>
                <a:spcPct val="115000"/>
              </a:lnSpc>
              <a:spcBef>
                <a:spcPts val="0"/>
              </a:spcBef>
              <a:spcAft>
                <a:spcPts val="0"/>
              </a:spcAft>
              <a:buSzPts val="1100"/>
              <a:buNone/>
            </a:pPr>
            <a:endParaRPr sz="1000" dirty="0">
              <a:latin typeface="Arial"/>
              <a:ea typeface="Arial"/>
              <a:cs typeface="Arial"/>
              <a:sym typeface="Arial"/>
            </a:endParaRPr>
          </a:p>
          <a:p>
            <a:pPr marL="0" lvl="0" indent="0" algn="l" rtl="0">
              <a:lnSpc>
                <a:spcPct val="115000"/>
              </a:lnSpc>
              <a:spcBef>
                <a:spcPts val="0"/>
              </a:spcBef>
              <a:spcAft>
                <a:spcPts val="0"/>
              </a:spcAft>
              <a:buSzPts val="1100"/>
              <a:buNone/>
            </a:pPr>
            <a:r>
              <a:rPr lang="en-US" sz="1000" dirty="0">
                <a:latin typeface="Arial"/>
                <a:ea typeface="Arial"/>
                <a:cs typeface="Arial"/>
                <a:sym typeface="Arial"/>
              </a:rPr>
              <a:t>Our investigation extends further to explore the interplay between storm-relative winds and the evolution of Drop Size Distribution (DSD) between radar level and the surface. We're curious about the role storm-relative winds play in shaping the intricate dance of particle sizes within these storm systems, which will be the main focus of this talk.</a:t>
            </a:r>
            <a:endParaRPr sz="1000" dirty="0">
              <a:latin typeface="Arial"/>
              <a:ea typeface="Arial"/>
              <a:cs typeface="Arial"/>
              <a:sym typeface="Arial"/>
            </a:endParaRPr>
          </a:p>
          <a:p>
            <a:pPr marL="0" lvl="0" indent="0" algn="l" rtl="0">
              <a:lnSpc>
                <a:spcPct val="115000"/>
              </a:lnSpc>
              <a:spcBef>
                <a:spcPts val="0"/>
              </a:spcBef>
              <a:spcAft>
                <a:spcPts val="0"/>
              </a:spcAft>
              <a:buSzPts val="1100"/>
              <a:buNone/>
            </a:pPr>
            <a:endParaRPr sz="1000" dirty="0">
              <a:latin typeface="Arial"/>
              <a:ea typeface="Arial"/>
              <a:cs typeface="Arial"/>
              <a:sym typeface="Arial"/>
            </a:endParaRPr>
          </a:p>
          <a:p>
            <a:pPr marL="0" lvl="0" indent="0" algn="l" rtl="0">
              <a:lnSpc>
                <a:spcPct val="115000"/>
              </a:lnSpc>
              <a:spcBef>
                <a:spcPts val="0"/>
              </a:spcBef>
              <a:spcAft>
                <a:spcPts val="0"/>
              </a:spcAft>
              <a:buSzPts val="1100"/>
              <a:buNone/>
            </a:pPr>
            <a:r>
              <a:rPr lang="en-US" sz="1000" dirty="0">
                <a:latin typeface="Arial"/>
                <a:ea typeface="Arial"/>
                <a:cs typeface="Arial"/>
                <a:sym typeface="Arial"/>
              </a:rPr>
              <a:t>Let's take a moment to appreciate the importance of size sorting. As you all know that this phenomenon emerges from the diverse fall speeds of particles of varying sizes. As sedimentation rates differ, so specific particle sizes become more concentrated, leading to the narrowing of the drop size distribution. Crucially, the persistence of this process is upheld by updrafts or storm-relative winds, often associated with wind shear, which is discussed in detail in Dawson et al. (2015) and </a:t>
            </a:r>
            <a:r>
              <a:rPr lang="en-US" sz="1000" dirty="0" err="1">
                <a:latin typeface="Arial"/>
                <a:ea typeface="Arial"/>
                <a:cs typeface="Arial"/>
                <a:sym typeface="Arial"/>
              </a:rPr>
              <a:t>Kumjian</a:t>
            </a:r>
            <a:r>
              <a:rPr lang="en-US" sz="1000" dirty="0">
                <a:latin typeface="Arial"/>
                <a:ea typeface="Arial"/>
                <a:cs typeface="Arial"/>
                <a:sym typeface="Arial"/>
              </a:rPr>
              <a:t> &amp; </a:t>
            </a:r>
            <a:r>
              <a:rPr lang="en-US" sz="1000" dirty="0" err="1">
                <a:latin typeface="Arial"/>
                <a:ea typeface="Arial"/>
                <a:cs typeface="Arial"/>
                <a:sym typeface="Arial"/>
              </a:rPr>
              <a:t>Ryzhkov</a:t>
            </a:r>
            <a:r>
              <a:rPr lang="en-US" sz="1000" dirty="0">
                <a:latin typeface="Arial"/>
                <a:ea typeface="Arial"/>
                <a:cs typeface="Arial"/>
                <a:sym typeface="Arial"/>
              </a:rPr>
              <a:t> (2012).</a:t>
            </a:r>
            <a:endParaRPr sz="1000" dirty="0">
              <a:latin typeface="Arial"/>
              <a:ea typeface="Arial"/>
              <a:cs typeface="Arial"/>
              <a:sym typeface="Arial"/>
            </a:endParaRPr>
          </a:p>
        </p:txBody>
      </p:sp>
      <p:sp>
        <p:nvSpPr>
          <p:cNvPr id="233" name="Google Shape;23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1000" dirty="0">
                <a:latin typeface="Arial"/>
                <a:ea typeface="Arial"/>
                <a:cs typeface="Arial"/>
                <a:sym typeface="Arial"/>
              </a:rPr>
              <a:t>But what does size sorting tell us exactly?</a:t>
            </a:r>
            <a:endParaRPr sz="10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000" dirty="0">
                <a:latin typeface="Arial"/>
                <a:ea typeface="Arial"/>
                <a:cs typeface="Arial"/>
                <a:sym typeface="Arial"/>
              </a:rPr>
              <a:t>Size sorting provides insights into the wind profile at lower levels. It offers valuable information about the mean storm-relative winds and their direction. For instance, referencing the figure from Dawson et al., (2015), we observe how the ZDR gradient relates to the mean storm-relative direction within that specific layer.</a:t>
            </a:r>
            <a:endParaRPr sz="1000" dirty="0">
              <a:latin typeface="Arial"/>
              <a:ea typeface="Arial"/>
              <a:cs typeface="Arial"/>
              <a:sym typeface="Arial"/>
            </a:endParaRPr>
          </a:p>
          <a:p>
            <a:pPr marL="0" lvl="0" indent="0" algn="l" rtl="0">
              <a:lnSpc>
                <a:spcPct val="115000"/>
              </a:lnSpc>
              <a:spcBef>
                <a:spcPts val="0"/>
              </a:spcBef>
              <a:spcAft>
                <a:spcPts val="0"/>
              </a:spcAft>
              <a:buSzPts val="1100"/>
              <a:buNone/>
            </a:pPr>
            <a:endParaRPr sz="1000" dirty="0">
              <a:latin typeface="Arial"/>
              <a:ea typeface="Arial"/>
              <a:cs typeface="Arial"/>
              <a:sym typeface="Arial"/>
            </a:endParaRPr>
          </a:p>
          <a:p>
            <a:pPr marL="0" lvl="0" indent="0" algn="l" rtl="0">
              <a:lnSpc>
                <a:spcPct val="115000"/>
              </a:lnSpc>
              <a:spcBef>
                <a:spcPts val="0"/>
              </a:spcBef>
              <a:spcAft>
                <a:spcPts val="0"/>
              </a:spcAft>
              <a:buSzPts val="1100"/>
              <a:buNone/>
            </a:pPr>
            <a:r>
              <a:rPr lang="en-US" sz="1000" dirty="0">
                <a:latin typeface="Arial"/>
                <a:ea typeface="Arial"/>
                <a:cs typeface="Arial"/>
                <a:sym typeface="Arial"/>
              </a:rPr>
              <a:t>Furthermore, the influence of low-level winds is not to be underestimated. Strong low-level winds in a shallow layer can significantly promote size sorting. This insight resonates with studies like Dawson et al. (2015), which highlight the correspondence between ZDR arc signatures and low-level scans. The unique location and shape of the ZDR arc offer valuable clues about wind profiles as shown in this schematic by </a:t>
            </a:r>
            <a:r>
              <a:rPr lang="en-US" sz="1000" dirty="0" err="1">
                <a:latin typeface="Arial"/>
                <a:ea typeface="Arial"/>
                <a:cs typeface="Arial"/>
                <a:sym typeface="Arial"/>
              </a:rPr>
              <a:t>Kumjian</a:t>
            </a:r>
            <a:r>
              <a:rPr lang="en-US" sz="1000" dirty="0">
                <a:latin typeface="Arial"/>
                <a:ea typeface="Arial"/>
                <a:cs typeface="Arial"/>
                <a:sym typeface="Arial"/>
              </a:rPr>
              <a:t> and </a:t>
            </a:r>
            <a:r>
              <a:rPr lang="en-US" sz="1000" dirty="0" err="1">
                <a:latin typeface="Arial"/>
                <a:ea typeface="Arial"/>
                <a:cs typeface="Arial"/>
                <a:sym typeface="Arial"/>
              </a:rPr>
              <a:t>Ryzkhov</a:t>
            </a:r>
            <a:r>
              <a:rPr lang="en-US" sz="1000" dirty="0">
                <a:latin typeface="Arial"/>
                <a:ea typeface="Arial"/>
                <a:cs typeface="Arial"/>
                <a:sym typeface="Arial"/>
              </a:rPr>
              <a:t> (2009).</a:t>
            </a:r>
            <a:endParaRPr sz="1000" dirty="0">
              <a:latin typeface="Arial"/>
              <a:ea typeface="Arial"/>
              <a:cs typeface="Arial"/>
              <a:sym typeface="Arial"/>
            </a:endParaRPr>
          </a:p>
        </p:txBody>
      </p:sp>
      <p:sp>
        <p:nvSpPr>
          <p:cNvPr id="233" name="Google Shape;23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49168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In this process</a:t>
            </a:r>
            <a:endParaRPr dirty="0"/>
          </a:p>
          <a:p>
            <a:pPr marL="914400" lvl="0" indent="-317500" algn="l" rtl="0">
              <a:spcBef>
                <a:spcPts val="0"/>
              </a:spcBef>
              <a:spcAft>
                <a:spcPts val="0"/>
              </a:spcAft>
              <a:buSzPts val="1400"/>
              <a:buChar char="●"/>
            </a:pPr>
            <a:r>
              <a:rPr lang="en-US" dirty="0"/>
              <a:t>We used KGWX radar data, which has been instrumental in capturing this event.</a:t>
            </a:r>
            <a:endParaRPr dirty="0"/>
          </a:p>
          <a:p>
            <a:pPr marL="914400" lvl="0" indent="-317500" algn="l" rtl="0">
              <a:spcBef>
                <a:spcPts val="0"/>
              </a:spcBef>
              <a:spcAft>
                <a:spcPts val="0"/>
              </a:spcAft>
              <a:buSzPts val="1400"/>
              <a:buChar char="●"/>
            </a:pPr>
            <a:r>
              <a:rPr lang="en-US" dirty="0"/>
              <a:t>We also used Purdue PIPS data which offers a ground-level perspective of the DSD.</a:t>
            </a:r>
            <a:endParaRPr dirty="0"/>
          </a:p>
          <a:p>
            <a:pPr marL="914400" lvl="0" indent="-317500" algn="l" rtl="0">
              <a:spcBef>
                <a:spcPts val="0"/>
              </a:spcBef>
              <a:spcAft>
                <a:spcPts val="0"/>
              </a:spcAft>
              <a:buSzPts val="1400"/>
              <a:buChar char="●"/>
            </a:pPr>
            <a:r>
              <a:rPr lang="en-US" dirty="0"/>
              <a:t>And then finally we utilized Nearby Special Sounding launched by UIUC that provided atmospheric profiles.</a:t>
            </a:r>
            <a:endParaRPr dirty="0"/>
          </a:p>
        </p:txBody>
      </p:sp>
      <p:sp>
        <p:nvSpPr>
          <p:cNvPr id="248" name="Google Shape;2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Now coming to the methodology.</a:t>
            </a:r>
            <a:endParaRPr dirty="0"/>
          </a:p>
          <a:p>
            <a:pPr marL="914400" lvl="0" indent="-317500" algn="l" rtl="0">
              <a:spcBef>
                <a:spcPts val="0"/>
              </a:spcBef>
              <a:spcAft>
                <a:spcPts val="0"/>
              </a:spcAft>
              <a:buSzPts val="1400"/>
              <a:buChar char="●"/>
            </a:pPr>
            <a:r>
              <a:rPr lang="en-US" dirty="0"/>
              <a:t>To observe the impact of size sorting on DSD evolution, we employed a simple raindrop trajectory model based on Dawson et al. (2015).</a:t>
            </a:r>
            <a:endParaRPr dirty="0"/>
          </a:p>
          <a:p>
            <a:pPr marL="914400" lvl="0" indent="-317500" algn="l" rtl="0">
              <a:spcBef>
                <a:spcPts val="0"/>
              </a:spcBef>
              <a:spcAft>
                <a:spcPts val="0"/>
              </a:spcAft>
              <a:buSzPts val="1400"/>
              <a:buChar char="●"/>
            </a:pPr>
            <a:r>
              <a:rPr lang="en-US" dirty="0"/>
              <a:t>Initializing DSDs from the lowest radar sweeps of Z and ZDR, we adopted moments &amp; constrained-gamma DSD model, following the methodology introduced by Zhang et al. (2001).</a:t>
            </a:r>
            <a:endParaRPr dirty="0"/>
          </a:p>
          <a:p>
            <a:pPr marL="914400" lvl="0" indent="-317500" algn="l" rtl="0">
              <a:spcBef>
                <a:spcPts val="0"/>
              </a:spcBef>
              <a:spcAft>
                <a:spcPts val="0"/>
              </a:spcAft>
              <a:buSzPts val="1400"/>
              <a:buChar char="●"/>
            </a:pPr>
            <a:r>
              <a:rPr lang="en-US" dirty="0"/>
              <a:t>We used this nearby PERiLS sounding for low-level wind profiles, which formed the basis to initialize multiple trajectories across discrete drop-size bins.</a:t>
            </a:r>
            <a:endParaRPr dirty="0"/>
          </a:p>
          <a:p>
            <a:pPr marL="914400" lvl="0" indent="-317500" algn="l" rtl="0">
              <a:spcBef>
                <a:spcPts val="0"/>
              </a:spcBef>
              <a:spcAft>
                <a:spcPts val="0"/>
              </a:spcAft>
              <a:buSzPts val="1400"/>
              <a:buChar char="●"/>
            </a:pPr>
            <a:r>
              <a:rPr lang="en-US" dirty="0"/>
              <a:t>We analytically solved these trajectory surface endpoints, that facilitated a direct comparison between sorting model DSDs and PIPS observations, and that is how this comparison enabled us to observe the effect of size sorting.</a:t>
            </a:r>
            <a:endParaRPr dirty="0"/>
          </a:p>
        </p:txBody>
      </p:sp>
      <p:sp>
        <p:nvSpPr>
          <p:cNvPr id="248" name="Google Shape;2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3036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7946559fb8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7946559fb8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88900" algn="l" rtl="0">
              <a:spcBef>
                <a:spcPts val="0"/>
              </a:spcBef>
              <a:spcAft>
                <a:spcPts val="0"/>
              </a:spcAft>
              <a:buClr>
                <a:schemeClr val="dk1"/>
              </a:buClr>
              <a:buSzPts val="1400"/>
              <a:buFont typeface="Times New Roman"/>
              <a:buChar char="•"/>
            </a:pPr>
            <a:r>
              <a:rPr lang="en-US" dirty="0">
                <a:latin typeface="Times New Roman"/>
                <a:ea typeface="Times New Roman"/>
                <a:cs typeface="Times New Roman"/>
                <a:sym typeface="Times New Roman"/>
              </a:rPr>
              <a:t>During this event, a total of 114 tornado reports were documented, encompassing confirmed tornadoes spanning EF0 to EF2 categories.</a:t>
            </a:r>
            <a:endParaRPr dirty="0">
              <a:latin typeface="Times New Roman"/>
              <a:ea typeface="Times New Roman"/>
              <a:cs typeface="Times New Roman"/>
              <a:sym typeface="Times New Roman"/>
            </a:endParaRPr>
          </a:p>
          <a:p>
            <a:pPr marL="0" lvl="0" indent="-88900" algn="l" rtl="0">
              <a:spcBef>
                <a:spcPts val="0"/>
              </a:spcBef>
              <a:spcAft>
                <a:spcPts val="0"/>
              </a:spcAft>
              <a:buClr>
                <a:schemeClr val="dk1"/>
              </a:buClr>
              <a:buSzPts val="1400"/>
              <a:buFont typeface="Times New Roman"/>
              <a:buChar char="•"/>
            </a:pPr>
            <a:r>
              <a:rPr lang="en-US" dirty="0">
                <a:latin typeface="Times New Roman"/>
                <a:ea typeface="Times New Roman"/>
                <a:cs typeface="Times New Roman"/>
                <a:sym typeface="Times New Roman"/>
              </a:rPr>
              <a:t>The atmospheric conditions prevailing at the time were characterized by high shear and low cape.</a:t>
            </a:r>
            <a:endParaRPr dirty="0">
              <a:latin typeface="Times New Roman"/>
              <a:ea typeface="Times New Roman"/>
              <a:cs typeface="Times New Roman"/>
              <a:sym typeface="Times New Roman"/>
            </a:endParaRPr>
          </a:p>
          <a:p>
            <a:pPr marL="0" lvl="0" indent="-88900" algn="l" rtl="0">
              <a:spcBef>
                <a:spcPts val="0"/>
              </a:spcBef>
              <a:spcAft>
                <a:spcPts val="0"/>
              </a:spcAft>
              <a:buClr>
                <a:schemeClr val="dk1"/>
              </a:buClr>
              <a:buSzPts val="1400"/>
              <a:buFont typeface="Times New Roman"/>
              <a:buChar char="•"/>
            </a:pPr>
            <a:r>
              <a:rPr lang="en-US" dirty="0">
                <a:latin typeface="Times New Roman"/>
                <a:ea typeface="Times New Roman"/>
                <a:cs typeface="Times New Roman"/>
                <a:sym typeface="Times New Roman"/>
              </a:rPr>
              <a:t>Also, by looking at this 100 mb MLCAPE, we can see that there was some instability already present in this </a:t>
            </a:r>
            <a:r>
              <a:rPr lang="en-US">
                <a:latin typeface="Times New Roman"/>
                <a:ea typeface="Times New Roman"/>
                <a:cs typeface="Times New Roman"/>
                <a:sym typeface="Times New Roman"/>
              </a:rPr>
              <a:t>region.</a:t>
            </a:r>
            <a:endParaRPr lang="en-US" dirty="0">
              <a:latin typeface="Times New Roman"/>
              <a:ea typeface="Times New Roman"/>
              <a:cs typeface="Times New Roman"/>
              <a:sym typeface="Times New Roman"/>
            </a:endParaRPr>
          </a:p>
        </p:txBody>
      </p:sp>
      <p:sp>
        <p:nvSpPr>
          <p:cNvPr id="272" name="Google Shape;272;g27946559fb8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88900" algn="l" rtl="0">
              <a:spcBef>
                <a:spcPts val="0"/>
              </a:spcBef>
              <a:spcAft>
                <a:spcPts val="0"/>
              </a:spcAft>
              <a:buClr>
                <a:schemeClr val="dk1"/>
              </a:buClr>
              <a:buSzPts val="1400"/>
              <a:buFont typeface="Times New Roman"/>
              <a:buChar char="•"/>
            </a:pPr>
            <a:r>
              <a:rPr lang="en-US">
                <a:latin typeface="Times New Roman"/>
                <a:ea typeface="Times New Roman"/>
                <a:cs typeface="Times New Roman"/>
                <a:sym typeface="Times New Roman"/>
              </a:rPr>
              <a:t>Upon analyzing the environmental soundings further, several trends emerge. In the highlighted layer, we can see that there is moistening occurring as well as cooling. As we progress further, we notice a distinctive trend of moistening and cooling in said layer.</a:t>
            </a:r>
            <a:endParaRPr>
              <a:latin typeface="Times New Roman"/>
              <a:ea typeface="Times New Roman"/>
              <a:cs typeface="Times New Roman"/>
              <a:sym typeface="Times New Roman"/>
            </a:endParaRPr>
          </a:p>
          <a:p>
            <a:pPr marL="457200" lvl="0" indent="-88900" algn="l" rtl="0">
              <a:spcBef>
                <a:spcPts val="0"/>
              </a:spcBef>
              <a:spcAft>
                <a:spcPts val="0"/>
              </a:spcAft>
              <a:buClr>
                <a:schemeClr val="dk1"/>
              </a:buClr>
              <a:buSzPts val="1400"/>
              <a:buFont typeface="Times New Roman"/>
              <a:buChar char="•"/>
            </a:pPr>
            <a:r>
              <a:rPr lang="en-US">
                <a:latin typeface="Times New Roman"/>
                <a:ea typeface="Times New Roman"/>
                <a:cs typeface="Times New Roman"/>
                <a:sym typeface="Times New Roman"/>
              </a:rPr>
              <a:t>This is consistent as one can expect given the presence of leading stratiform precipitation within this region.</a:t>
            </a:r>
            <a:endParaRPr>
              <a:latin typeface="Times New Roman"/>
              <a:ea typeface="Times New Roman"/>
              <a:cs typeface="Times New Roman"/>
              <a:sym typeface="Times New Roman"/>
            </a:endParaRPr>
          </a:p>
          <a:p>
            <a:pPr marL="457200" lvl="0" indent="-88900" algn="l" rtl="0">
              <a:spcBef>
                <a:spcPts val="0"/>
              </a:spcBef>
              <a:spcAft>
                <a:spcPts val="0"/>
              </a:spcAft>
              <a:buClr>
                <a:schemeClr val="dk1"/>
              </a:buClr>
              <a:buSzPts val="1400"/>
              <a:buFont typeface="Times New Roman"/>
              <a:buChar char="•"/>
            </a:pPr>
            <a:r>
              <a:rPr lang="en-US">
                <a:latin typeface="Times New Roman"/>
                <a:ea typeface="Times New Roman"/>
                <a:cs typeface="Times New Roman"/>
                <a:sym typeface="Times New Roman"/>
              </a:rPr>
              <a:t>The changes in the local environment in this particular region can be attributed to two factors. First, there's the effect of diabatic cooling resulting from the evaporating rain. Additionally, it could be coming from dynamic lifting—both on a synoptic scale and on a meso-scale.</a:t>
            </a:r>
            <a:endParaRPr>
              <a:latin typeface="Times New Roman"/>
              <a:ea typeface="Times New Roman"/>
              <a:cs typeface="Times New Roman"/>
              <a:sym typeface="Times New Roman"/>
            </a:endParaRPr>
          </a:p>
          <a:p>
            <a:pPr marL="457200" lvl="0" indent="-88900" algn="l" rtl="0">
              <a:spcBef>
                <a:spcPts val="0"/>
              </a:spcBef>
              <a:spcAft>
                <a:spcPts val="0"/>
              </a:spcAft>
              <a:buClr>
                <a:schemeClr val="dk1"/>
              </a:buClr>
              <a:buSzPts val="1400"/>
              <a:buFont typeface="Times New Roman"/>
              <a:buChar char="•"/>
            </a:pPr>
            <a:r>
              <a:rPr lang="en-US">
                <a:latin typeface="Times New Roman"/>
                <a:ea typeface="Times New Roman"/>
                <a:cs typeface="Times New Roman"/>
                <a:sym typeface="Times New Roman"/>
              </a:rPr>
              <a:t>Also, if we look at this hodograph, we can see how strong 0-1 km layer shear was, like 30 to 60 knots.</a:t>
            </a:r>
            <a:endParaRPr>
              <a:latin typeface="Times New Roman"/>
              <a:ea typeface="Times New Roman"/>
              <a:cs typeface="Times New Roman"/>
              <a:sym typeface="Times New Roman"/>
            </a:endParaRPr>
          </a:p>
        </p:txBody>
      </p:sp>
      <p:sp>
        <p:nvSpPr>
          <p:cNvPr id="281" name="Google Shape;28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88900" algn="l" rtl="0">
              <a:spcBef>
                <a:spcPts val="0"/>
              </a:spcBef>
              <a:spcAft>
                <a:spcPts val="0"/>
              </a:spcAft>
              <a:buClr>
                <a:schemeClr val="dk1"/>
              </a:buClr>
              <a:buSzPts val="1400"/>
              <a:buFont typeface="Times New Roman"/>
              <a:buChar char="•"/>
            </a:pPr>
            <a:r>
              <a:rPr lang="en-US">
                <a:latin typeface="Times New Roman"/>
                <a:ea typeface="Times New Roman"/>
                <a:cs typeface="Times New Roman"/>
                <a:sym typeface="Times New Roman"/>
              </a:rPr>
              <a:t>Upon analyzing the environmental soundings further, several trends emerge. In the highlighted layer, we can see that there is moistening occurring as well as cooling. As we progress further, we notice a distinctive trend of moistening and cooling in said layer.</a:t>
            </a:r>
            <a:endParaRPr>
              <a:latin typeface="Times New Roman"/>
              <a:ea typeface="Times New Roman"/>
              <a:cs typeface="Times New Roman"/>
              <a:sym typeface="Times New Roman"/>
            </a:endParaRPr>
          </a:p>
          <a:p>
            <a:pPr marL="457200" lvl="0" indent="-88900" algn="l" rtl="0">
              <a:spcBef>
                <a:spcPts val="0"/>
              </a:spcBef>
              <a:spcAft>
                <a:spcPts val="0"/>
              </a:spcAft>
              <a:buClr>
                <a:schemeClr val="dk1"/>
              </a:buClr>
              <a:buSzPts val="1400"/>
              <a:buFont typeface="Times New Roman"/>
              <a:buChar char="•"/>
            </a:pPr>
            <a:r>
              <a:rPr lang="en-US">
                <a:latin typeface="Times New Roman"/>
                <a:ea typeface="Times New Roman"/>
                <a:cs typeface="Times New Roman"/>
                <a:sym typeface="Times New Roman"/>
              </a:rPr>
              <a:t>This is consistent as one can expect given the presence of leading stratiform precipitation within this region.</a:t>
            </a:r>
            <a:endParaRPr>
              <a:latin typeface="Times New Roman"/>
              <a:ea typeface="Times New Roman"/>
              <a:cs typeface="Times New Roman"/>
              <a:sym typeface="Times New Roman"/>
            </a:endParaRPr>
          </a:p>
          <a:p>
            <a:pPr marL="457200" lvl="0" indent="-88900" algn="l" rtl="0">
              <a:spcBef>
                <a:spcPts val="0"/>
              </a:spcBef>
              <a:spcAft>
                <a:spcPts val="0"/>
              </a:spcAft>
              <a:buClr>
                <a:schemeClr val="dk1"/>
              </a:buClr>
              <a:buSzPts val="1400"/>
              <a:buFont typeface="Times New Roman"/>
              <a:buChar char="•"/>
            </a:pPr>
            <a:r>
              <a:rPr lang="en-US">
                <a:latin typeface="Times New Roman"/>
                <a:ea typeface="Times New Roman"/>
                <a:cs typeface="Times New Roman"/>
                <a:sym typeface="Times New Roman"/>
              </a:rPr>
              <a:t>The changes in the local environment in this particular region can be attributed to two factors. First, there's the effect of diabatic cooling resulting from the evaporating rain. Additionally, it could be coming from dynamic lifting—both on a synoptic scale and on a meso-scale.</a:t>
            </a:r>
            <a:endParaRPr>
              <a:latin typeface="Times New Roman"/>
              <a:ea typeface="Times New Roman"/>
              <a:cs typeface="Times New Roman"/>
              <a:sym typeface="Times New Roman"/>
            </a:endParaRPr>
          </a:p>
          <a:p>
            <a:pPr marL="457200" lvl="0" indent="-88900" algn="l" rtl="0">
              <a:spcBef>
                <a:spcPts val="0"/>
              </a:spcBef>
              <a:spcAft>
                <a:spcPts val="0"/>
              </a:spcAft>
              <a:buClr>
                <a:schemeClr val="dk1"/>
              </a:buClr>
              <a:buSzPts val="1400"/>
              <a:buFont typeface="Times New Roman"/>
              <a:buChar char="•"/>
            </a:pPr>
            <a:r>
              <a:rPr lang="en-US">
                <a:latin typeface="Times New Roman"/>
                <a:ea typeface="Times New Roman"/>
                <a:cs typeface="Times New Roman"/>
                <a:sym typeface="Times New Roman"/>
              </a:rPr>
              <a:t>Also, if we look at this hodograph, we can see how strong 0-1 km layer shear was, like 30 to 60 knots.</a:t>
            </a: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294" name="Google Shape;29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grpSp>
        <p:nvGrpSpPr>
          <p:cNvPr id="16" name="Google Shape;16;p13"/>
          <p:cNvGrpSpPr/>
          <p:nvPr/>
        </p:nvGrpSpPr>
        <p:grpSpPr>
          <a:xfrm>
            <a:off x="0" y="0"/>
            <a:ext cx="12191999" cy="6861600"/>
            <a:chOff x="1" y="0"/>
            <a:chExt cx="12191999" cy="6861600"/>
          </a:xfrm>
        </p:grpSpPr>
        <p:sp>
          <p:nvSpPr>
            <p:cNvPr id="17" name="Google Shape;17;p13"/>
            <p:cNvSpPr/>
            <p:nvPr/>
          </p:nvSpPr>
          <p:spPr>
            <a:xfrm rot="-5400000">
              <a:off x="1" y="1640114"/>
              <a:ext cx="5217886" cy="5217886"/>
            </a:xfrm>
            <a:prstGeom prst="rect">
              <a:avLst/>
            </a:prstGeom>
            <a:gradFill>
              <a:gsLst>
                <a:gs pos="0">
                  <a:srgbClr val="B1453B">
                    <a:alpha val="60000"/>
                  </a:srgbClr>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8" name="Google Shape;18;p13"/>
            <p:cNvSpPr/>
            <p:nvPr/>
          </p:nvSpPr>
          <p:spPr>
            <a:xfrm>
              <a:off x="6384514" y="0"/>
              <a:ext cx="4320000" cy="4320000"/>
            </a:xfrm>
            <a:prstGeom prst="ellipse">
              <a:avLst/>
            </a:prstGeom>
            <a:solidFill>
              <a:schemeClr val="accent3">
                <a:alpha val="95686"/>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9" name="Google Shape;19;p13"/>
            <p:cNvSpPr/>
            <p:nvPr/>
          </p:nvSpPr>
          <p:spPr>
            <a:xfrm>
              <a:off x="6119057" y="1230054"/>
              <a:ext cx="5506886" cy="5506886"/>
            </a:xfrm>
            <a:prstGeom prst="ellipse">
              <a:avLst/>
            </a:prstGeom>
            <a:solidFill>
              <a:schemeClr val="accent2">
                <a:alpha val="60000"/>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grpSp>
          <p:nvGrpSpPr>
            <p:cNvPr id="20" name="Google Shape;20;p13"/>
            <p:cNvGrpSpPr/>
            <p:nvPr/>
          </p:nvGrpSpPr>
          <p:grpSpPr>
            <a:xfrm>
              <a:off x="690092" y="0"/>
              <a:ext cx="10800000" cy="6858000"/>
              <a:chOff x="2328000" y="0"/>
              <a:chExt cx="2880000" cy="1440000"/>
            </a:xfrm>
          </p:grpSpPr>
          <p:sp>
            <p:nvSpPr>
              <p:cNvPr id="21" name="Google Shape;21;p13"/>
              <p:cNvSpPr/>
              <p:nvPr/>
            </p:nvSpPr>
            <p:spPr>
              <a:xfrm>
                <a:off x="3768000" y="0"/>
                <a:ext cx="1440000" cy="1440000"/>
              </a:xfrm>
              <a:prstGeom prst="rect">
                <a:avLst/>
              </a:prstGeom>
              <a:gradFill>
                <a:gsLst>
                  <a:gs pos="0">
                    <a:schemeClr val="accent1"/>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22" name="Google Shape;22;p13"/>
              <p:cNvSpPr/>
              <p:nvPr/>
            </p:nvSpPr>
            <p:spPr>
              <a:xfrm flipH="1">
                <a:off x="2328000" y="0"/>
                <a:ext cx="1440000" cy="1440000"/>
              </a:xfrm>
              <a:prstGeom prst="rect">
                <a:avLst/>
              </a:prstGeom>
              <a:gradFill>
                <a:gsLst>
                  <a:gs pos="0">
                    <a:schemeClr val="accent1"/>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grpSp>
        <p:grpSp>
          <p:nvGrpSpPr>
            <p:cNvPr id="23" name="Google Shape;23;p13"/>
            <p:cNvGrpSpPr/>
            <p:nvPr/>
          </p:nvGrpSpPr>
          <p:grpSpPr>
            <a:xfrm rot="5400000">
              <a:off x="7048499" y="1714500"/>
              <a:ext cx="6858000" cy="3429000"/>
              <a:chOff x="0" y="0"/>
              <a:chExt cx="2880000" cy="1440000"/>
            </a:xfrm>
          </p:grpSpPr>
          <p:sp>
            <p:nvSpPr>
              <p:cNvPr id="24" name="Google Shape;24;p13"/>
              <p:cNvSpPr/>
              <p:nvPr/>
            </p:nvSpPr>
            <p:spPr>
              <a:xfrm>
                <a:off x="1440000" y="0"/>
                <a:ext cx="1440000" cy="1440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25" name="Google Shape;25;p13"/>
              <p:cNvSpPr/>
              <p:nvPr/>
            </p:nvSpPr>
            <p:spPr>
              <a:xfrm flipH="1">
                <a:off x="0" y="0"/>
                <a:ext cx="1440000" cy="1440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grpSp>
        <p:sp>
          <p:nvSpPr>
            <p:cNvPr id="26" name="Google Shape;26;p13"/>
            <p:cNvSpPr/>
            <p:nvPr/>
          </p:nvSpPr>
          <p:spPr>
            <a:xfrm rot="10800000">
              <a:off x="5602287" y="271887"/>
              <a:ext cx="6589713" cy="6589713"/>
            </a:xfrm>
            <a:prstGeom prst="rect">
              <a:avLst/>
            </a:prstGeom>
            <a:gradFill>
              <a:gsLst>
                <a:gs pos="0">
                  <a:schemeClr val="accent3"/>
                </a:gs>
                <a:gs pos="60000">
                  <a:srgbClr val="C34D74">
                    <a:alpha val="0"/>
                  </a:srgbClr>
                </a:gs>
                <a:gs pos="100000">
                  <a:srgbClr val="C34D74">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grpSp>
      <p:sp>
        <p:nvSpPr>
          <p:cNvPr id="27" name="Google Shape;27;p13"/>
          <p:cNvSpPr/>
          <p:nvPr/>
        </p:nvSpPr>
        <p:spPr>
          <a:xfrm>
            <a:off x="0" y="0"/>
            <a:ext cx="12192000" cy="6858000"/>
          </a:xfrm>
          <a:prstGeom prst="rect">
            <a:avLst/>
          </a:prstGeom>
          <a:solidFill>
            <a:schemeClr val="dk2">
              <a:alpha val="40000"/>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28" name="Google Shape;28;p13"/>
          <p:cNvSpPr txBox="1">
            <a:spLocks noGrp="1"/>
          </p:cNvSpPr>
          <p:nvPr>
            <p:ph type="ctrTitle"/>
          </p:nvPr>
        </p:nvSpPr>
        <p:spPr>
          <a:xfrm>
            <a:off x="540000" y="540000"/>
            <a:ext cx="11090273" cy="3798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8800"/>
              <a:buFont typeface="Bell MT"/>
              <a:buNone/>
              <a:defRPr sz="8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3"/>
          <p:cNvSpPr txBox="1">
            <a:spLocks noGrp="1"/>
          </p:cNvSpPr>
          <p:nvPr>
            <p:ph type="subTitle" idx="1"/>
          </p:nvPr>
        </p:nvSpPr>
        <p:spPr>
          <a:xfrm>
            <a:off x="540000" y="4508500"/>
            <a:ext cx="7345362" cy="1800224"/>
          </a:xfrm>
          <a:prstGeom prst="rect">
            <a:avLst/>
          </a:prstGeom>
          <a:noFill/>
          <a:ln>
            <a:noFill/>
          </a:ln>
        </p:spPr>
        <p:txBody>
          <a:bodyPr spcFirstLastPara="1" wrap="square" lIns="91425" tIns="45700" rIns="91425" bIns="45700" anchor="t" anchorCtr="0">
            <a:normAutofit/>
          </a:bodyPr>
          <a:lstStyle>
            <a:lvl1pPr lvl="0" algn="l">
              <a:lnSpc>
                <a:spcPct val="125000"/>
              </a:lnSpc>
              <a:spcBef>
                <a:spcPts val="1000"/>
              </a:spcBef>
              <a:spcAft>
                <a:spcPts val="0"/>
              </a:spcAft>
              <a:buClr>
                <a:schemeClr val="lt1"/>
              </a:buClr>
              <a:buSzPts val="1600"/>
              <a:buNone/>
              <a:defRPr sz="1600" cap="none"/>
            </a:lvl1pPr>
            <a:lvl2pPr lvl="1" algn="ctr">
              <a:lnSpc>
                <a:spcPct val="125000"/>
              </a:lnSpc>
              <a:spcBef>
                <a:spcPts val="500"/>
              </a:spcBef>
              <a:spcAft>
                <a:spcPts val="0"/>
              </a:spcAft>
              <a:buClr>
                <a:schemeClr val="lt1"/>
              </a:buClr>
              <a:buSzPts val="2000"/>
              <a:buNone/>
              <a:defRPr sz="2000"/>
            </a:lvl2pPr>
            <a:lvl3pPr lvl="2" algn="ctr">
              <a:lnSpc>
                <a:spcPct val="125000"/>
              </a:lnSpc>
              <a:spcBef>
                <a:spcPts val="500"/>
              </a:spcBef>
              <a:spcAft>
                <a:spcPts val="0"/>
              </a:spcAft>
              <a:buClr>
                <a:schemeClr val="lt1"/>
              </a:buClr>
              <a:buSzPts val="1800"/>
              <a:buNone/>
              <a:defRPr sz="1800"/>
            </a:lvl3pPr>
            <a:lvl4pPr lvl="3" algn="ctr">
              <a:lnSpc>
                <a:spcPct val="125000"/>
              </a:lnSpc>
              <a:spcBef>
                <a:spcPts val="500"/>
              </a:spcBef>
              <a:spcAft>
                <a:spcPts val="0"/>
              </a:spcAft>
              <a:buClr>
                <a:schemeClr val="lt1"/>
              </a:buClr>
              <a:buSzPts val="1600"/>
              <a:buNone/>
              <a:defRPr sz="1600"/>
            </a:lvl4pPr>
            <a:lvl5pPr lvl="4" algn="ctr">
              <a:lnSpc>
                <a:spcPct val="125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30" name="Google Shape;30;p13"/>
          <p:cNvSpPr txBox="1">
            <a:spLocks noGrp="1"/>
          </p:cNvSpPr>
          <p:nvPr>
            <p:ph type="dt" idx="10"/>
          </p:nvPr>
        </p:nvSpPr>
        <p:spPr>
          <a:xfrm>
            <a:off x="8075613" y="6314400"/>
            <a:ext cx="26234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3"/>
          <p:cNvSpPr txBox="1">
            <a:spLocks noGrp="1"/>
          </p:cNvSpPr>
          <p:nvPr>
            <p:ph type="ftr" idx="11"/>
          </p:nvPr>
        </p:nvSpPr>
        <p:spPr>
          <a:xfrm>
            <a:off x="540000" y="6314400"/>
            <a:ext cx="73507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3"/>
          <p:cNvSpPr txBox="1">
            <a:spLocks noGrp="1"/>
          </p:cNvSpPr>
          <p:nvPr>
            <p:ph type="sldNum" idx="12"/>
          </p:nvPr>
        </p:nvSpPr>
        <p:spPr>
          <a:xfrm>
            <a:off x="10883899" y="6314400"/>
            <a:ext cx="75723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3"/>
        <p:cNvGrpSpPr/>
        <p:nvPr/>
      </p:nvGrpSpPr>
      <p:grpSpPr>
        <a:xfrm>
          <a:off x="0" y="0"/>
          <a:ext cx="0" cy="0"/>
          <a:chOff x="0" y="0"/>
          <a:chExt cx="0" cy="0"/>
        </a:xfrm>
      </p:grpSpPr>
      <p:grpSp>
        <p:nvGrpSpPr>
          <p:cNvPr id="174" name="Google Shape;174;p22"/>
          <p:cNvGrpSpPr/>
          <p:nvPr/>
        </p:nvGrpSpPr>
        <p:grpSpPr>
          <a:xfrm rot="10800000">
            <a:off x="5921828" y="2876440"/>
            <a:ext cx="6270171" cy="3981559"/>
            <a:chOff x="0" y="0"/>
            <a:chExt cx="10800000" cy="6858000"/>
          </a:xfrm>
        </p:grpSpPr>
        <p:sp>
          <p:nvSpPr>
            <p:cNvPr id="175" name="Google Shape;175;p22"/>
            <p:cNvSpPr/>
            <p:nvPr/>
          </p:nvSpPr>
          <p:spPr>
            <a:xfrm>
              <a:off x="5400000" y="0"/>
              <a:ext cx="5400000" cy="6858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76" name="Google Shape;176;p22"/>
            <p:cNvSpPr/>
            <p:nvPr/>
          </p:nvSpPr>
          <p:spPr>
            <a:xfrm flipH="1">
              <a:off x="0" y="0"/>
              <a:ext cx="5400000" cy="6858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grpSp>
      <p:grpSp>
        <p:nvGrpSpPr>
          <p:cNvPr id="177" name="Google Shape;177;p22"/>
          <p:cNvGrpSpPr/>
          <p:nvPr/>
        </p:nvGrpSpPr>
        <p:grpSpPr>
          <a:xfrm flipH="1">
            <a:off x="0" y="-1"/>
            <a:ext cx="9361714" cy="4680857"/>
            <a:chOff x="0" y="0"/>
            <a:chExt cx="2880000" cy="1440000"/>
          </a:xfrm>
        </p:grpSpPr>
        <p:sp>
          <p:nvSpPr>
            <p:cNvPr id="178" name="Google Shape;178;p22"/>
            <p:cNvSpPr/>
            <p:nvPr/>
          </p:nvSpPr>
          <p:spPr>
            <a:xfrm>
              <a:off x="1440000" y="0"/>
              <a:ext cx="1440000" cy="1440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79" name="Google Shape;179;p22"/>
            <p:cNvSpPr/>
            <p:nvPr/>
          </p:nvSpPr>
          <p:spPr>
            <a:xfrm flipH="1">
              <a:off x="0" y="0"/>
              <a:ext cx="1440000" cy="1440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grpSp>
      <p:sp>
        <p:nvSpPr>
          <p:cNvPr id="180" name="Google Shape;180;p22"/>
          <p:cNvSpPr/>
          <p:nvPr/>
        </p:nvSpPr>
        <p:spPr>
          <a:xfrm rot="10800000">
            <a:off x="8430794" y="3096793"/>
            <a:ext cx="3761205" cy="3761205"/>
          </a:xfrm>
          <a:prstGeom prst="rect">
            <a:avLst/>
          </a:prstGeom>
          <a:gradFill>
            <a:gsLst>
              <a:gs pos="0">
                <a:srgbClr val="C3894D">
                  <a:alpha val="40000"/>
                </a:srgbClr>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81" name="Google Shape;181;p22"/>
          <p:cNvSpPr/>
          <p:nvPr/>
        </p:nvSpPr>
        <p:spPr>
          <a:xfrm>
            <a:off x="0" y="0"/>
            <a:ext cx="6589713" cy="6589713"/>
          </a:xfrm>
          <a:prstGeom prst="rect">
            <a:avLst/>
          </a:prstGeom>
          <a:gradFill>
            <a:gsLst>
              <a:gs pos="0">
                <a:srgbClr val="C3894D">
                  <a:alpha val="60000"/>
                </a:srgbClr>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82" name="Google Shape;182;p22"/>
          <p:cNvSpPr/>
          <p:nvPr/>
        </p:nvSpPr>
        <p:spPr>
          <a:xfrm>
            <a:off x="0" y="0"/>
            <a:ext cx="12192000" cy="6858000"/>
          </a:xfrm>
          <a:prstGeom prst="rect">
            <a:avLst/>
          </a:prstGeom>
          <a:solidFill>
            <a:schemeClr val="dk2">
              <a:alpha val="40000"/>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83" name="Google Shape;183;p22"/>
          <p:cNvSpPr txBox="1">
            <a:spLocks noGrp="1"/>
          </p:cNvSpPr>
          <p:nvPr>
            <p:ph type="title"/>
          </p:nvPr>
        </p:nvSpPr>
        <p:spPr>
          <a:xfrm>
            <a:off x="540000" y="540000"/>
            <a:ext cx="11090273" cy="180022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22"/>
          <p:cNvSpPr txBox="1">
            <a:spLocks noGrp="1"/>
          </p:cNvSpPr>
          <p:nvPr>
            <p:ph type="body" idx="1"/>
          </p:nvPr>
        </p:nvSpPr>
        <p:spPr>
          <a:xfrm rot="5400000">
            <a:off x="4195219" y="-1126332"/>
            <a:ext cx="3779837" cy="11090276"/>
          </a:xfrm>
          <a:prstGeom prst="rect">
            <a:avLst/>
          </a:prstGeom>
          <a:noFill/>
          <a:ln>
            <a:noFill/>
          </a:ln>
        </p:spPr>
        <p:txBody>
          <a:bodyPr spcFirstLastPara="1" wrap="square" lIns="91425" tIns="45700" rIns="91425" bIns="45700" anchor="t" anchorCtr="0">
            <a:normAutofit/>
          </a:bodyPr>
          <a:lstStyle>
            <a:lvl1pPr marL="457200" lvl="0" indent="-342900" algn="l">
              <a:lnSpc>
                <a:spcPct val="125000"/>
              </a:lnSpc>
              <a:spcBef>
                <a:spcPts val="1000"/>
              </a:spcBef>
              <a:spcAft>
                <a:spcPts val="0"/>
              </a:spcAft>
              <a:buClr>
                <a:schemeClr val="lt1"/>
              </a:buClr>
              <a:buSzPts val="1800"/>
              <a:buChar char="•"/>
              <a:defRPr/>
            </a:lvl1pPr>
            <a:lvl2pPr marL="914400" lvl="1" indent="-342900" algn="l">
              <a:lnSpc>
                <a:spcPct val="125000"/>
              </a:lnSpc>
              <a:spcBef>
                <a:spcPts val="500"/>
              </a:spcBef>
              <a:spcAft>
                <a:spcPts val="0"/>
              </a:spcAft>
              <a:buClr>
                <a:schemeClr val="lt1"/>
              </a:buClr>
              <a:buSzPts val="1800"/>
              <a:buChar char="•"/>
              <a:defRPr/>
            </a:lvl2pPr>
            <a:lvl3pPr marL="1371600" lvl="2" indent="-342900" algn="l">
              <a:lnSpc>
                <a:spcPct val="125000"/>
              </a:lnSpc>
              <a:spcBef>
                <a:spcPts val="500"/>
              </a:spcBef>
              <a:spcAft>
                <a:spcPts val="0"/>
              </a:spcAft>
              <a:buClr>
                <a:schemeClr val="lt1"/>
              </a:buClr>
              <a:buSzPts val="1800"/>
              <a:buChar char="•"/>
              <a:defRPr/>
            </a:lvl3pPr>
            <a:lvl4pPr marL="1828800" lvl="3" indent="-342900" algn="l">
              <a:lnSpc>
                <a:spcPct val="125000"/>
              </a:lnSpc>
              <a:spcBef>
                <a:spcPts val="500"/>
              </a:spcBef>
              <a:spcAft>
                <a:spcPts val="0"/>
              </a:spcAft>
              <a:buClr>
                <a:schemeClr val="lt1"/>
              </a:buClr>
              <a:buSzPts val="1800"/>
              <a:buChar char="•"/>
              <a:defRPr/>
            </a:lvl4pPr>
            <a:lvl5pPr marL="2286000" lvl="4" indent="-342900" algn="l">
              <a:lnSpc>
                <a:spcPct val="125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5" name="Google Shape;185;p22"/>
          <p:cNvSpPr txBox="1">
            <a:spLocks noGrp="1"/>
          </p:cNvSpPr>
          <p:nvPr>
            <p:ph type="dt" idx="10"/>
          </p:nvPr>
        </p:nvSpPr>
        <p:spPr>
          <a:xfrm>
            <a:off x="8075613" y="6314400"/>
            <a:ext cx="26234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22"/>
          <p:cNvSpPr txBox="1">
            <a:spLocks noGrp="1"/>
          </p:cNvSpPr>
          <p:nvPr>
            <p:ph type="ftr" idx="11"/>
          </p:nvPr>
        </p:nvSpPr>
        <p:spPr>
          <a:xfrm>
            <a:off x="540000" y="6314400"/>
            <a:ext cx="73507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2"/>
          <p:cNvSpPr txBox="1">
            <a:spLocks noGrp="1"/>
          </p:cNvSpPr>
          <p:nvPr>
            <p:ph type="sldNum" idx="12"/>
          </p:nvPr>
        </p:nvSpPr>
        <p:spPr>
          <a:xfrm>
            <a:off x="10883899" y="6314400"/>
            <a:ext cx="75723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8"/>
        <p:cNvGrpSpPr/>
        <p:nvPr/>
      </p:nvGrpSpPr>
      <p:grpSpPr>
        <a:xfrm>
          <a:off x="0" y="0"/>
          <a:ext cx="0" cy="0"/>
          <a:chOff x="0" y="0"/>
          <a:chExt cx="0" cy="0"/>
        </a:xfrm>
      </p:grpSpPr>
      <p:grpSp>
        <p:nvGrpSpPr>
          <p:cNvPr id="189" name="Google Shape;189;p23"/>
          <p:cNvGrpSpPr/>
          <p:nvPr/>
        </p:nvGrpSpPr>
        <p:grpSpPr>
          <a:xfrm>
            <a:off x="0" y="-3"/>
            <a:ext cx="12192000" cy="6858003"/>
            <a:chOff x="0" y="-3"/>
            <a:chExt cx="12192000" cy="6858003"/>
          </a:xfrm>
        </p:grpSpPr>
        <p:sp>
          <p:nvSpPr>
            <p:cNvPr id="190" name="Google Shape;190;p23"/>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nvGrpSpPr>
            <p:cNvPr id="191" name="Google Shape;191;p23"/>
            <p:cNvGrpSpPr/>
            <p:nvPr/>
          </p:nvGrpSpPr>
          <p:grpSpPr>
            <a:xfrm>
              <a:off x="672000" y="-3"/>
              <a:ext cx="11520000" cy="5760000"/>
              <a:chOff x="5981700" y="-1"/>
              <a:chExt cx="6042660" cy="3021330"/>
            </a:xfrm>
          </p:grpSpPr>
          <p:sp>
            <p:nvSpPr>
              <p:cNvPr id="192" name="Google Shape;192;p23"/>
              <p:cNvSpPr/>
              <p:nvPr/>
            </p:nvSpPr>
            <p:spPr>
              <a:xfrm>
                <a:off x="9003030" y="-1"/>
                <a:ext cx="3021330" cy="3021330"/>
              </a:xfrm>
              <a:prstGeom prst="rect">
                <a:avLst/>
              </a:prstGeom>
              <a:gradFill>
                <a:gsLst>
                  <a:gs pos="0">
                    <a:srgbClr val="C3894D">
                      <a:alpha val="60000"/>
                    </a:srgbClr>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93" name="Google Shape;193;p23"/>
              <p:cNvSpPr/>
              <p:nvPr/>
            </p:nvSpPr>
            <p:spPr>
              <a:xfrm flipH="1">
                <a:off x="5981700" y="-1"/>
                <a:ext cx="3021330" cy="3021330"/>
              </a:xfrm>
              <a:prstGeom prst="rect">
                <a:avLst/>
              </a:prstGeom>
              <a:gradFill>
                <a:gsLst>
                  <a:gs pos="0">
                    <a:srgbClr val="C3894D">
                      <a:alpha val="60000"/>
                    </a:srgbClr>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194" name="Google Shape;194;p23"/>
            <p:cNvSpPr/>
            <p:nvPr/>
          </p:nvSpPr>
          <p:spPr>
            <a:xfrm rot="5400000">
              <a:off x="5334000" y="0"/>
              <a:ext cx="6858000" cy="6858000"/>
            </a:xfrm>
            <a:prstGeom prst="rect">
              <a:avLst/>
            </a:prstGeom>
            <a:gradFill>
              <a:gsLst>
                <a:gs pos="0">
                  <a:srgbClr val="C34D74">
                    <a:alpha val="60000"/>
                  </a:srgbClr>
                </a:gs>
                <a:gs pos="60000">
                  <a:srgbClr val="C34D74">
                    <a:alpha val="0"/>
                  </a:srgbClr>
                </a:gs>
                <a:gs pos="100000">
                  <a:srgbClr val="C34D74">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95" name="Google Shape;195;p23"/>
            <p:cNvSpPr/>
            <p:nvPr/>
          </p:nvSpPr>
          <p:spPr>
            <a:xfrm>
              <a:off x="0" y="2538000"/>
              <a:ext cx="4320000" cy="4320000"/>
            </a:xfrm>
            <a:prstGeom prst="ellipse">
              <a:avLst/>
            </a:prstGeom>
            <a:solidFill>
              <a:schemeClr val="accent3">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nvGrpSpPr>
            <p:cNvPr id="196" name="Google Shape;196;p23"/>
            <p:cNvGrpSpPr/>
            <p:nvPr/>
          </p:nvGrpSpPr>
          <p:grpSpPr>
            <a:xfrm rot="10800000">
              <a:off x="1" y="2948940"/>
              <a:ext cx="7818118" cy="3909059"/>
              <a:chOff x="0" y="0"/>
              <a:chExt cx="2880000" cy="1440000"/>
            </a:xfrm>
          </p:grpSpPr>
          <p:sp>
            <p:nvSpPr>
              <p:cNvPr id="197" name="Google Shape;197;p23"/>
              <p:cNvSpPr/>
              <p:nvPr/>
            </p:nvSpPr>
            <p:spPr>
              <a:xfrm>
                <a:off x="1440000" y="0"/>
                <a:ext cx="1440000" cy="1440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98" name="Google Shape;198;p23"/>
              <p:cNvSpPr/>
              <p:nvPr/>
            </p:nvSpPr>
            <p:spPr>
              <a:xfrm flipH="1">
                <a:off x="0" y="0"/>
                <a:ext cx="1440000" cy="1440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199" name="Google Shape;199;p23"/>
            <p:cNvSpPr/>
            <p:nvPr/>
          </p:nvSpPr>
          <p:spPr>
            <a:xfrm rot="10800000" flipH="1">
              <a:off x="0" y="521786"/>
              <a:ext cx="6336213" cy="6336213"/>
            </a:xfrm>
            <a:prstGeom prst="rect">
              <a:avLst/>
            </a:prstGeom>
            <a:gradFill>
              <a:gsLst>
                <a:gs pos="0">
                  <a:schemeClr val="accent1"/>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200" name="Google Shape;200;p23"/>
          <p:cNvSpPr/>
          <p:nvPr/>
        </p:nvSpPr>
        <p:spPr>
          <a:xfrm>
            <a:off x="0" y="0"/>
            <a:ext cx="12192000" cy="6858000"/>
          </a:xfrm>
          <a:prstGeom prst="rect">
            <a:avLst/>
          </a:prstGeom>
          <a:solidFill>
            <a:schemeClr val="dk2">
              <a:alpha val="40000"/>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201" name="Google Shape;201;p23"/>
          <p:cNvSpPr txBox="1">
            <a:spLocks noGrp="1"/>
          </p:cNvSpPr>
          <p:nvPr>
            <p:ph type="title"/>
          </p:nvPr>
        </p:nvSpPr>
        <p:spPr>
          <a:xfrm rot="5400000">
            <a:off x="7442325" y="2109912"/>
            <a:ext cx="5768726" cy="2628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23"/>
          <p:cNvSpPr txBox="1">
            <a:spLocks noGrp="1"/>
          </p:cNvSpPr>
          <p:nvPr>
            <p:ph type="body" idx="1"/>
          </p:nvPr>
        </p:nvSpPr>
        <p:spPr>
          <a:xfrm rot="5400000">
            <a:off x="1789238" y="-698375"/>
            <a:ext cx="5768726" cy="8245475"/>
          </a:xfrm>
          <a:prstGeom prst="rect">
            <a:avLst/>
          </a:prstGeom>
          <a:noFill/>
          <a:ln>
            <a:noFill/>
          </a:ln>
        </p:spPr>
        <p:txBody>
          <a:bodyPr spcFirstLastPara="1" wrap="square" lIns="91425" tIns="45700" rIns="91425" bIns="45700" anchor="t" anchorCtr="0">
            <a:normAutofit/>
          </a:bodyPr>
          <a:lstStyle>
            <a:lvl1pPr marL="457200" lvl="0" indent="-342900" algn="l">
              <a:lnSpc>
                <a:spcPct val="125000"/>
              </a:lnSpc>
              <a:spcBef>
                <a:spcPts val="1000"/>
              </a:spcBef>
              <a:spcAft>
                <a:spcPts val="0"/>
              </a:spcAft>
              <a:buClr>
                <a:schemeClr val="lt1"/>
              </a:buClr>
              <a:buSzPts val="1800"/>
              <a:buChar char="•"/>
              <a:defRPr/>
            </a:lvl1pPr>
            <a:lvl2pPr marL="914400" lvl="1" indent="-342900" algn="l">
              <a:lnSpc>
                <a:spcPct val="125000"/>
              </a:lnSpc>
              <a:spcBef>
                <a:spcPts val="500"/>
              </a:spcBef>
              <a:spcAft>
                <a:spcPts val="0"/>
              </a:spcAft>
              <a:buClr>
                <a:schemeClr val="lt1"/>
              </a:buClr>
              <a:buSzPts val="1800"/>
              <a:buChar char="•"/>
              <a:defRPr/>
            </a:lvl2pPr>
            <a:lvl3pPr marL="1371600" lvl="2" indent="-342900" algn="l">
              <a:lnSpc>
                <a:spcPct val="125000"/>
              </a:lnSpc>
              <a:spcBef>
                <a:spcPts val="500"/>
              </a:spcBef>
              <a:spcAft>
                <a:spcPts val="0"/>
              </a:spcAft>
              <a:buClr>
                <a:schemeClr val="lt1"/>
              </a:buClr>
              <a:buSzPts val="1800"/>
              <a:buChar char="•"/>
              <a:defRPr/>
            </a:lvl3pPr>
            <a:lvl4pPr marL="1828800" lvl="3" indent="-342900" algn="l">
              <a:lnSpc>
                <a:spcPct val="125000"/>
              </a:lnSpc>
              <a:spcBef>
                <a:spcPts val="500"/>
              </a:spcBef>
              <a:spcAft>
                <a:spcPts val="0"/>
              </a:spcAft>
              <a:buClr>
                <a:schemeClr val="lt1"/>
              </a:buClr>
              <a:buSzPts val="1800"/>
              <a:buChar char="•"/>
              <a:defRPr/>
            </a:lvl4pPr>
            <a:lvl5pPr marL="2286000" lvl="4" indent="-342900" algn="l">
              <a:lnSpc>
                <a:spcPct val="125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03" name="Google Shape;203;p23"/>
          <p:cNvSpPr txBox="1">
            <a:spLocks noGrp="1"/>
          </p:cNvSpPr>
          <p:nvPr>
            <p:ph type="dt" idx="10"/>
          </p:nvPr>
        </p:nvSpPr>
        <p:spPr>
          <a:xfrm>
            <a:off x="8075613" y="6314400"/>
            <a:ext cx="26234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23"/>
          <p:cNvSpPr txBox="1">
            <a:spLocks noGrp="1"/>
          </p:cNvSpPr>
          <p:nvPr>
            <p:ph type="ftr" idx="11"/>
          </p:nvPr>
        </p:nvSpPr>
        <p:spPr>
          <a:xfrm>
            <a:off x="540000" y="6314400"/>
            <a:ext cx="73507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23"/>
          <p:cNvSpPr txBox="1">
            <a:spLocks noGrp="1"/>
          </p:cNvSpPr>
          <p:nvPr>
            <p:ph type="sldNum" idx="12"/>
          </p:nvPr>
        </p:nvSpPr>
        <p:spPr>
          <a:xfrm>
            <a:off x="10883899" y="6314400"/>
            <a:ext cx="75723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grpSp>
        <p:nvGrpSpPr>
          <p:cNvPr id="34" name="Google Shape;34;p14"/>
          <p:cNvGrpSpPr/>
          <p:nvPr/>
        </p:nvGrpSpPr>
        <p:grpSpPr>
          <a:xfrm rot="10800000" flipH="1">
            <a:off x="0" y="-1"/>
            <a:ext cx="12191999" cy="6861601"/>
            <a:chOff x="0" y="-1"/>
            <a:chExt cx="12191999" cy="6861601"/>
          </a:xfrm>
        </p:grpSpPr>
        <p:sp>
          <p:nvSpPr>
            <p:cNvPr id="35" name="Google Shape;35;p14"/>
            <p:cNvSpPr/>
            <p:nvPr/>
          </p:nvSpPr>
          <p:spPr>
            <a:xfrm>
              <a:off x="0" y="0"/>
              <a:ext cx="5217886" cy="5217886"/>
            </a:xfrm>
            <a:prstGeom prst="rect">
              <a:avLst/>
            </a:prstGeom>
            <a:gradFill>
              <a:gsLst>
                <a:gs pos="0">
                  <a:srgbClr val="B1453B">
                    <a:alpha val="60000"/>
                  </a:srgbClr>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36" name="Google Shape;36;p14"/>
            <p:cNvSpPr/>
            <p:nvPr/>
          </p:nvSpPr>
          <p:spPr>
            <a:xfrm>
              <a:off x="5750280" y="2148106"/>
              <a:ext cx="4320000" cy="4320000"/>
            </a:xfrm>
            <a:prstGeom prst="ellipse">
              <a:avLst/>
            </a:prstGeom>
            <a:solidFill>
              <a:schemeClr val="accent3">
                <a:alpha val="60000"/>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37" name="Google Shape;37;p14"/>
            <p:cNvSpPr/>
            <p:nvPr/>
          </p:nvSpPr>
          <p:spPr>
            <a:xfrm>
              <a:off x="0" y="0"/>
              <a:ext cx="6347046" cy="6347046"/>
            </a:xfrm>
            <a:prstGeom prst="ellipse">
              <a:avLst/>
            </a:prstGeom>
            <a:solidFill>
              <a:schemeClr val="accent3">
                <a:alpha val="20000"/>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grpSp>
          <p:nvGrpSpPr>
            <p:cNvPr id="38" name="Google Shape;38;p14"/>
            <p:cNvGrpSpPr/>
            <p:nvPr/>
          </p:nvGrpSpPr>
          <p:grpSpPr>
            <a:xfrm rot="10800000">
              <a:off x="0" y="-1"/>
              <a:ext cx="10800000" cy="6858000"/>
              <a:chOff x="2328000" y="0"/>
              <a:chExt cx="2880000" cy="1440000"/>
            </a:xfrm>
          </p:grpSpPr>
          <p:sp>
            <p:nvSpPr>
              <p:cNvPr id="39" name="Google Shape;39;p14"/>
              <p:cNvSpPr/>
              <p:nvPr/>
            </p:nvSpPr>
            <p:spPr>
              <a:xfrm>
                <a:off x="3768000" y="0"/>
                <a:ext cx="1440000" cy="1440000"/>
              </a:xfrm>
              <a:prstGeom prst="rect">
                <a:avLst/>
              </a:prstGeom>
              <a:gradFill>
                <a:gsLst>
                  <a:gs pos="0">
                    <a:schemeClr val="accent1"/>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40" name="Google Shape;40;p14"/>
              <p:cNvSpPr/>
              <p:nvPr/>
            </p:nvSpPr>
            <p:spPr>
              <a:xfrm flipH="1">
                <a:off x="2328000" y="0"/>
                <a:ext cx="1440000" cy="1440000"/>
              </a:xfrm>
              <a:prstGeom prst="rect">
                <a:avLst/>
              </a:prstGeom>
              <a:gradFill>
                <a:gsLst>
                  <a:gs pos="0">
                    <a:schemeClr val="accent1"/>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grpSp>
        <p:sp>
          <p:nvSpPr>
            <p:cNvPr id="41" name="Google Shape;41;p14"/>
            <p:cNvSpPr/>
            <p:nvPr/>
          </p:nvSpPr>
          <p:spPr>
            <a:xfrm rot="10800000">
              <a:off x="5602286" y="271887"/>
              <a:ext cx="6589713" cy="6589713"/>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grpSp>
      <p:sp>
        <p:nvSpPr>
          <p:cNvPr id="42" name="Google Shape;42;p14"/>
          <p:cNvSpPr/>
          <p:nvPr/>
        </p:nvSpPr>
        <p:spPr>
          <a:xfrm>
            <a:off x="0" y="0"/>
            <a:ext cx="12192000" cy="6858000"/>
          </a:xfrm>
          <a:prstGeom prst="rect">
            <a:avLst/>
          </a:prstGeom>
          <a:solidFill>
            <a:schemeClr val="dk2">
              <a:alpha val="40000"/>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43" name="Google Shape;43;p14"/>
          <p:cNvSpPr txBox="1">
            <a:spLocks noGrp="1"/>
          </p:cNvSpPr>
          <p:nvPr>
            <p:ph type="title"/>
          </p:nvPr>
        </p:nvSpPr>
        <p:spPr>
          <a:xfrm>
            <a:off x="540000" y="540000"/>
            <a:ext cx="11101135" cy="18095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4"/>
          <p:cNvSpPr txBox="1">
            <a:spLocks noGrp="1"/>
          </p:cNvSpPr>
          <p:nvPr>
            <p:ph type="body" idx="1"/>
          </p:nvPr>
        </p:nvSpPr>
        <p:spPr>
          <a:xfrm>
            <a:off x="540000" y="2528887"/>
            <a:ext cx="11101136" cy="3779837"/>
          </a:xfrm>
          <a:prstGeom prst="rect">
            <a:avLst/>
          </a:prstGeom>
          <a:noFill/>
          <a:ln>
            <a:noFill/>
          </a:ln>
        </p:spPr>
        <p:txBody>
          <a:bodyPr spcFirstLastPara="1" wrap="square" lIns="91425" tIns="45700" rIns="91425" bIns="45700" anchor="t" anchorCtr="0">
            <a:normAutofit/>
          </a:bodyPr>
          <a:lstStyle>
            <a:lvl1pPr marL="457200" lvl="0" indent="-342900" algn="l">
              <a:lnSpc>
                <a:spcPct val="125000"/>
              </a:lnSpc>
              <a:spcBef>
                <a:spcPts val="1000"/>
              </a:spcBef>
              <a:spcAft>
                <a:spcPts val="0"/>
              </a:spcAft>
              <a:buClr>
                <a:schemeClr val="lt1"/>
              </a:buClr>
              <a:buSzPts val="1800"/>
              <a:buChar char="•"/>
              <a:defRPr/>
            </a:lvl1pPr>
            <a:lvl2pPr marL="914400" lvl="1" indent="-342900" algn="l">
              <a:lnSpc>
                <a:spcPct val="125000"/>
              </a:lnSpc>
              <a:spcBef>
                <a:spcPts val="500"/>
              </a:spcBef>
              <a:spcAft>
                <a:spcPts val="0"/>
              </a:spcAft>
              <a:buClr>
                <a:schemeClr val="lt1"/>
              </a:buClr>
              <a:buSzPts val="1800"/>
              <a:buChar char="•"/>
              <a:defRPr/>
            </a:lvl2pPr>
            <a:lvl3pPr marL="1371600" lvl="2" indent="-342900" algn="l">
              <a:lnSpc>
                <a:spcPct val="125000"/>
              </a:lnSpc>
              <a:spcBef>
                <a:spcPts val="500"/>
              </a:spcBef>
              <a:spcAft>
                <a:spcPts val="0"/>
              </a:spcAft>
              <a:buClr>
                <a:schemeClr val="lt1"/>
              </a:buClr>
              <a:buSzPts val="1800"/>
              <a:buChar char="•"/>
              <a:defRPr/>
            </a:lvl3pPr>
            <a:lvl4pPr marL="1828800" lvl="3" indent="-342900" algn="l">
              <a:lnSpc>
                <a:spcPct val="125000"/>
              </a:lnSpc>
              <a:spcBef>
                <a:spcPts val="500"/>
              </a:spcBef>
              <a:spcAft>
                <a:spcPts val="0"/>
              </a:spcAft>
              <a:buClr>
                <a:schemeClr val="lt1"/>
              </a:buClr>
              <a:buSzPts val="1800"/>
              <a:buChar char="•"/>
              <a:defRPr/>
            </a:lvl4pPr>
            <a:lvl5pPr marL="2286000" lvl="4" indent="-342900" algn="l">
              <a:lnSpc>
                <a:spcPct val="125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5" name="Google Shape;45;p14"/>
          <p:cNvSpPr txBox="1">
            <a:spLocks noGrp="1"/>
          </p:cNvSpPr>
          <p:nvPr>
            <p:ph type="dt" idx="10"/>
          </p:nvPr>
        </p:nvSpPr>
        <p:spPr>
          <a:xfrm>
            <a:off x="8075613" y="6314400"/>
            <a:ext cx="26234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4"/>
          <p:cNvSpPr txBox="1">
            <a:spLocks noGrp="1"/>
          </p:cNvSpPr>
          <p:nvPr>
            <p:ph type="ftr" idx="11"/>
          </p:nvPr>
        </p:nvSpPr>
        <p:spPr>
          <a:xfrm>
            <a:off x="540000" y="6314400"/>
            <a:ext cx="73507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4"/>
          <p:cNvSpPr txBox="1">
            <a:spLocks noGrp="1"/>
          </p:cNvSpPr>
          <p:nvPr>
            <p:ph type="sldNum" idx="12"/>
          </p:nvPr>
        </p:nvSpPr>
        <p:spPr>
          <a:xfrm>
            <a:off x="10883899" y="6314400"/>
            <a:ext cx="75723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grpSp>
        <p:nvGrpSpPr>
          <p:cNvPr id="49" name="Google Shape;49;p15"/>
          <p:cNvGrpSpPr/>
          <p:nvPr/>
        </p:nvGrpSpPr>
        <p:grpSpPr>
          <a:xfrm>
            <a:off x="0" y="0"/>
            <a:ext cx="12192000" cy="6858000"/>
            <a:chOff x="0" y="0"/>
            <a:chExt cx="12192000" cy="6858000"/>
          </a:xfrm>
        </p:grpSpPr>
        <p:sp>
          <p:nvSpPr>
            <p:cNvPr id="50" name="Google Shape;50;p15"/>
            <p:cNvSpPr/>
            <p:nvPr/>
          </p:nvSpPr>
          <p:spPr>
            <a:xfrm rot="10800000" flipH="1">
              <a:off x="0" y="2019649"/>
              <a:ext cx="4838350" cy="4838350"/>
            </a:xfrm>
            <a:prstGeom prst="rect">
              <a:avLst/>
            </a:prstGeom>
            <a:gradFill>
              <a:gsLst>
                <a:gs pos="0">
                  <a:schemeClr val="accent1"/>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nvGrpSpPr>
            <p:cNvPr id="51" name="Google Shape;51;p15"/>
            <p:cNvGrpSpPr/>
            <p:nvPr/>
          </p:nvGrpSpPr>
          <p:grpSpPr>
            <a:xfrm>
              <a:off x="5603875" y="0"/>
              <a:ext cx="6521820" cy="3260910"/>
              <a:chOff x="0" y="0"/>
              <a:chExt cx="2880000" cy="1440000"/>
            </a:xfrm>
          </p:grpSpPr>
          <p:sp>
            <p:nvSpPr>
              <p:cNvPr id="52" name="Google Shape;52;p15"/>
              <p:cNvSpPr/>
              <p:nvPr/>
            </p:nvSpPr>
            <p:spPr>
              <a:xfrm>
                <a:off x="1440000" y="0"/>
                <a:ext cx="1440000" cy="1440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53" name="Google Shape;53;p15"/>
              <p:cNvSpPr/>
              <p:nvPr/>
            </p:nvSpPr>
            <p:spPr>
              <a:xfrm flipH="1">
                <a:off x="0" y="0"/>
                <a:ext cx="1440000" cy="1440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54" name="Google Shape;54;p15"/>
            <p:cNvSpPr/>
            <p:nvPr/>
          </p:nvSpPr>
          <p:spPr>
            <a:xfrm rot="5400000">
              <a:off x="5334000" y="0"/>
              <a:ext cx="6858000" cy="6858000"/>
            </a:xfrm>
            <a:prstGeom prst="rect">
              <a:avLst/>
            </a:prstGeom>
            <a:gradFill>
              <a:gsLst>
                <a:gs pos="0">
                  <a:srgbClr val="C34D74">
                    <a:alpha val="60000"/>
                  </a:srgbClr>
                </a:gs>
                <a:gs pos="60000">
                  <a:srgbClr val="C34D74">
                    <a:alpha val="0"/>
                  </a:srgbClr>
                </a:gs>
                <a:gs pos="100000">
                  <a:srgbClr val="C34D74">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55" name="Google Shape;55;p15"/>
            <p:cNvSpPr/>
            <p:nvPr/>
          </p:nvSpPr>
          <p:spPr>
            <a:xfrm>
              <a:off x="494887" y="2538000"/>
              <a:ext cx="4320000" cy="4320000"/>
            </a:xfrm>
            <a:prstGeom prst="ellipse">
              <a:avLst/>
            </a:prstGeom>
            <a:solidFill>
              <a:schemeClr val="accent2">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56" name="Google Shape;56;p15"/>
          <p:cNvSpPr/>
          <p:nvPr/>
        </p:nvSpPr>
        <p:spPr>
          <a:xfrm>
            <a:off x="0" y="0"/>
            <a:ext cx="12192000" cy="6858000"/>
          </a:xfrm>
          <a:prstGeom prst="rect">
            <a:avLst/>
          </a:prstGeom>
          <a:solidFill>
            <a:schemeClr val="dk2">
              <a:alpha val="40000"/>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57" name="Google Shape;57;p15"/>
          <p:cNvSpPr txBox="1">
            <a:spLocks noGrp="1"/>
          </p:cNvSpPr>
          <p:nvPr>
            <p:ph type="title"/>
          </p:nvPr>
        </p:nvSpPr>
        <p:spPr>
          <a:xfrm>
            <a:off x="540000" y="540000"/>
            <a:ext cx="7345362" cy="57687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8800"/>
              <a:buFont typeface="Bell MT"/>
              <a:buNone/>
              <a:defRPr sz="8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5"/>
          <p:cNvSpPr txBox="1">
            <a:spLocks noGrp="1"/>
          </p:cNvSpPr>
          <p:nvPr>
            <p:ph type="body" idx="1"/>
          </p:nvPr>
        </p:nvSpPr>
        <p:spPr>
          <a:xfrm>
            <a:off x="8075612" y="540000"/>
            <a:ext cx="3565523" cy="5768725"/>
          </a:xfrm>
          <a:prstGeom prst="rect">
            <a:avLst/>
          </a:prstGeom>
          <a:noFill/>
          <a:ln>
            <a:noFill/>
          </a:ln>
        </p:spPr>
        <p:txBody>
          <a:bodyPr spcFirstLastPara="1" wrap="square" lIns="91425" tIns="45700" rIns="91425" bIns="45700" anchor="t" anchorCtr="0">
            <a:normAutofit/>
          </a:bodyPr>
          <a:lstStyle>
            <a:lvl1pPr marL="457200" lvl="0" indent="-228600" algn="l">
              <a:lnSpc>
                <a:spcPct val="125000"/>
              </a:lnSpc>
              <a:spcBef>
                <a:spcPts val="1000"/>
              </a:spcBef>
              <a:spcAft>
                <a:spcPts val="0"/>
              </a:spcAft>
              <a:buClr>
                <a:schemeClr val="lt1"/>
              </a:buClr>
              <a:buSzPts val="1800"/>
              <a:buNone/>
              <a:defRPr sz="1800" cap="none">
                <a:solidFill>
                  <a:schemeClr val="lt1"/>
                </a:solidFill>
              </a:defRPr>
            </a:lvl1pPr>
            <a:lvl2pPr marL="914400" lvl="1" indent="-228600" algn="l">
              <a:lnSpc>
                <a:spcPct val="125000"/>
              </a:lnSpc>
              <a:spcBef>
                <a:spcPts val="500"/>
              </a:spcBef>
              <a:spcAft>
                <a:spcPts val="0"/>
              </a:spcAft>
              <a:buClr>
                <a:schemeClr val="lt1"/>
              </a:buClr>
              <a:buSzPts val="2000"/>
              <a:buNone/>
              <a:defRPr sz="2000">
                <a:solidFill>
                  <a:schemeClr val="lt1"/>
                </a:solidFill>
              </a:defRPr>
            </a:lvl2pPr>
            <a:lvl3pPr marL="1371600" lvl="2" indent="-228600" algn="l">
              <a:lnSpc>
                <a:spcPct val="125000"/>
              </a:lnSpc>
              <a:spcBef>
                <a:spcPts val="500"/>
              </a:spcBef>
              <a:spcAft>
                <a:spcPts val="0"/>
              </a:spcAft>
              <a:buClr>
                <a:schemeClr val="lt1"/>
              </a:buClr>
              <a:buSzPts val="1800"/>
              <a:buNone/>
              <a:defRPr sz="1800">
                <a:solidFill>
                  <a:schemeClr val="lt1"/>
                </a:solidFill>
              </a:defRPr>
            </a:lvl3pPr>
            <a:lvl4pPr marL="1828800" lvl="3" indent="-228600" algn="l">
              <a:lnSpc>
                <a:spcPct val="125000"/>
              </a:lnSpc>
              <a:spcBef>
                <a:spcPts val="500"/>
              </a:spcBef>
              <a:spcAft>
                <a:spcPts val="0"/>
              </a:spcAft>
              <a:buClr>
                <a:schemeClr val="lt1"/>
              </a:buClr>
              <a:buSzPts val="1600"/>
              <a:buNone/>
              <a:defRPr sz="1600">
                <a:solidFill>
                  <a:schemeClr val="lt1"/>
                </a:solidFill>
              </a:defRPr>
            </a:lvl4pPr>
            <a:lvl5pPr marL="2286000" lvl="4" indent="-228600" algn="l">
              <a:lnSpc>
                <a:spcPct val="125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59" name="Google Shape;59;p15"/>
          <p:cNvSpPr txBox="1">
            <a:spLocks noGrp="1"/>
          </p:cNvSpPr>
          <p:nvPr>
            <p:ph type="dt" idx="10"/>
          </p:nvPr>
        </p:nvSpPr>
        <p:spPr>
          <a:xfrm>
            <a:off x="8075613" y="6314400"/>
            <a:ext cx="26234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5"/>
          <p:cNvSpPr txBox="1">
            <a:spLocks noGrp="1"/>
          </p:cNvSpPr>
          <p:nvPr>
            <p:ph type="ftr" idx="11"/>
          </p:nvPr>
        </p:nvSpPr>
        <p:spPr>
          <a:xfrm>
            <a:off x="540000" y="6314400"/>
            <a:ext cx="73507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5"/>
          <p:cNvSpPr txBox="1">
            <a:spLocks noGrp="1"/>
          </p:cNvSpPr>
          <p:nvPr>
            <p:ph type="sldNum" idx="12"/>
          </p:nvPr>
        </p:nvSpPr>
        <p:spPr>
          <a:xfrm>
            <a:off x="10883899" y="6314400"/>
            <a:ext cx="75723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2"/>
        <p:cNvGrpSpPr/>
        <p:nvPr/>
      </p:nvGrpSpPr>
      <p:grpSpPr>
        <a:xfrm>
          <a:off x="0" y="0"/>
          <a:ext cx="0" cy="0"/>
          <a:chOff x="0" y="0"/>
          <a:chExt cx="0" cy="0"/>
        </a:xfrm>
      </p:grpSpPr>
      <p:grpSp>
        <p:nvGrpSpPr>
          <p:cNvPr id="63" name="Google Shape;63;p16"/>
          <p:cNvGrpSpPr/>
          <p:nvPr/>
        </p:nvGrpSpPr>
        <p:grpSpPr>
          <a:xfrm>
            <a:off x="0" y="-3"/>
            <a:ext cx="12192000" cy="6858003"/>
            <a:chOff x="0" y="-3"/>
            <a:chExt cx="12192000" cy="6858003"/>
          </a:xfrm>
        </p:grpSpPr>
        <p:sp>
          <p:nvSpPr>
            <p:cNvPr id="64" name="Google Shape;64;p16"/>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nvGrpSpPr>
            <p:cNvPr id="65" name="Google Shape;65;p16"/>
            <p:cNvGrpSpPr/>
            <p:nvPr/>
          </p:nvGrpSpPr>
          <p:grpSpPr>
            <a:xfrm>
              <a:off x="672000" y="-3"/>
              <a:ext cx="11520000" cy="5760000"/>
              <a:chOff x="5981700" y="-1"/>
              <a:chExt cx="6042660" cy="3021330"/>
            </a:xfrm>
          </p:grpSpPr>
          <p:sp>
            <p:nvSpPr>
              <p:cNvPr id="66" name="Google Shape;66;p16"/>
              <p:cNvSpPr/>
              <p:nvPr/>
            </p:nvSpPr>
            <p:spPr>
              <a:xfrm>
                <a:off x="9003030" y="-1"/>
                <a:ext cx="3021330" cy="3021330"/>
              </a:xfrm>
              <a:prstGeom prst="rect">
                <a:avLst/>
              </a:prstGeom>
              <a:gradFill>
                <a:gsLst>
                  <a:gs pos="0">
                    <a:srgbClr val="C3894D">
                      <a:alpha val="60000"/>
                    </a:srgbClr>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67" name="Google Shape;67;p16"/>
              <p:cNvSpPr/>
              <p:nvPr/>
            </p:nvSpPr>
            <p:spPr>
              <a:xfrm flipH="1">
                <a:off x="5981700" y="-1"/>
                <a:ext cx="3021330" cy="3021330"/>
              </a:xfrm>
              <a:prstGeom prst="rect">
                <a:avLst/>
              </a:prstGeom>
              <a:gradFill>
                <a:gsLst>
                  <a:gs pos="0">
                    <a:srgbClr val="C3894D">
                      <a:alpha val="60000"/>
                    </a:srgbClr>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68" name="Google Shape;68;p16"/>
            <p:cNvSpPr/>
            <p:nvPr/>
          </p:nvSpPr>
          <p:spPr>
            <a:xfrm rot="5400000">
              <a:off x="5334000" y="0"/>
              <a:ext cx="6858000" cy="6858000"/>
            </a:xfrm>
            <a:prstGeom prst="rect">
              <a:avLst/>
            </a:prstGeom>
            <a:gradFill>
              <a:gsLst>
                <a:gs pos="0">
                  <a:srgbClr val="C34D74">
                    <a:alpha val="60000"/>
                  </a:srgbClr>
                </a:gs>
                <a:gs pos="60000">
                  <a:srgbClr val="C34D74">
                    <a:alpha val="0"/>
                  </a:srgbClr>
                </a:gs>
                <a:gs pos="100000">
                  <a:srgbClr val="C34D74">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69" name="Google Shape;69;p16"/>
            <p:cNvSpPr/>
            <p:nvPr/>
          </p:nvSpPr>
          <p:spPr>
            <a:xfrm>
              <a:off x="0" y="2538000"/>
              <a:ext cx="4320000" cy="4320000"/>
            </a:xfrm>
            <a:prstGeom prst="ellipse">
              <a:avLst/>
            </a:prstGeom>
            <a:solidFill>
              <a:schemeClr val="accent3">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nvGrpSpPr>
            <p:cNvPr id="70" name="Google Shape;70;p16"/>
            <p:cNvGrpSpPr/>
            <p:nvPr/>
          </p:nvGrpSpPr>
          <p:grpSpPr>
            <a:xfrm rot="10800000">
              <a:off x="1" y="2948940"/>
              <a:ext cx="7818118" cy="3909059"/>
              <a:chOff x="0" y="0"/>
              <a:chExt cx="2880000" cy="1440000"/>
            </a:xfrm>
          </p:grpSpPr>
          <p:sp>
            <p:nvSpPr>
              <p:cNvPr id="71" name="Google Shape;71;p16"/>
              <p:cNvSpPr/>
              <p:nvPr/>
            </p:nvSpPr>
            <p:spPr>
              <a:xfrm>
                <a:off x="1440000" y="0"/>
                <a:ext cx="1440000" cy="1440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72" name="Google Shape;72;p16"/>
              <p:cNvSpPr/>
              <p:nvPr/>
            </p:nvSpPr>
            <p:spPr>
              <a:xfrm flipH="1">
                <a:off x="0" y="0"/>
                <a:ext cx="1440000" cy="1440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73" name="Google Shape;73;p16"/>
            <p:cNvSpPr/>
            <p:nvPr/>
          </p:nvSpPr>
          <p:spPr>
            <a:xfrm rot="10800000" flipH="1">
              <a:off x="0" y="521786"/>
              <a:ext cx="6336213" cy="6336213"/>
            </a:xfrm>
            <a:prstGeom prst="rect">
              <a:avLst/>
            </a:prstGeom>
            <a:gradFill>
              <a:gsLst>
                <a:gs pos="0">
                  <a:schemeClr val="accent1"/>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74" name="Google Shape;74;p16"/>
          <p:cNvSpPr/>
          <p:nvPr/>
        </p:nvSpPr>
        <p:spPr>
          <a:xfrm>
            <a:off x="0" y="0"/>
            <a:ext cx="12192000" cy="6858000"/>
          </a:xfrm>
          <a:prstGeom prst="rect">
            <a:avLst/>
          </a:prstGeom>
          <a:solidFill>
            <a:schemeClr val="dk2">
              <a:alpha val="40000"/>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75" name="Google Shape;75;p16"/>
          <p:cNvSpPr txBox="1">
            <a:spLocks noGrp="1"/>
          </p:cNvSpPr>
          <p:nvPr>
            <p:ph type="title"/>
          </p:nvPr>
        </p:nvSpPr>
        <p:spPr>
          <a:xfrm>
            <a:off x="540000" y="539999"/>
            <a:ext cx="11090275" cy="1209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6"/>
          <p:cNvSpPr txBox="1">
            <a:spLocks noGrp="1"/>
          </p:cNvSpPr>
          <p:nvPr>
            <p:ph type="body" idx="1"/>
          </p:nvPr>
        </p:nvSpPr>
        <p:spPr>
          <a:xfrm>
            <a:off x="540000" y="1929600"/>
            <a:ext cx="5437186" cy="4384800"/>
          </a:xfrm>
          <a:prstGeom prst="rect">
            <a:avLst/>
          </a:prstGeom>
          <a:noFill/>
          <a:ln>
            <a:noFill/>
          </a:ln>
        </p:spPr>
        <p:txBody>
          <a:bodyPr spcFirstLastPara="1" wrap="square" lIns="91425" tIns="45700" rIns="91425" bIns="45700" anchor="t" anchorCtr="0">
            <a:normAutofit/>
          </a:bodyPr>
          <a:lstStyle>
            <a:lvl1pPr marL="457200" lvl="0" indent="-342900" algn="l">
              <a:lnSpc>
                <a:spcPct val="125000"/>
              </a:lnSpc>
              <a:spcBef>
                <a:spcPts val="1000"/>
              </a:spcBef>
              <a:spcAft>
                <a:spcPts val="0"/>
              </a:spcAft>
              <a:buClr>
                <a:schemeClr val="lt1"/>
              </a:buClr>
              <a:buSzPts val="1800"/>
              <a:buChar char="•"/>
              <a:defRPr/>
            </a:lvl1pPr>
            <a:lvl2pPr marL="914400" lvl="1" indent="-342900" algn="l">
              <a:lnSpc>
                <a:spcPct val="125000"/>
              </a:lnSpc>
              <a:spcBef>
                <a:spcPts val="500"/>
              </a:spcBef>
              <a:spcAft>
                <a:spcPts val="0"/>
              </a:spcAft>
              <a:buClr>
                <a:schemeClr val="lt1"/>
              </a:buClr>
              <a:buSzPts val="1800"/>
              <a:buChar char="•"/>
              <a:defRPr/>
            </a:lvl2pPr>
            <a:lvl3pPr marL="1371600" lvl="2" indent="-342900" algn="l">
              <a:lnSpc>
                <a:spcPct val="125000"/>
              </a:lnSpc>
              <a:spcBef>
                <a:spcPts val="500"/>
              </a:spcBef>
              <a:spcAft>
                <a:spcPts val="0"/>
              </a:spcAft>
              <a:buClr>
                <a:schemeClr val="lt1"/>
              </a:buClr>
              <a:buSzPts val="1800"/>
              <a:buChar char="•"/>
              <a:defRPr/>
            </a:lvl3pPr>
            <a:lvl4pPr marL="1828800" lvl="3" indent="-342900" algn="l">
              <a:lnSpc>
                <a:spcPct val="125000"/>
              </a:lnSpc>
              <a:spcBef>
                <a:spcPts val="500"/>
              </a:spcBef>
              <a:spcAft>
                <a:spcPts val="0"/>
              </a:spcAft>
              <a:buClr>
                <a:schemeClr val="lt1"/>
              </a:buClr>
              <a:buSzPts val="1800"/>
              <a:buChar char="•"/>
              <a:defRPr/>
            </a:lvl4pPr>
            <a:lvl5pPr marL="2286000" lvl="4" indent="-342900" algn="l">
              <a:lnSpc>
                <a:spcPct val="125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7" name="Google Shape;77;p16"/>
          <p:cNvSpPr txBox="1">
            <a:spLocks noGrp="1"/>
          </p:cNvSpPr>
          <p:nvPr>
            <p:ph type="body" idx="2"/>
          </p:nvPr>
        </p:nvSpPr>
        <p:spPr>
          <a:xfrm>
            <a:off x="6203950" y="1929600"/>
            <a:ext cx="5437186" cy="4384800"/>
          </a:xfrm>
          <a:prstGeom prst="rect">
            <a:avLst/>
          </a:prstGeom>
          <a:noFill/>
          <a:ln>
            <a:noFill/>
          </a:ln>
        </p:spPr>
        <p:txBody>
          <a:bodyPr spcFirstLastPara="1" wrap="square" lIns="91425" tIns="45700" rIns="91425" bIns="45700" anchor="t" anchorCtr="0">
            <a:normAutofit/>
          </a:bodyPr>
          <a:lstStyle>
            <a:lvl1pPr marL="457200" lvl="0" indent="-342900" algn="l">
              <a:lnSpc>
                <a:spcPct val="125000"/>
              </a:lnSpc>
              <a:spcBef>
                <a:spcPts val="1000"/>
              </a:spcBef>
              <a:spcAft>
                <a:spcPts val="0"/>
              </a:spcAft>
              <a:buClr>
                <a:schemeClr val="lt1"/>
              </a:buClr>
              <a:buSzPts val="1800"/>
              <a:buChar char="•"/>
              <a:defRPr/>
            </a:lvl1pPr>
            <a:lvl2pPr marL="914400" lvl="1" indent="-342900" algn="l">
              <a:lnSpc>
                <a:spcPct val="125000"/>
              </a:lnSpc>
              <a:spcBef>
                <a:spcPts val="500"/>
              </a:spcBef>
              <a:spcAft>
                <a:spcPts val="0"/>
              </a:spcAft>
              <a:buClr>
                <a:schemeClr val="lt1"/>
              </a:buClr>
              <a:buSzPts val="1800"/>
              <a:buChar char="•"/>
              <a:defRPr/>
            </a:lvl2pPr>
            <a:lvl3pPr marL="1371600" lvl="2" indent="-342900" algn="l">
              <a:lnSpc>
                <a:spcPct val="125000"/>
              </a:lnSpc>
              <a:spcBef>
                <a:spcPts val="500"/>
              </a:spcBef>
              <a:spcAft>
                <a:spcPts val="0"/>
              </a:spcAft>
              <a:buClr>
                <a:schemeClr val="lt1"/>
              </a:buClr>
              <a:buSzPts val="1800"/>
              <a:buChar char="•"/>
              <a:defRPr/>
            </a:lvl3pPr>
            <a:lvl4pPr marL="1828800" lvl="3" indent="-342900" algn="l">
              <a:lnSpc>
                <a:spcPct val="125000"/>
              </a:lnSpc>
              <a:spcBef>
                <a:spcPts val="500"/>
              </a:spcBef>
              <a:spcAft>
                <a:spcPts val="0"/>
              </a:spcAft>
              <a:buClr>
                <a:schemeClr val="lt1"/>
              </a:buClr>
              <a:buSzPts val="1800"/>
              <a:buChar char="•"/>
              <a:defRPr/>
            </a:lvl4pPr>
            <a:lvl5pPr marL="2286000" lvl="4" indent="-342900" algn="l">
              <a:lnSpc>
                <a:spcPct val="125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8" name="Google Shape;78;p16"/>
          <p:cNvSpPr txBox="1">
            <a:spLocks noGrp="1"/>
          </p:cNvSpPr>
          <p:nvPr>
            <p:ph type="dt" idx="10"/>
          </p:nvPr>
        </p:nvSpPr>
        <p:spPr>
          <a:xfrm>
            <a:off x="8075613" y="6314400"/>
            <a:ext cx="26234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6"/>
          <p:cNvSpPr txBox="1">
            <a:spLocks noGrp="1"/>
          </p:cNvSpPr>
          <p:nvPr>
            <p:ph type="ftr" idx="11"/>
          </p:nvPr>
        </p:nvSpPr>
        <p:spPr>
          <a:xfrm>
            <a:off x="540000" y="6314400"/>
            <a:ext cx="73507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6"/>
          <p:cNvSpPr txBox="1">
            <a:spLocks noGrp="1"/>
          </p:cNvSpPr>
          <p:nvPr>
            <p:ph type="sldNum" idx="12"/>
          </p:nvPr>
        </p:nvSpPr>
        <p:spPr>
          <a:xfrm>
            <a:off x="10883899" y="6314400"/>
            <a:ext cx="75723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grpSp>
        <p:nvGrpSpPr>
          <p:cNvPr id="82" name="Google Shape;82;p17"/>
          <p:cNvGrpSpPr/>
          <p:nvPr/>
        </p:nvGrpSpPr>
        <p:grpSpPr>
          <a:xfrm>
            <a:off x="0" y="-2"/>
            <a:ext cx="12191999" cy="6858002"/>
            <a:chOff x="0" y="-2"/>
            <a:chExt cx="12191999" cy="6858002"/>
          </a:xfrm>
        </p:grpSpPr>
        <p:sp>
          <p:nvSpPr>
            <p:cNvPr id="83" name="Google Shape;83;p17"/>
            <p:cNvSpPr/>
            <p:nvPr/>
          </p:nvSpPr>
          <p:spPr>
            <a:xfrm>
              <a:off x="7995665" y="2562224"/>
              <a:ext cx="4196334" cy="4295775"/>
            </a:xfrm>
            <a:prstGeom prst="rect">
              <a:avLst/>
            </a:prstGeom>
            <a:gradFill>
              <a:gsLst>
                <a:gs pos="0">
                  <a:srgbClr val="C34D74">
                    <a:alpha val="40000"/>
                  </a:srgbClr>
                </a:gs>
                <a:gs pos="34000">
                  <a:srgbClr val="C34D74">
                    <a:alpha val="20000"/>
                  </a:srgbClr>
                </a:gs>
                <a:gs pos="65000">
                  <a:srgbClr val="C34D74">
                    <a:alpha val="0"/>
                  </a:srgbClr>
                </a:gs>
                <a:gs pos="100000">
                  <a:srgbClr val="C34D74">
                    <a:alpha val="0"/>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nvGrpSpPr>
            <p:cNvPr id="84" name="Google Shape;84;p17"/>
            <p:cNvGrpSpPr/>
            <p:nvPr/>
          </p:nvGrpSpPr>
          <p:grpSpPr>
            <a:xfrm rot="-5400000">
              <a:off x="2295528" y="-2295528"/>
              <a:ext cx="6858000" cy="11449051"/>
              <a:chOff x="0" y="2333625"/>
              <a:chExt cx="9515474" cy="3766109"/>
            </a:xfrm>
          </p:grpSpPr>
          <p:sp>
            <p:nvSpPr>
              <p:cNvPr id="85" name="Google Shape;85;p17"/>
              <p:cNvSpPr/>
              <p:nvPr/>
            </p:nvSpPr>
            <p:spPr>
              <a:xfrm>
                <a:off x="4757737" y="2333625"/>
                <a:ext cx="4757737" cy="3766109"/>
              </a:xfrm>
              <a:prstGeom prst="rect">
                <a:avLst/>
              </a:prstGeom>
              <a:gradFill>
                <a:gsLst>
                  <a:gs pos="0">
                    <a:srgbClr val="B1453B">
                      <a:alpha val="60000"/>
                    </a:srgbClr>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86" name="Google Shape;86;p17"/>
              <p:cNvSpPr/>
              <p:nvPr/>
            </p:nvSpPr>
            <p:spPr>
              <a:xfrm flipH="1">
                <a:off x="0" y="2333625"/>
                <a:ext cx="4757737" cy="3766109"/>
              </a:xfrm>
              <a:prstGeom prst="rect">
                <a:avLst/>
              </a:prstGeom>
              <a:gradFill>
                <a:gsLst>
                  <a:gs pos="0">
                    <a:srgbClr val="B1453B">
                      <a:alpha val="60000"/>
                    </a:srgbClr>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grpSp>
          <p:nvGrpSpPr>
            <p:cNvPr id="87" name="Google Shape;87;p17"/>
            <p:cNvGrpSpPr/>
            <p:nvPr/>
          </p:nvGrpSpPr>
          <p:grpSpPr>
            <a:xfrm rot="5400000">
              <a:off x="3583369" y="-3583369"/>
              <a:ext cx="4713262" cy="11880000"/>
              <a:chOff x="1" y="0"/>
              <a:chExt cx="8305797" cy="6858000"/>
            </a:xfrm>
          </p:grpSpPr>
          <p:sp>
            <p:nvSpPr>
              <p:cNvPr id="88" name="Google Shape;88;p17"/>
              <p:cNvSpPr/>
              <p:nvPr/>
            </p:nvSpPr>
            <p:spPr>
              <a:xfrm>
                <a:off x="931" y="3429000"/>
                <a:ext cx="8304867" cy="3429000"/>
              </a:xfrm>
              <a:prstGeom prst="rect">
                <a:avLst/>
              </a:prstGeom>
              <a:gradFill>
                <a:gsLst>
                  <a:gs pos="0">
                    <a:srgbClr val="C34D74">
                      <a:alpha val="60000"/>
                    </a:srgbClr>
                  </a:gs>
                  <a:gs pos="63000">
                    <a:srgbClr val="C34D74">
                      <a:alpha val="0"/>
                    </a:srgbClr>
                  </a:gs>
                  <a:gs pos="100000">
                    <a:srgbClr val="C34D74">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89" name="Google Shape;89;p17"/>
              <p:cNvSpPr/>
              <p:nvPr/>
            </p:nvSpPr>
            <p:spPr>
              <a:xfrm rot="10800000" flipH="1">
                <a:off x="1" y="0"/>
                <a:ext cx="8304867" cy="3429000"/>
              </a:xfrm>
              <a:prstGeom prst="rect">
                <a:avLst/>
              </a:prstGeom>
              <a:gradFill>
                <a:gsLst>
                  <a:gs pos="0">
                    <a:srgbClr val="C34D74">
                      <a:alpha val="60000"/>
                    </a:srgbClr>
                  </a:gs>
                  <a:gs pos="63000">
                    <a:srgbClr val="C34D74">
                      <a:alpha val="0"/>
                    </a:srgbClr>
                  </a:gs>
                  <a:gs pos="100000">
                    <a:srgbClr val="C34D74">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grpSp>
          <p:nvGrpSpPr>
            <p:cNvPr id="90" name="Google Shape;90;p17"/>
            <p:cNvGrpSpPr/>
            <p:nvPr/>
          </p:nvGrpSpPr>
          <p:grpSpPr>
            <a:xfrm>
              <a:off x="2676525" y="0"/>
              <a:ext cx="9515473" cy="3766109"/>
              <a:chOff x="2333625" y="2433367"/>
              <a:chExt cx="9897159" cy="3766109"/>
            </a:xfrm>
          </p:grpSpPr>
          <p:sp>
            <p:nvSpPr>
              <p:cNvPr id="91" name="Google Shape;91;p17"/>
              <p:cNvSpPr/>
              <p:nvPr/>
            </p:nvSpPr>
            <p:spPr>
              <a:xfrm>
                <a:off x="7282205" y="2433367"/>
                <a:ext cx="4948579" cy="3766109"/>
              </a:xfrm>
              <a:prstGeom prst="rect">
                <a:avLst/>
              </a:prstGeom>
              <a:gradFill>
                <a:gsLst>
                  <a:gs pos="0">
                    <a:srgbClr val="C3894D">
                      <a:alpha val="60000"/>
                    </a:srgbClr>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92" name="Google Shape;92;p17"/>
              <p:cNvSpPr/>
              <p:nvPr/>
            </p:nvSpPr>
            <p:spPr>
              <a:xfrm flipH="1">
                <a:off x="2333625" y="2433367"/>
                <a:ext cx="4948579" cy="3766109"/>
              </a:xfrm>
              <a:prstGeom prst="rect">
                <a:avLst/>
              </a:prstGeom>
              <a:gradFill>
                <a:gsLst>
                  <a:gs pos="0">
                    <a:srgbClr val="C3894D">
                      <a:alpha val="60000"/>
                    </a:srgbClr>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grpSp>
          <p:nvGrpSpPr>
            <p:cNvPr id="93" name="Google Shape;93;p17"/>
            <p:cNvGrpSpPr/>
            <p:nvPr/>
          </p:nvGrpSpPr>
          <p:grpSpPr>
            <a:xfrm>
              <a:off x="0" y="0"/>
              <a:ext cx="9515473" cy="3766109"/>
              <a:chOff x="0" y="2333625"/>
              <a:chExt cx="9515473" cy="3766109"/>
            </a:xfrm>
          </p:grpSpPr>
          <p:sp>
            <p:nvSpPr>
              <p:cNvPr id="94" name="Google Shape;94;p17"/>
              <p:cNvSpPr/>
              <p:nvPr/>
            </p:nvSpPr>
            <p:spPr>
              <a:xfrm>
                <a:off x="4757737" y="2333625"/>
                <a:ext cx="4757736" cy="3766109"/>
              </a:xfrm>
              <a:prstGeom prst="rect">
                <a:avLst/>
              </a:prstGeom>
              <a:gradFill>
                <a:gsLst>
                  <a:gs pos="0">
                    <a:srgbClr val="B1453B">
                      <a:alpha val="60000"/>
                    </a:srgbClr>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95" name="Google Shape;95;p17"/>
              <p:cNvSpPr/>
              <p:nvPr/>
            </p:nvSpPr>
            <p:spPr>
              <a:xfrm flipH="1">
                <a:off x="0" y="2333625"/>
                <a:ext cx="4757736" cy="3766109"/>
              </a:xfrm>
              <a:prstGeom prst="rect">
                <a:avLst/>
              </a:prstGeom>
              <a:gradFill>
                <a:gsLst>
                  <a:gs pos="0">
                    <a:srgbClr val="B1453B">
                      <a:alpha val="60000"/>
                    </a:srgbClr>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grpSp>
      <p:sp>
        <p:nvSpPr>
          <p:cNvPr id="96" name="Google Shape;96;p17"/>
          <p:cNvSpPr/>
          <p:nvPr/>
        </p:nvSpPr>
        <p:spPr>
          <a:xfrm>
            <a:off x="0" y="0"/>
            <a:ext cx="12192000" cy="6858000"/>
          </a:xfrm>
          <a:prstGeom prst="rect">
            <a:avLst/>
          </a:prstGeom>
          <a:solidFill>
            <a:schemeClr val="dk2">
              <a:alpha val="40000"/>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97" name="Google Shape;97;p17"/>
          <p:cNvSpPr txBox="1">
            <a:spLocks noGrp="1"/>
          </p:cNvSpPr>
          <p:nvPr>
            <p:ph type="title"/>
          </p:nvPr>
        </p:nvSpPr>
        <p:spPr>
          <a:xfrm>
            <a:off x="540000" y="539999"/>
            <a:ext cx="11090273" cy="121039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6000"/>
              <a:buFont typeface="Bell MT"/>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7"/>
          <p:cNvSpPr txBox="1">
            <a:spLocks noGrp="1"/>
          </p:cNvSpPr>
          <p:nvPr>
            <p:ph type="body" idx="1"/>
          </p:nvPr>
        </p:nvSpPr>
        <p:spPr>
          <a:xfrm>
            <a:off x="540000" y="1929783"/>
            <a:ext cx="5448052" cy="792161"/>
          </a:xfrm>
          <a:prstGeom prst="rect">
            <a:avLst/>
          </a:prstGeom>
          <a:noFill/>
          <a:ln>
            <a:noFill/>
          </a:ln>
        </p:spPr>
        <p:txBody>
          <a:bodyPr spcFirstLastPara="1" wrap="square" lIns="91425" tIns="45700" rIns="91425" bIns="45700" anchor="b" anchorCtr="0">
            <a:normAutofit/>
          </a:bodyPr>
          <a:lstStyle>
            <a:lvl1pPr marL="457200" lvl="0" indent="-228600" algn="l">
              <a:lnSpc>
                <a:spcPct val="125000"/>
              </a:lnSpc>
              <a:spcBef>
                <a:spcPts val="1000"/>
              </a:spcBef>
              <a:spcAft>
                <a:spcPts val="0"/>
              </a:spcAft>
              <a:buClr>
                <a:schemeClr val="lt1"/>
              </a:buClr>
              <a:buSzPts val="1600"/>
              <a:buNone/>
              <a:defRPr sz="1600" b="0" cap="none"/>
            </a:lvl1pPr>
            <a:lvl2pPr marL="914400" lvl="1" indent="-228600" algn="l">
              <a:lnSpc>
                <a:spcPct val="125000"/>
              </a:lnSpc>
              <a:spcBef>
                <a:spcPts val="500"/>
              </a:spcBef>
              <a:spcAft>
                <a:spcPts val="0"/>
              </a:spcAft>
              <a:buClr>
                <a:schemeClr val="lt1"/>
              </a:buClr>
              <a:buSzPts val="2000"/>
              <a:buNone/>
              <a:defRPr sz="2000" b="1"/>
            </a:lvl2pPr>
            <a:lvl3pPr marL="1371600" lvl="2" indent="-228600" algn="l">
              <a:lnSpc>
                <a:spcPct val="125000"/>
              </a:lnSpc>
              <a:spcBef>
                <a:spcPts val="500"/>
              </a:spcBef>
              <a:spcAft>
                <a:spcPts val="0"/>
              </a:spcAft>
              <a:buClr>
                <a:schemeClr val="lt1"/>
              </a:buClr>
              <a:buSzPts val="1800"/>
              <a:buNone/>
              <a:defRPr sz="1800" b="1"/>
            </a:lvl3pPr>
            <a:lvl4pPr marL="1828800" lvl="3" indent="-228600" algn="l">
              <a:lnSpc>
                <a:spcPct val="125000"/>
              </a:lnSpc>
              <a:spcBef>
                <a:spcPts val="500"/>
              </a:spcBef>
              <a:spcAft>
                <a:spcPts val="0"/>
              </a:spcAft>
              <a:buClr>
                <a:schemeClr val="lt1"/>
              </a:buClr>
              <a:buSzPts val="1600"/>
              <a:buNone/>
              <a:defRPr sz="1600" b="1"/>
            </a:lvl4pPr>
            <a:lvl5pPr marL="2286000" lvl="4" indent="-228600" algn="l">
              <a:lnSpc>
                <a:spcPct val="125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99" name="Google Shape;99;p17"/>
          <p:cNvSpPr txBox="1">
            <a:spLocks noGrp="1"/>
          </p:cNvSpPr>
          <p:nvPr>
            <p:ph type="body" idx="2"/>
          </p:nvPr>
        </p:nvSpPr>
        <p:spPr>
          <a:xfrm>
            <a:off x="540000" y="2937844"/>
            <a:ext cx="5437186" cy="3376555"/>
          </a:xfrm>
          <a:prstGeom prst="rect">
            <a:avLst/>
          </a:prstGeom>
          <a:noFill/>
          <a:ln>
            <a:noFill/>
          </a:ln>
        </p:spPr>
        <p:txBody>
          <a:bodyPr spcFirstLastPara="1" wrap="square" lIns="91425" tIns="45700" rIns="91425" bIns="45700" anchor="t" anchorCtr="0">
            <a:normAutofit/>
          </a:bodyPr>
          <a:lstStyle>
            <a:lvl1pPr marL="457200" lvl="0" indent="-342900" algn="l">
              <a:lnSpc>
                <a:spcPct val="125000"/>
              </a:lnSpc>
              <a:spcBef>
                <a:spcPts val="1000"/>
              </a:spcBef>
              <a:spcAft>
                <a:spcPts val="0"/>
              </a:spcAft>
              <a:buClr>
                <a:schemeClr val="lt1"/>
              </a:buClr>
              <a:buSzPts val="1800"/>
              <a:buChar char="•"/>
              <a:defRPr/>
            </a:lvl1pPr>
            <a:lvl2pPr marL="914400" lvl="1" indent="-342900" algn="l">
              <a:lnSpc>
                <a:spcPct val="125000"/>
              </a:lnSpc>
              <a:spcBef>
                <a:spcPts val="500"/>
              </a:spcBef>
              <a:spcAft>
                <a:spcPts val="0"/>
              </a:spcAft>
              <a:buClr>
                <a:schemeClr val="lt1"/>
              </a:buClr>
              <a:buSzPts val="1800"/>
              <a:buChar char="•"/>
              <a:defRPr/>
            </a:lvl2pPr>
            <a:lvl3pPr marL="1371600" lvl="2" indent="-342900" algn="l">
              <a:lnSpc>
                <a:spcPct val="125000"/>
              </a:lnSpc>
              <a:spcBef>
                <a:spcPts val="500"/>
              </a:spcBef>
              <a:spcAft>
                <a:spcPts val="0"/>
              </a:spcAft>
              <a:buClr>
                <a:schemeClr val="lt1"/>
              </a:buClr>
              <a:buSzPts val="1800"/>
              <a:buChar char="•"/>
              <a:defRPr/>
            </a:lvl3pPr>
            <a:lvl4pPr marL="1828800" lvl="3" indent="-342900" algn="l">
              <a:lnSpc>
                <a:spcPct val="125000"/>
              </a:lnSpc>
              <a:spcBef>
                <a:spcPts val="500"/>
              </a:spcBef>
              <a:spcAft>
                <a:spcPts val="0"/>
              </a:spcAft>
              <a:buClr>
                <a:schemeClr val="lt1"/>
              </a:buClr>
              <a:buSzPts val="1800"/>
              <a:buChar char="•"/>
              <a:defRPr/>
            </a:lvl4pPr>
            <a:lvl5pPr marL="2286000" lvl="4" indent="-342900" algn="l">
              <a:lnSpc>
                <a:spcPct val="125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0" name="Google Shape;100;p17"/>
          <p:cNvSpPr txBox="1">
            <a:spLocks noGrp="1"/>
          </p:cNvSpPr>
          <p:nvPr>
            <p:ph type="body" idx="3"/>
          </p:nvPr>
        </p:nvSpPr>
        <p:spPr>
          <a:xfrm>
            <a:off x="6203949" y="1929782"/>
            <a:ext cx="5437187" cy="792000"/>
          </a:xfrm>
          <a:prstGeom prst="rect">
            <a:avLst/>
          </a:prstGeom>
          <a:noFill/>
          <a:ln>
            <a:noFill/>
          </a:ln>
        </p:spPr>
        <p:txBody>
          <a:bodyPr spcFirstLastPara="1" wrap="square" lIns="91425" tIns="45700" rIns="91425" bIns="45700" anchor="b" anchorCtr="0">
            <a:normAutofit/>
          </a:bodyPr>
          <a:lstStyle>
            <a:lvl1pPr marL="457200" lvl="0" indent="-228600" algn="l">
              <a:lnSpc>
                <a:spcPct val="125000"/>
              </a:lnSpc>
              <a:spcBef>
                <a:spcPts val="1000"/>
              </a:spcBef>
              <a:spcAft>
                <a:spcPts val="0"/>
              </a:spcAft>
              <a:buClr>
                <a:schemeClr val="lt1"/>
              </a:buClr>
              <a:buSzPts val="1600"/>
              <a:buNone/>
              <a:defRPr sz="1600" b="0" i="0" cap="none"/>
            </a:lvl1pPr>
            <a:lvl2pPr marL="914400" lvl="1" indent="-228600" algn="l">
              <a:lnSpc>
                <a:spcPct val="125000"/>
              </a:lnSpc>
              <a:spcBef>
                <a:spcPts val="500"/>
              </a:spcBef>
              <a:spcAft>
                <a:spcPts val="0"/>
              </a:spcAft>
              <a:buClr>
                <a:schemeClr val="lt1"/>
              </a:buClr>
              <a:buSzPts val="2000"/>
              <a:buNone/>
              <a:defRPr sz="2000" b="1"/>
            </a:lvl2pPr>
            <a:lvl3pPr marL="1371600" lvl="2" indent="-228600" algn="l">
              <a:lnSpc>
                <a:spcPct val="125000"/>
              </a:lnSpc>
              <a:spcBef>
                <a:spcPts val="500"/>
              </a:spcBef>
              <a:spcAft>
                <a:spcPts val="0"/>
              </a:spcAft>
              <a:buClr>
                <a:schemeClr val="lt1"/>
              </a:buClr>
              <a:buSzPts val="1800"/>
              <a:buNone/>
              <a:defRPr sz="1800" b="1"/>
            </a:lvl3pPr>
            <a:lvl4pPr marL="1828800" lvl="3" indent="-228600" algn="l">
              <a:lnSpc>
                <a:spcPct val="125000"/>
              </a:lnSpc>
              <a:spcBef>
                <a:spcPts val="500"/>
              </a:spcBef>
              <a:spcAft>
                <a:spcPts val="0"/>
              </a:spcAft>
              <a:buClr>
                <a:schemeClr val="lt1"/>
              </a:buClr>
              <a:buSzPts val="1600"/>
              <a:buNone/>
              <a:defRPr sz="1600" b="1"/>
            </a:lvl4pPr>
            <a:lvl5pPr marL="2286000" lvl="4" indent="-228600" algn="l">
              <a:lnSpc>
                <a:spcPct val="125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01" name="Google Shape;101;p17"/>
          <p:cNvSpPr txBox="1">
            <a:spLocks noGrp="1"/>
          </p:cNvSpPr>
          <p:nvPr>
            <p:ph type="body" idx="4"/>
          </p:nvPr>
        </p:nvSpPr>
        <p:spPr>
          <a:xfrm>
            <a:off x="6203950" y="2937844"/>
            <a:ext cx="5437186" cy="3376555"/>
          </a:xfrm>
          <a:prstGeom prst="rect">
            <a:avLst/>
          </a:prstGeom>
          <a:noFill/>
          <a:ln>
            <a:noFill/>
          </a:ln>
        </p:spPr>
        <p:txBody>
          <a:bodyPr spcFirstLastPara="1" wrap="square" lIns="91425" tIns="45700" rIns="91425" bIns="45700" anchor="t" anchorCtr="0">
            <a:normAutofit/>
          </a:bodyPr>
          <a:lstStyle>
            <a:lvl1pPr marL="457200" lvl="0" indent="-342900" algn="l">
              <a:lnSpc>
                <a:spcPct val="125000"/>
              </a:lnSpc>
              <a:spcBef>
                <a:spcPts val="1000"/>
              </a:spcBef>
              <a:spcAft>
                <a:spcPts val="0"/>
              </a:spcAft>
              <a:buClr>
                <a:schemeClr val="lt1"/>
              </a:buClr>
              <a:buSzPts val="1800"/>
              <a:buChar char="•"/>
              <a:defRPr/>
            </a:lvl1pPr>
            <a:lvl2pPr marL="914400" lvl="1" indent="-342900" algn="l">
              <a:lnSpc>
                <a:spcPct val="125000"/>
              </a:lnSpc>
              <a:spcBef>
                <a:spcPts val="500"/>
              </a:spcBef>
              <a:spcAft>
                <a:spcPts val="0"/>
              </a:spcAft>
              <a:buClr>
                <a:schemeClr val="lt1"/>
              </a:buClr>
              <a:buSzPts val="1800"/>
              <a:buChar char="•"/>
              <a:defRPr/>
            </a:lvl2pPr>
            <a:lvl3pPr marL="1371600" lvl="2" indent="-342900" algn="l">
              <a:lnSpc>
                <a:spcPct val="125000"/>
              </a:lnSpc>
              <a:spcBef>
                <a:spcPts val="500"/>
              </a:spcBef>
              <a:spcAft>
                <a:spcPts val="0"/>
              </a:spcAft>
              <a:buClr>
                <a:schemeClr val="lt1"/>
              </a:buClr>
              <a:buSzPts val="1800"/>
              <a:buChar char="•"/>
              <a:defRPr/>
            </a:lvl3pPr>
            <a:lvl4pPr marL="1828800" lvl="3" indent="-342900" algn="l">
              <a:lnSpc>
                <a:spcPct val="125000"/>
              </a:lnSpc>
              <a:spcBef>
                <a:spcPts val="500"/>
              </a:spcBef>
              <a:spcAft>
                <a:spcPts val="0"/>
              </a:spcAft>
              <a:buClr>
                <a:schemeClr val="lt1"/>
              </a:buClr>
              <a:buSzPts val="1800"/>
              <a:buChar char="•"/>
              <a:defRPr/>
            </a:lvl4pPr>
            <a:lvl5pPr marL="2286000" lvl="4" indent="-342900" algn="l">
              <a:lnSpc>
                <a:spcPct val="125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2" name="Google Shape;102;p17"/>
          <p:cNvSpPr txBox="1">
            <a:spLocks noGrp="1"/>
          </p:cNvSpPr>
          <p:nvPr>
            <p:ph type="dt" idx="10"/>
          </p:nvPr>
        </p:nvSpPr>
        <p:spPr>
          <a:xfrm>
            <a:off x="8075613" y="6314400"/>
            <a:ext cx="26234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7"/>
          <p:cNvSpPr txBox="1">
            <a:spLocks noGrp="1"/>
          </p:cNvSpPr>
          <p:nvPr>
            <p:ph type="ftr" idx="11"/>
          </p:nvPr>
        </p:nvSpPr>
        <p:spPr>
          <a:xfrm>
            <a:off x="540000" y="6314400"/>
            <a:ext cx="73507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7"/>
          <p:cNvSpPr txBox="1">
            <a:spLocks noGrp="1"/>
          </p:cNvSpPr>
          <p:nvPr>
            <p:ph type="sldNum" idx="12"/>
          </p:nvPr>
        </p:nvSpPr>
        <p:spPr>
          <a:xfrm>
            <a:off x="10883899" y="6314400"/>
            <a:ext cx="75723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
        <p:cNvGrpSpPr/>
        <p:nvPr/>
      </p:nvGrpSpPr>
      <p:grpSpPr>
        <a:xfrm>
          <a:off x="0" y="0"/>
          <a:ext cx="0" cy="0"/>
          <a:chOff x="0" y="0"/>
          <a:chExt cx="0" cy="0"/>
        </a:xfrm>
      </p:grpSpPr>
      <p:grpSp>
        <p:nvGrpSpPr>
          <p:cNvPr id="106" name="Google Shape;106;p18"/>
          <p:cNvGrpSpPr/>
          <p:nvPr/>
        </p:nvGrpSpPr>
        <p:grpSpPr>
          <a:xfrm rot="10800000">
            <a:off x="1392000" y="0"/>
            <a:ext cx="10800000" cy="6858000"/>
            <a:chOff x="0" y="0"/>
            <a:chExt cx="10800000" cy="6858000"/>
          </a:xfrm>
        </p:grpSpPr>
        <p:sp>
          <p:nvSpPr>
            <p:cNvPr id="107" name="Google Shape;107;p18"/>
            <p:cNvSpPr/>
            <p:nvPr/>
          </p:nvSpPr>
          <p:spPr>
            <a:xfrm>
              <a:off x="5400000" y="0"/>
              <a:ext cx="5400000" cy="6858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08" name="Google Shape;108;p18"/>
            <p:cNvSpPr/>
            <p:nvPr/>
          </p:nvSpPr>
          <p:spPr>
            <a:xfrm flipH="1">
              <a:off x="0" y="0"/>
              <a:ext cx="5400000" cy="6858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grpSp>
      <p:grpSp>
        <p:nvGrpSpPr>
          <p:cNvPr id="109" name="Google Shape;109;p18"/>
          <p:cNvGrpSpPr/>
          <p:nvPr/>
        </p:nvGrpSpPr>
        <p:grpSpPr>
          <a:xfrm rot="-5400000" flipH="1">
            <a:off x="-1714500" y="1714500"/>
            <a:ext cx="6858000" cy="3429000"/>
            <a:chOff x="0" y="0"/>
            <a:chExt cx="2880000" cy="1440000"/>
          </a:xfrm>
        </p:grpSpPr>
        <p:sp>
          <p:nvSpPr>
            <p:cNvPr id="110" name="Google Shape;110;p18"/>
            <p:cNvSpPr/>
            <p:nvPr/>
          </p:nvSpPr>
          <p:spPr>
            <a:xfrm>
              <a:off x="1440000" y="0"/>
              <a:ext cx="1440000" cy="1440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11" name="Google Shape;111;p18"/>
            <p:cNvSpPr/>
            <p:nvPr/>
          </p:nvSpPr>
          <p:spPr>
            <a:xfrm flipH="1">
              <a:off x="0" y="0"/>
              <a:ext cx="1440000" cy="1440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grpSp>
      <p:sp>
        <p:nvSpPr>
          <p:cNvPr id="112" name="Google Shape;112;p18"/>
          <p:cNvSpPr/>
          <p:nvPr/>
        </p:nvSpPr>
        <p:spPr>
          <a:xfrm rot="10800000">
            <a:off x="5602287" y="268286"/>
            <a:ext cx="6589713" cy="6589713"/>
          </a:xfrm>
          <a:prstGeom prst="rect">
            <a:avLst/>
          </a:prstGeom>
          <a:gradFill>
            <a:gsLst>
              <a:gs pos="0">
                <a:schemeClr val="accent1"/>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13" name="Google Shape;113;p18"/>
          <p:cNvSpPr/>
          <p:nvPr/>
        </p:nvSpPr>
        <p:spPr>
          <a:xfrm>
            <a:off x="0" y="0"/>
            <a:ext cx="6589713" cy="6589713"/>
          </a:xfrm>
          <a:prstGeom prst="rect">
            <a:avLst/>
          </a:prstGeom>
          <a:gradFill>
            <a:gsLst>
              <a:gs pos="0">
                <a:srgbClr val="C3894D">
                  <a:alpha val="60000"/>
                </a:srgbClr>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14" name="Google Shape;114;p18"/>
          <p:cNvSpPr/>
          <p:nvPr/>
        </p:nvSpPr>
        <p:spPr>
          <a:xfrm>
            <a:off x="0" y="0"/>
            <a:ext cx="12192000" cy="6858000"/>
          </a:xfrm>
          <a:prstGeom prst="rect">
            <a:avLst/>
          </a:prstGeom>
          <a:solidFill>
            <a:schemeClr val="dk2">
              <a:alpha val="40000"/>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15" name="Google Shape;115;p18"/>
          <p:cNvSpPr txBox="1">
            <a:spLocks noGrp="1"/>
          </p:cNvSpPr>
          <p:nvPr>
            <p:ph type="title"/>
          </p:nvPr>
        </p:nvSpPr>
        <p:spPr>
          <a:xfrm>
            <a:off x="550863" y="549276"/>
            <a:ext cx="11090275" cy="575945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8800"/>
              <a:buFont typeface="Bell MT"/>
              <a:buNone/>
              <a:defRPr sz="8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8"/>
          <p:cNvSpPr txBox="1">
            <a:spLocks noGrp="1"/>
          </p:cNvSpPr>
          <p:nvPr>
            <p:ph type="dt" idx="10"/>
          </p:nvPr>
        </p:nvSpPr>
        <p:spPr>
          <a:xfrm>
            <a:off x="8075613" y="6314400"/>
            <a:ext cx="26234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8"/>
          <p:cNvSpPr txBox="1">
            <a:spLocks noGrp="1"/>
          </p:cNvSpPr>
          <p:nvPr>
            <p:ph type="ftr" idx="11"/>
          </p:nvPr>
        </p:nvSpPr>
        <p:spPr>
          <a:xfrm>
            <a:off x="540000" y="6314400"/>
            <a:ext cx="73507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8"/>
          <p:cNvSpPr txBox="1">
            <a:spLocks noGrp="1"/>
          </p:cNvSpPr>
          <p:nvPr>
            <p:ph type="sldNum" idx="12"/>
          </p:nvPr>
        </p:nvSpPr>
        <p:spPr>
          <a:xfrm>
            <a:off x="10883899" y="6314400"/>
            <a:ext cx="75723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grpSp>
        <p:nvGrpSpPr>
          <p:cNvPr id="120" name="Google Shape;120;p19"/>
          <p:cNvGrpSpPr/>
          <p:nvPr/>
        </p:nvGrpSpPr>
        <p:grpSpPr>
          <a:xfrm>
            <a:off x="0" y="0"/>
            <a:ext cx="12191999" cy="6861600"/>
            <a:chOff x="1" y="0"/>
            <a:chExt cx="12191999" cy="6861600"/>
          </a:xfrm>
        </p:grpSpPr>
        <p:sp>
          <p:nvSpPr>
            <p:cNvPr id="121" name="Google Shape;121;p19"/>
            <p:cNvSpPr/>
            <p:nvPr/>
          </p:nvSpPr>
          <p:spPr>
            <a:xfrm rot="-5400000">
              <a:off x="1" y="1640114"/>
              <a:ext cx="5217886" cy="5217886"/>
            </a:xfrm>
            <a:prstGeom prst="rect">
              <a:avLst/>
            </a:prstGeom>
            <a:gradFill>
              <a:gsLst>
                <a:gs pos="0">
                  <a:srgbClr val="B1453B">
                    <a:alpha val="60000"/>
                  </a:srgbClr>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22" name="Google Shape;122;p19"/>
            <p:cNvSpPr/>
            <p:nvPr/>
          </p:nvSpPr>
          <p:spPr>
            <a:xfrm>
              <a:off x="6384514" y="0"/>
              <a:ext cx="4320000" cy="4320000"/>
            </a:xfrm>
            <a:prstGeom prst="ellipse">
              <a:avLst/>
            </a:prstGeom>
            <a:solidFill>
              <a:schemeClr val="accent3">
                <a:alpha val="95686"/>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23" name="Google Shape;123;p19"/>
            <p:cNvSpPr/>
            <p:nvPr/>
          </p:nvSpPr>
          <p:spPr>
            <a:xfrm>
              <a:off x="6119057" y="1230054"/>
              <a:ext cx="5506886" cy="5506886"/>
            </a:xfrm>
            <a:prstGeom prst="ellipse">
              <a:avLst/>
            </a:prstGeom>
            <a:solidFill>
              <a:schemeClr val="accent2">
                <a:alpha val="60000"/>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grpSp>
          <p:nvGrpSpPr>
            <p:cNvPr id="124" name="Google Shape;124;p19"/>
            <p:cNvGrpSpPr/>
            <p:nvPr/>
          </p:nvGrpSpPr>
          <p:grpSpPr>
            <a:xfrm>
              <a:off x="690092" y="0"/>
              <a:ext cx="10800000" cy="6858000"/>
              <a:chOff x="2328000" y="0"/>
              <a:chExt cx="2880000" cy="1440000"/>
            </a:xfrm>
          </p:grpSpPr>
          <p:sp>
            <p:nvSpPr>
              <p:cNvPr id="125" name="Google Shape;125;p19"/>
              <p:cNvSpPr/>
              <p:nvPr/>
            </p:nvSpPr>
            <p:spPr>
              <a:xfrm>
                <a:off x="3768000" y="0"/>
                <a:ext cx="1440000" cy="1440000"/>
              </a:xfrm>
              <a:prstGeom prst="rect">
                <a:avLst/>
              </a:prstGeom>
              <a:gradFill>
                <a:gsLst>
                  <a:gs pos="0">
                    <a:schemeClr val="accent1"/>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26" name="Google Shape;126;p19"/>
              <p:cNvSpPr/>
              <p:nvPr/>
            </p:nvSpPr>
            <p:spPr>
              <a:xfrm flipH="1">
                <a:off x="2328000" y="0"/>
                <a:ext cx="1440000" cy="1440000"/>
              </a:xfrm>
              <a:prstGeom prst="rect">
                <a:avLst/>
              </a:prstGeom>
              <a:gradFill>
                <a:gsLst>
                  <a:gs pos="0">
                    <a:schemeClr val="accent1"/>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grpSp>
        <p:grpSp>
          <p:nvGrpSpPr>
            <p:cNvPr id="127" name="Google Shape;127;p19"/>
            <p:cNvGrpSpPr/>
            <p:nvPr/>
          </p:nvGrpSpPr>
          <p:grpSpPr>
            <a:xfrm rot="5400000">
              <a:off x="7048499" y="1714500"/>
              <a:ext cx="6858000" cy="3429000"/>
              <a:chOff x="0" y="0"/>
              <a:chExt cx="2880000" cy="1440000"/>
            </a:xfrm>
          </p:grpSpPr>
          <p:sp>
            <p:nvSpPr>
              <p:cNvPr id="128" name="Google Shape;128;p19"/>
              <p:cNvSpPr/>
              <p:nvPr/>
            </p:nvSpPr>
            <p:spPr>
              <a:xfrm>
                <a:off x="1440000" y="0"/>
                <a:ext cx="1440000" cy="1440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29" name="Google Shape;129;p19"/>
              <p:cNvSpPr/>
              <p:nvPr/>
            </p:nvSpPr>
            <p:spPr>
              <a:xfrm flipH="1">
                <a:off x="0" y="0"/>
                <a:ext cx="1440000" cy="1440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grpSp>
        <p:sp>
          <p:nvSpPr>
            <p:cNvPr id="130" name="Google Shape;130;p19"/>
            <p:cNvSpPr/>
            <p:nvPr/>
          </p:nvSpPr>
          <p:spPr>
            <a:xfrm rot="10800000">
              <a:off x="5602287" y="271887"/>
              <a:ext cx="6589713" cy="6589713"/>
            </a:xfrm>
            <a:prstGeom prst="rect">
              <a:avLst/>
            </a:prstGeom>
            <a:gradFill>
              <a:gsLst>
                <a:gs pos="0">
                  <a:schemeClr val="accent3"/>
                </a:gs>
                <a:gs pos="60000">
                  <a:srgbClr val="C34D74">
                    <a:alpha val="0"/>
                  </a:srgbClr>
                </a:gs>
                <a:gs pos="100000">
                  <a:srgbClr val="C34D74">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grpSp>
      <p:sp>
        <p:nvSpPr>
          <p:cNvPr id="131" name="Google Shape;131;p19"/>
          <p:cNvSpPr/>
          <p:nvPr/>
        </p:nvSpPr>
        <p:spPr>
          <a:xfrm>
            <a:off x="0" y="0"/>
            <a:ext cx="12192000" cy="6858000"/>
          </a:xfrm>
          <a:prstGeom prst="rect">
            <a:avLst/>
          </a:prstGeom>
          <a:solidFill>
            <a:schemeClr val="dk2">
              <a:alpha val="40000"/>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32" name="Google Shape;132;p19"/>
          <p:cNvSpPr txBox="1">
            <a:spLocks noGrp="1"/>
          </p:cNvSpPr>
          <p:nvPr>
            <p:ph type="dt" idx="10"/>
          </p:nvPr>
        </p:nvSpPr>
        <p:spPr>
          <a:xfrm>
            <a:off x="8075613" y="6314400"/>
            <a:ext cx="26234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9"/>
          <p:cNvSpPr txBox="1">
            <a:spLocks noGrp="1"/>
          </p:cNvSpPr>
          <p:nvPr>
            <p:ph type="ftr" idx="11"/>
          </p:nvPr>
        </p:nvSpPr>
        <p:spPr>
          <a:xfrm>
            <a:off x="540000" y="6314400"/>
            <a:ext cx="73507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9"/>
          <p:cNvSpPr txBox="1">
            <a:spLocks noGrp="1"/>
          </p:cNvSpPr>
          <p:nvPr>
            <p:ph type="sldNum" idx="12"/>
          </p:nvPr>
        </p:nvSpPr>
        <p:spPr>
          <a:xfrm>
            <a:off x="10883899" y="6314400"/>
            <a:ext cx="75723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5"/>
        <p:cNvGrpSpPr/>
        <p:nvPr/>
      </p:nvGrpSpPr>
      <p:grpSpPr>
        <a:xfrm>
          <a:off x="0" y="0"/>
          <a:ext cx="0" cy="0"/>
          <a:chOff x="0" y="0"/>
          <a:chExt cx="0" cy="0"/>
        </a:xfrm>
      </p:grpSpPr>
      <p:grpSp>
        <p:nvGrpSpPr>
          <p:cNvPr id="136" name="Google Shape;136;p20"/>
          <p:cNvGrpSpPr/>
          <p:nvPr/>
        </p:nvGrpSpPr>
        <p:grpSpPr>
          <a:xfrm flipH="1">
            <a:off x="0" y="0"/>
            <a:ext cx="12191999" cy="6858002"/>
            <a:chOff x="0" y="-2"/>
            <a:chExt cx="12191999" cy="6858002"/>
          </a:xfrm>
        </p:grpSpPr>
        <p:sp>
          <p:nvSpPr>
            <p:cNvPr id="137" name="Google Shape;137;p20"/>
            <p:cNvSpPr/>
            <p:nvPr/>
          </p:nvSpPr>
          <p:spPr>
            <a:xfrm>
              <a:off x="7995665" y="2562224"/>
              <a:ext cx="4196334" cy="4295775"/>
            </a:xfrm>
            <a:prstGeom prst="rect">
              <a:avLst/>
            </a:prstGeom>
            <a:gradFill>
              <a:gsLst>
                <a:gs pos="0">
                  <a:srgbClr val="C34D74">
                    <a:alpha val="40000"/>
                  </a:srgbClr>
                </a:gs>
                <a:gs pos="34000">
                  <a:srgbClr val="C34D74">
                    <a:alpha val="20000"/>
                  </a:srgbClr>
                </a:gs>
                <a:gs pos="65000">
                  <a:srgbClr val="C34D74">
                    <a:alpha val="0"/>
                  </a:srgbClr>
                </a:gs>
                <a:gs pos="100000">
                  <a:srgbClr val="C34D74">
                    <a:alpha val="0"/>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nvGrpSpPr>
            <p:cNvPr id="138" name="Google Shape;138;p20"/>
            <p:cNvGrpSpPr/>
            <p:nvPr/>
          </p:nvGrpSpPr>
          <p:grpSpPr>
            <a:xfrm rot="-5400000">
              <a:off x="2295528" y="-2295528"/>
              <a:ext cx="6858000" cy="11449051"/>
              <a:chOff x="0" y="2333625"/>
              <a:chExt cx="9515474" cy="3766109"/>
            </a:xfrm>
          </p:grpSpPr>
          <p:sp>
            <p:nvSpPr>
              <p:cNvPr id="139" name="Google Shape;139;p20"/>
              <p:cNvSpPr/>
              <p:nvPr/>
            </p:nvSpPr>
            <p:spPr>
              <a:xfrm>
                <a:off x="4757737" y="2333625"/>
                <a:ext cx="4757737" cy="3766109"/>
              </a:xfrm>
              <a:prstGeom prst="rect">
                <a:avLst/>
              </a:prstGeom>
              <a:gradFill>
                <a:gsLst>
                  <a:gs pos="0">
                    <a:srgbClr val="B1453B">
                      <a:alpha val="60000"/>
                    </a:srgbClr>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40" name="Google Shape;140;p20"/>
              <p:cNvSpPr/>
              <p:nvPr/>
            </p:nvSpPr>
            <p:spPr>
              <a:xfrm flipH="1">
                <a:off x="0" y="2333625"/>
                <a:ext cx="4757737" cy="3766109"/>
              </a:xfrm>
              <a:prstGeom prst="rect">
                <a:avLst/>
              </a:prstGeom>
              <a:gradFill>
                <a:gsLst>
                  <a:gs pos="0">
                    <a:srgbClr val="B1453B">
                      <a:alpha val="60000"/>
                    </a:srgbClr>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grpSp>
          <p:nvGrpSpPr>
            <p:cNvPr id="141" name="Google Shape;141;p20"/>
            <p:cNvGrpSpPr/>
            <p:nvPr/>
          </p:nvGrpSpPr>
          <p:grpSpPr>
            <a:xfrm rot="5400000">
              <a:off x="3583369" y="-3583369"/>
              <a:ext cx="4713262" cy="11880000"/>
              <a:chOff x="1" y="0"/>
              <a:chExt cx="8305797" cy="6858000"/>
            </a:xfrm>
          </p:grpSpPr>
          <p:sp>
            <p:nvSpPr>
              <p:cNvPr id="142" name="Google Shape;142;p20"/>
              <p:cNvSpPr/>
              <p:nvPr/>
            </p:nvSpPr>
            <p:spPr>
              <a:xfrm>
                <a:off x="931" y="3429000"/>
                <a:ext cx="8304867" cy="3429000"/>
              </a:xfrm>
              <a:prstGeom prst="rect">
                <a:avLst/>
              </a:prstGeom>
              <a:gradFill>
                <a:gsLst>
                  <a:gs pos="0">
                    <a:srgbClr val="C34D74">
                      <a:alpha val="60000"/>
                    </a:srgbClr>
                  </a:gs>
                  <a:gs pos="63000">
                    <a:srgbClr val="C34D74">
                      <a:alpha val="0"/>
                    </a:srgbClr>
                  </a:gs>
                  <a:gs pos="100000">
                    <a:srgbClr val="C34D74">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43" name="Google Shape;143;p20"/>
              <p:cNvSpPr/>
              <p:nvPr/>
            </p:nvSpPr>
            <p:spPr>
              <a:xfrm rot="10800000" flipH="1">
                <a:off x="1" y="0"/>
                <a:ext cx="8304867" cy="3429000"/>
              </a:xfrm>
              <a:prstGeom prst="rect">
                <a:avLst/>
              </a:prstGeom>
              <a:gradFill>
                <a:gsLst>
                  <a:gs pos="0">
                    <a:srgbClr val="C34D74">
                      <a:alpha val="60000"/>
                    </a:srgbClr>
                  </a:gs>
                  <a:gs pos="63000">
                    <a:srgbClr val="C34D74">
                      <a:alpha val="0"/>
                    </a:srgbClr>
                  </a:gs>
                  <a:gs pos="100000">
                    <a:srgbClr val="C34D74">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grpSp>
          <p:nvGrpSpPr>
            <p:cNvPr id="144" name="Google Shape;144;p20"/>
            <p:cNvGrpSpPr/>
            <p:nvPr/>
          </p:nvGrpSpPr>
          <p:grpSpPr>
            <a:xfrm>
              <a:off x="2676525" y="0"/>
              <a:ext cx="9515473" cy="3766109"/>
              <a:chOff x="2333625" y="2433367"/>
              <a:chExt cx="9897159" cy="3766109"/>
            </a:xfrm>
          </p:grpSpPr>
          <p:sp>
            <p:nvSpPr>
              <p:cNvPr id="145" name="Google Shape;145;p20"/>
              <p:cNvSpPr/>
              <p:nvPr/>
            </p:nvSpPr>
            <p:spPr>
              <a:xfrm>
                <a:off x="7282205" y="2433367"/>
                <a:ext cx="4948579" cy="3766109"/>
              </a:xfrm>
              <a:prstGeom prst="rect">
                <a:avLst/>
              </a:prstGeom>
              <a:gradFill>
                <a:gsLst>
                  <a:gs pos="0">
                    <a:srgbClr val="C3894D">
                      <a:alpha val="60000"/>
                    </a:srgbClr>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46" name="Google Shape;146;p20"/>
              <p:cNvSpPr/>
              <p:nvPr/>
            </p:nvSpPr>
            <p:spPr>
              <a:xfrm flipH="1">
                <a:off x="2333625" y="2433367"/>
                <a:ext cx="4948579" cy="3766109"/>
              </a:xfrm>
              <a:prstGeom prst="rect">
                <a:avLst/>
              </a:prstGeom>
              <a:gradFill>
                <a:gsLst>
                  <a:gs pos="0">
                    <a:srgbClr val="C3894D">
                      <a:alpha val="60000"/>
                    </a:srgbClr>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grpSp>
          <p:nvGrpSpPr>
            <p:cNvPr id="147" name="Google Shape;147;p20"/>
            <p:cNvGrpSpPr/>
            <p:nvPr/>
          </p:nvGrpSpPr>
          <p:grpSpPr>
            <a:xfrm>
              <a:off x="0" y="0"/>
              <a:ext cx="9515473" cy="3766109"/>
              <a:chOff x="0" y="2333625"/>
              <a:chExt cx="9515473" cy="3766109"/>
            </a:xfrm>
          </p:grpSpPr>
          <p:sp>
            <p:nvSpPr>
              <p:cNvPr id="148" name="Google Shape;148;p20"/>
              <p:cNvSpPr/>
              <p:nvPr/>
            </p:nvSpPr>
            <p:spPr>
              <a:xfrm>
                <a:off x="4757737" y="2333625"/>
                <a:ext cx="4757736" cy="3766109"/>
              </a:xfrm>
              <a:prstGeom prst="rect">
                <a:avLst/>
              </a:prstGeom>
              <a:gradFill>
                <a:gsLst>
                  <a:gs pos="0">
                    <a:srgbClr val="B1453B">
                      <a:alpha val="60000"/>
                    </a:srgbClr>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49" name="Google Shape;149;p20"/>
              <p:cNvSpPr/>
              <p:nvPr/>
            </p:nvSpPr>
            <p:spPr>
              <a:xfrm flipH="1">
                <a:off x="0" y="2333625"/>
                <a:ext cx="4757736" cy="3766109"/>
              </a:xfrm>
              <a:prstGeom prst="rect">
                <a:avLst/>
              </a:prstGeom>
              <a:gradFill>
                <a:gsLst>
                  <a:gs pos="0">
                    <a:srgbClr val="B1453B">
                      <a:alpha val="60000"/>
                    </a:srgbClr>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grpSp>
      <p:sp>
        <p:nvSpPr>
          <p:cNvPr id="150" name="Google Shape;150;p20"/>
          <p:cNvSpPr/>
          <p:nvPr/>
        </p:nvSpPr>
        <p:spPr>
          <a:xfrm>
            <a:off x="0" y="0"/>
            <a:ext cx="12192000" cy="6858000"/>
          </a:xfrm>
          <a:prstGeom prst="rect">
            <a:avLst/>
          </a:prstGeom>
          <a:solidFill>
            <a:schemeClr val="dk2">
              <a:alpha val="40000"/>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51" name="Google Shape;151;p20"/>
          <p:cNvSpPr txBox="1">
            <a:spLocks noGrp="1"/>
          </p:cNvSpPr>
          <p:nvPr>
            <p:ph type="title"/>
          </p:nvPr>
        </p:nvSpPr>
        <p:spPr>
          <a:xfrm>
            <a:off x="539999" y="540000"/>
            <a:ext cx="4511425" cy="277177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6000"/>
              <a:buFont typeface="Bell MT"/>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20"/>
          <p:cNvSpPr txBox="1">
            <a:spLocks noGrp="1"/>
          </p:cNvSpPr>
          <p:nvPr>
            <p:ph type="body" idx="1"/>
          </p:nvPr>
        </p:nvSpPr>
        <p:spPr>
          <a:xfrm>
            <a:off x="5232400" y="540000"/>
            <a:ext cx="6408736" cy="5759450"/>
          </a:xfrm>
          <a:prstGeom prst="rect">
            <a:avLst/>
          </a:prstGeom>
          <a:noFill/>
          <a:ln>
            <a:noFill/>
          </a:ln>
        </p:spPr>
        <p:txBody>
          <a:bodyPr spcFirstLastPara="1" wrap="square" lIns="91425" tIns="45700" rIns="91425" bIns="45700" anchor="t" anchorCtr="0">
            <a:normAutofit/>
          </a:bodyPr>
          <a:lstStyle>
            <a:lvl1pPr marL="457200" lvl="0" indent="-431800" algn="l">
              <a:lnSpc>
                <a:spcPct val="125000"/>
              </a:lnSpc>
              <a:spcBef>
                <a:spcPts val="1000"/>
              </a:spcBef>
              <a:spcAft>
                <a:spcPts val="0"/>
              </a:spcAft>
              <a:buClr>
                <a:schemeClr val="lt1"/>
              </a:buClr>
              <a:buSzPts val="3200"/>
              <a:buChar char="•"/>
              <a:defRPr sz="3200"/>
            </a:lvl1pPr>
            <a:lvl2pPr marL="914400" lvl="1" indent="-381000" algn="l">
              <a:lnSpc>
                <a:spcPct val="125000"/>
              </a:lnSpc>
              <a:spcBef>
                <a:spcPts val="500"/>
              </a:spcBef>
              <a:spcAft>
                <a:spcPts val="0"/>
              </a:spcAft>
              <a:buClr>
                <a:schemeClr val="lt1"/>
              </a:buClr>
              <a:buSzPts val="2400"/>
              <a:buChar char="•"/>
              <a:defRPr sz="2400"/>
            </a:lvl2pPr>
            <a:lvl3pPr marL="1371600" lvl="2" indent="-342900" algn="l">
              <a:lnSpc>
                <a:spcPct val="125000"/>
              </a:lnSpc>
              <a:spcBef>
                <a:spcPts val="500"/>
              </a:spcBef>
              <a:spcAft>
                <a:spcPts val="0"/>
              </a:spcAft>
              <a:buClr>
                <a:schemeClr val="lt1"/>
              </a:buClr>
              <a:buSzPts val="1800"/>
              <a:buChar char="•"/>
              <a:defRPr sz="1800"/>
            </a:lvl3pPr>
            <a:lvl4pPr marL="1828800" lvl="3" indent="-342900" algn="l">
              <a:lnSpc>
                <a:spcPct val="125000"/>
              </a:lnSpc>
              <a:spcBef>
                <a:spcPts val="500"/>
              </a:spcBef>
              <a:spcAft>
                <a:spcPts val="0"/>
              </a:spcAft>
              <a:buClr>
                <a:schemeClr val="lt1"/>
              </a:buClr>
              <a:buSzPts val="1800"/>
              <a:buChar char="•"/>
              <a:defRPr sz="1800"/>
            </a:lvl4pPr>
            <a:lvl5pPr marL="2286000" lvl="4" indent="-342900" algn="l">
              <a:lnSpc>
                <a:spcPct val="125000"/>
              </a:lnSpc>
              <a:spcBef>
                <a:spcPts val="500"/>
              </a:spcBef>
              <a:spcAft>
                <a:spcPts val="0"/>
              </a:spcAft>
              <a:buClr>
                <a:schemeClr val="lt1"/>
              </a:buClr>
              <a:buSzPts val="1800"/>
              <a:buChar char="•"/>
              <a:defRPr sz="18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153" name="Google Shape;153;p20"/>
          <p:cNvSpPr txBox="1">
            <a:spLocks noGrp="1"/>
          </p:cNvSpPr>
          <p:nvPr>
            <p:ph type="body" idx="2"/>
          </p:nvPr>
        </p:nvSpPr>
        <p:spPr>
          <a:xfrm>
            <a:off x="540000" y="3536950"/>
            <a:ext cx="4511426" cy="2771775"/>
          </a:xfrm>
          <a:prstGeom prst="rect">
            <a:avLst/>
          </a:prstGeom>
          <a:noFill/>
          <a:ln>
            <a:noFill/>
          </a:ln>
        </p:spPr>
        <p:txBody>
          <a:bodyPr spcFirstLastPara="1" wrap="square" lIns="91425" tIns="45700" rIns="91425" bIns="45700" anchor="t" anchorCtr="0">
            <a:normAutofit/>
          </a:bodyPr>
          <a:lstStyle>
            <a:lvl1pPr marL="457200" lvl="0" indent="-228600" algn="l">
              <a:lnSpc>
                <a:spcPct val="125000"/>
              </a:lnSpc>
              <a:spcBef>
                <a:spcPts val="1000"/>
              </a:spcBef>
              <a:spcAft>
                <a:spcPts val="0"/>
              </a:spcAft>
              <a:buClr>
                <a:schemeClr val="lt1"/>
              </a:buClr>
              <a:buSzPts val="1600"/>
              <a:buNone/>
              <a:defRPr sz="1600" cap="none"/>
            </a:lvl1pPr>
            <a:lvl2pPr marL="914400" lvl="1" indent="-228600" algn="l">
              <a:lnSpc>
                <a:spcPct val="125000"/>
              </a:lnSpc>
              <a:spcBef>
                <a:spcPts val="500"/>
              </a:spcBef>
              <a:spcAft>
                <a:spcPts val="0"/>
              </a:spcAft>
              <a:buClr>
                <a:schemeClr val="lt1"/>
              </a:buClr>
              <a:buSzPts val="1400"/>
              <a:buNone/>
              <a:defRPr sz="1400"/>
            </a:lvl2pPr>
            <a:lvl3pPr marL="1371600" lvl="2" indent="-228600" algn="l">
              <a:lnSpc>
                <a:spcPct val="125000"/>
              </a:lnSpc>
              <a:spcBef>
                <a:spcPts val="500"/>
              </a:spcBef>
              <a:spcAft>
                <a:spcPts val="0"/>
              </a:spcAft>
              <a:buClr>
                <a:schemeClr val="lt1"/>
              </a:buClr>
              <a:buSzPts val="1200"/>
              <a:buNone/>
              <a:defRPr sz="1200"/>
            </a:lvl3pPr>
            <a:lvl4pPr marL="1828800" lvl="3" indent="-228600" algn="l">
              <a:lnSpc>
                <a:spcPct val="125000"/>
              </a:lnSpc>
              <a:spcBef>
                <a:spcPts val="500"/>
              </a:spcBef>
              <a:spcAft>
                <a:spcPts val="0"/>
              </a:spcAft>
              <a:buClr>
                <a:schemeClr val="lt1"/>
              </a:buClr>
              <a:buSzPts val="1000"/>
              <a:buNone/>
              <a:defRPr sz="1000"/>
            </a:lvl4pPr>
            <a:lvl5pPr marL="2286000" lvl="4" indent="-228600" algn="l">
              <a:lnSpc>
                <a:spcPct val="125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54" name="Google Shape;154;p20"/>
          <p:cNvSpPr txBox="1">
            <a:spLocks noGrp="1"/>
          </p:cNvSpPr>
          <p:nvPr>
            <p:ph type="dt" idx="10"/>
          </p:nvPr>
        </p:nvSpPr>
        <p:spPr>
          <a:xfrm>
            <a:off x="8075613" y="6314400"/>
            <a:ext cx="26234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0"/>
          <p:cNvSpPr txBox="1">
            <a:spLocks noGrp="1"/>
          </p:cNvSpPr>
          <p:nvPr>
            <p:ph type="ftr" idx="11"/>
          </p:nvPr>
        </p:nvSpPr>
        <p:spPr>
          <a:xfrm>
            <a:off x="540000" y="6314400"/>
            <a:ext cx="73507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20"/>
          <p:cNvSpPr txBox="1">
            <a:spLocks noGrp="1"/>
          </p:cNvSpPr>
          <p:nvPr>
            <p:ph type="sldNum" idx="12"/>
          </p:nvPr>
        </p:nvSpPr>
        <p:spPr>
          <a:xfrm>
            <a:off x="10883899" y="6314400"/>
            <a:ext cx="75723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7"/>
        <p:cNvGrpSpPr/>
        <p:nvPr/>
      </p:nvGrpSpPr>
      <p:grpSpPr>
        <a:xfrm>
          <a:off x="0" y="0"/>
          <a:ext cx="0" cy="0"/>
          <a:chOff x="0" y="0"/>
          <a:chExt cx="0" cy="0"/>
        </a:xfrm>
      </p:grpSpPr>
      <p:grpSp>
        <p:nvGrpSpPr>
          <p:cNvPr id="158" name="Google Shape;158;p21"/>
          <p:cNvGrpSpPr/>
          <p:nvPr/>
        </p:nvGrpSpPr>
        <p:grpSpPr>
          <a:xfrm rot="10800000">
            <a:off x="1392000" y="0"/>
            <a:ext cx="10800000" cy="6858000"/>
            <a:chOff x="0" y="0"/>
            <a:chExt cx="10800000" cy="6858000"/>
          </a:xfrm>
        </p:grpSpPr>
        <p:sp>
          <p:nvSpPr>
            <p:cNvPr id="159" name="Google Shape;159;p21"/>
            <p:cNvSpPr/>
            <p:nvPr/>
          </p:nvSpPr>
          <p:spPr>
            <a:xfrm>
              <a:off x="5400000" y="0"/>
              <a:ext cx="5400000" cy="6858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60" name="Google Shape;160;p21"/>
            <p:cNvSpPr/>
            <p:nvPr/>
          </p:nvSpPr>
          <p:spPr>
            <a:xfrm flipH="1">
              <a:off x="0" y="0"/>
              <a:ext cx="5400000" cy="6858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grpSp>
      <p:grpSp>
        <p:nvGrpSpPr>
          <p:cNvPr id="161" name="Google Shape;161;p21"/>
          <p:cNvGrpSpPr/>
          <p:nvPr/>
        </p:nvGrpSpPr>
        <p:grpSpPr>
          <a:xfrm rot="-5400000" flipH="1">
            <a:off x="-1714500" y="1714500"/>
            <a:ext cx="6858000" cy="3429000"/>
            <a:chOff x="0" y="0"/>
            <a:chExt cx="2880000" cy="1440000"/>
          </a:xfrm>
        </p:grpSpPr>
        <p:sp>
          <p:nvSpPr>
            <p:cNvPr id="162" name="Google Shape;162;p21"/>
            <p:cNvSpPr/>
            <p:nvPr/>
          </p:nvSpPr>
          <p:spPr>
            <a:xfrm>
              <a:off x="1440000" y="0"/>
              <a:ext cx="1440000" cy="1440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63" name="Google Shape;163;p21"/>
            <p:cNvSpPr/>
            <p:nvPr/>
          </p:nvSpPr>
          <p:spPr>
            <a:xfrm flipH="1">
              <a:off x="0" y="0"/>
              <a:ext cx="1440000" cy="1440000"/>
            </a:xfrm>
            <a:prstGeom prst="rect">
              <a:avLst/>
            </a:prstGeom>
            <a:gradFill>
              <a:gsLst>
                <a:gs pos="0">
                  <a:schemeClr val="accent2"/>
                </a:gs>
                <a:gs pos="60000">
                  <a:srgbClr val="B1453B">
                    <a:alpha val="0"/>
                  </a:srgbClr>
                </a:gs>
                <a:gs pos="100000">
                  <a:srgbClr val="B1453B">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grpSp>
      <p:sp>
        <p:nvSpPr>
          <p:cNvPr id="164" name="Google Shape;164;p21"/>
          <p:cNvSpPr/>
          <p:nvPr/>
        </p:nvSpPr>
        <p:spPr>
          <a:xfrm rot="10800000">
            <a:off x="5602287" y="268286"/>
            <a:ext cx="6589713" cy="6589713"/>
          </a:xfrm>
          <a:prstGeom prst="rect">
            <a:avLst/>
          </a:prstGeom>
          <a:gradFill>
            <a:gsLst>
              <a:gs pos="0">
                <a:schemeClr val="accent1"/>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65" name="Google Shape;165;p21"/>
          <p:cNvSpPr/>
          <p:nvPr/>
        </p:nvSpPr>
        <p:spPr>
          <a:xfrm>
            <a:off x="0" y="0"/>
            <a:ext cx="6589713" cy="6589713"/>
          </a:xfrm>
          <a:prstGeom prst="rect">
            <a:avLst/>
          </a:prstGeom>
          <a:gradFill>
            <a:gsLst>
              <a:gs pos="0">
                <a:srgbClr val="C3894D">
                  <a:alpha val="60000"/>
                </a:srgbClr>
              </a:gs>
              <a:gs pos="60000">
                <a:srgbClr val="C3894D">
                  <a:alpha val="0"/>
                </a:srgbClr>
              </a:gs>
              <a:gs pos="100000">
                <a:srgbClr val="C3894D">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66" name="Google Shape;166;p21"/>
          <p:cNvSpPr/>
          <p:nvPr/>
        </p:nvSpPr>
        <p:spPr>
          <a:xfrm>
            <a:off x="0" y="0"/>
            <a:ext cx="12192000" cy="6858000"/>
          </a:xfrm>
          <a:prstGeom prst="rect">
            <a:avLst/>
          </a:prstGeom>
          <a:solidFill>
            <a:schemeClr val="dk2">
              <a:alpha val="40000"/>
            </a:scheme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venir"/>
              <a:ea typeface="Avenir"/>
              <a:cs typeface="Avenir"/>
              <a:sym typeface="Avenir"/>
            </a:endParaRPr>
          </a:p>
        </p:txBody>
      </p:sp>
      <p:sp>
        <p:nvSpPr>
          <p:cNvPr id="167" name="Google Shape;167;p21"/>
          <p:cNvSpPr txBox="1">
            <a:spLocks noGrp="1"/>
          </p:cNvSpPr>
          <p:nvPr>
            <p:ph type="title"/>
          </p:nvPr>
        </p:nvSpPr>
        <p:spPr>
          <a:xfrm>
            <a:off x="539999" y="540000"/>
            <a:ext cx="4511425" cy="277177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6000"/>
              <a:buFont typeface="Bell MT"/>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21"/>
          <p:cNvSpPr>
            <a:spLocks noGrp="1"/>
          </p:cNvSpPr>
          <p:nvPr>
            <p:ph type="pic" idx="2"/>
          </p:nvPr>
        </p:nvSpPr>
        <p:spPr>
          <a:xfrm>
            <a:off x="5232400" y="549275"/>
            <a:ext cx="6408736" cy="5759450"/>
          </a:xfrm>
          <a:prstGeom prst="rect">
            <a:avLst/>
          </a:prstGeom>
          <a:noFill/>
          <a:ln>
            <a:noFill/>
          </a:ln>
        </p:spPr>
      </p:sp>
      <p:sp>
        <p:nvSpPr>
          <p:cNvPr id="169" name="Google Shape;169;p21"/>
          <p:cNvSpPr txBox="1">
            <a:spLocks noGrp="1"/>
          </p:cNvSpPr>
          <p:nvPr>
            <p:ph type="body" idx="1"/>
          </p:nvPr>
        </p:nvSpPr>
        <p:spPr>
          <a:xfrm>
            <a:off x="539999" y="3536950"/>
            <a:ext cx="4511425" cy="2771774"/>
          </a:xfrm>
          <a:prstGeom prst="rect">
            <a:avLst/>
          </a:prstGeom>
          <a:noFill/>
          <a:ln>
            <a:noFill/>
          </a:ln>
        </p:spPr>
        <p:txBody>
          <a:bodyPr spcFirstLastPara="1" wrap="square" lIns="91425" tIns="45700" rIns="91425" bIns="45700" anchor="t" anchorCtr="0">
            <a:normAutofit/>
          </a:bodyPr>
          <a:lstStyle>
            <a:lvl1pPr marL="457200" lvl="0" indent="-228600" algn="l">
              <a:lnSpc>
                <a:spcPct val="125000"/>
              </a:lnSpc>
              <a:spcBef>
                <a:spcPts val="1000"/>
              </a:spcBef>
              <a:spcAft>
                <a:spcPts val="0"/>
              </a:spcAft>
              <a:buClr>
                <a:schemeClr val="lt1"/>
              </a:buClr>
              <a:buSzPts val="1600"/>
              <a:buNone/>
              <a:defRPr sz="1600" cap="none"/>
            </a:lvl1pPr>
            <a:lvl2pPr marL="914400" lvl="1" indent="-228600" algn="l">
              <a:lnSpc>
                <a:spcPct val="125000"/>
              </a:lnSpc>
              <a:spcBef>
                <a:spcPts val="500"/>
              </a:spcBef>
              <a:spcAft>
                <a:spcPts val="0"/>
              </a:spcAft>
              <a:buClr>
                <a:schemeClr val="lt1"/>
              </a:buClr>
              <a:buSzPts val="1400"/>
              <a:buNone/>
              <a:defRPr sz="1400"/>
            </a:lvl2pPr>
            <a:lvl3pPr marL="1371600" lvl="2" indent="-228600" algn="l">
              <a:lnSpc>
                <a:spcPct val="125000"/>
              </a:lnSpc>
              <a:spcBef>
                <a:spcPts val="500"/>
              </a:spcBef>
              <a:spcAft>
                <a:spcPts val="0"/>
              </a:spcAft>
              <a:buClr>
                <a:schemeClr val="lt1"/>
              </a:buClr>
              <a:buSzPts val="1200"/>
              <a:buNone/>
              <a:defRPr sz="1200"/>
            </a:lvl3pPr>
            <a:lvl4pPr marL="1828800" lvl="3" indent="-228600" algn="l">
              <a:lnSpc>
                <a:spcPct val="125000"/>
              </a:lnSpc>
              <a:spcBef>
                <a:spcPts val="500"/>
              </a:spcBef>
              <a:spcAft>
                <a:spcPts val="0"/>
              </a:spcAft>
              <a:buClr>
                <a:schemeClr val="lt1"/>
              </a:buClr>
              <a:buSzPts val="1000"/>
              <a:buNone/>
              <a:defRPr sz="1000"/>
            </a:lvl4pPr>
            <a:lvl5pPr marL="2286000" lvl="4" indent="-228600" algn="l">
              <a:lnSpc>
                <a:spcPct val="125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70" name="Google Shape;170;p21"/>
          <p:cNvSpPr txBox="1">
            <a:spLocks noGrp="1"/>
          </p:cNvSpPr>
          <p:nvPr>
            <p:ph type="dt" idx="10"/>
          </p:nvPr>
        </p:nvSpPr>
        <p:spPr>
          <a:xfrm>
            <a:off x="8075613" y="6314400"/>
            <a:ext cx="26234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1"/>
          <p:cNvSpPr txBox="1">
            <a:spLocks noGrp="1"/>
          </p:cNvSpPr>
          <p:nvPr>
            <p:ph type="ftr" idx="11"/>
          </p:nvPr>
        </p:nvSpPr>
        <p:spPr>
          <a:xfrm>
            <a:off x="540000" y="6314400"/>
            <a:ext cx="73507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1"/>
          <p:cNvSpPr txBox="1">
            <a:spLocks noGrp="1"/>
          </p:cNvSpPr>
          <p:nvPr>
            <p:ph type="sldNum" idx="12"/>
          </p:nvPr>
        </p:nvSpPr>
        <p:spPr>
          <a:xfrm>
            <a:off x="10883899" y="6314400"/>
            <a:ext cx="75723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540000" y="540000"/>
            <a:ext cx="11101135" cy="18095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6000"/>
              <a:buFont typeface="Bell MT"/>
              <a:buNone/>
              <a:defRPr sz="6000" b="0" i="0" u="none" strike="noStrike" cap="none">
                <a:solidFill>
                  <a:schemeClr val="lt1"/>
                </a:solidFill>
                <a:latin typeface="Bell MT"/>
                <a:ea typeface="Bell MT"/>
                <a:cs typeface="Bell MT"/>
                <a:sym typeface="Bell M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540000" y="2528887"/>
            <a:ext cx="11101136" cy="3779837"/>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25000"/>
              </a:lnSpc>
              <a:spcBef>
                <a:spcPts val="1000"/>
              </a:spcBef>
              <a:spcAft>
                <a:spcPts val="0"/>
              </a:spcAft>
              <a:buClr>
                <a:schemeClr val="lt1"/>
              </a:buClr>
              <a:buSzPts val="1800"/>
              <a:buFont typeface="Arial"/>
              <a:buChar char="•"/>
              <a:defRPr sz="1800" b="0" i="0" u="none" strike="noStrike" cap="none">
                <a:solidFill>
                  <a:schemeClr val="lt1"/>
                </a:solidFill>
                <a:latin typeface="Avenir"/>
                <a:ea typeface="Avenir"/>
                <a:cs typeface="Avenir"/>
                <a:sym typeface="Avenir"/>
              </a:defRPr>
            </a:lvl1pPr>
            <a:lvl2pPr marL="914400" marR="0" lvl="1" indent="-342900" algn="l" rtl="0">
              <a:lnSpc>
                <a:spcPct val="125000"/>
              </a:lnSpc>
              <a:spcBef>
                <a:spcPts val="500"/>
              </a:spcBef>
              <a:spcAft>
                <a:spcPts val="0"/>
              </a:spcAft>
              <a:buClr>
                <a:schemeClr val="lt1"/>
              </a:buClr>
              <a:buSzPts val="1800"/>
              <a:buFont typeface="Arial"/>
              <a:buChar char="•"/>
              <a:defRPr sz="1800" b="0" i="0" u="none" strike="noStrike" cap="none">
                <a:solidFill>
                  <a:schemeClr val="lt1"/>
                </a:solidFill>
                <a:latin typeface="Avenir"/>
                <a:ea typeface="Avenir"/>
                <a:cs typeface="Avenir"/>
                <a:sym typeface="Avenir"/>
              </a:defRPr>
            </a:lvl2pPr>
            <a:lvl3pPr marL="1371600" marR="0" lvl="2" indent="-342900" algn="l" rtl="0">
              <a:lnSpc>
                <a:spcPct val="125000"/>
              </a:lnSpc>
              <a:spcBef>
                <a:spcPts val="500"/>
              </a:spcBef>
              <a:spcAft>
                <a:spcPts val="0"/>
              </a:spcAft>
              <a:buClr>
                <a:schemeClr val="lt1"/>
              </a:buClr>
              <a:buSzPts val="1800"/>
              <a:buFont typeface="Arial"/>
              <a:buChar char="•"/>
              <a:defRPr sz="1800" b="0" i="0" u="none" strike="noStrike" cap="none">
                <a:solidFill>
                  <a:schemeClr val="lt1"/>
                </a:solidFill>
                <a:latin typeface="Avenir"/>
                <a:ea typeface="Avenir"/>
                <a:cs typeface="Avenir"/>
                <a:sym typeface="Avenir"/>
              </a:defRPr>
            </a:lvl3pPr>
            <a:lvl4pPr marL="1828800" marR="0" lvl="3" indent="-342900" algn="l" rtl="0">
              <a:lnSpc>
                <a:spcPct val="125000"/>
              </a:lnSpc>
              <a:spcBef>
                <a:spcPts val="500"/>
              </a:spcBef>
              <a:spcAft>
                <a:spcPts val="0"/>
              </a:spcAft>
              <a:buClr>
                <a:schemeClr val="lt1"/>
              </a:buClr>
              <a:buSzPts val="1800"/>
              <a:buFont typeface="Arial"/>
              <a:buChar char="•"/>
              <a:defRPr sz="1800" b="0" i="0" u="none" strike="noStrike" cap="none">
                <a:solidFill>
                  <a:schemeClr val="lt1"/>
                </a:solidFill>
                <a:latin typeface="Avenir"/>
                <a:ea typeface="Avenir"/>
                <a:cs typeface="Avenir"/>
                <a:sym typeface="Avenir"/>
              </a:defRPr>
            </a:lvl4pPr>
            <a:lvl5pPr marL="2286000" marR="0" lvl="4" indent="-342900" algn="l" rtl="0">
              <a:lnSpc>
                <a:spcPct val="125000"/>
              </a:lnSpc>
              <a:spcBef>
                <a:spcPts val="500"/>
              </a:spcBef>
              <a:spcAft>
                <a:spcPts val="0"/>
              </a:spcAft>
              <a:buClr>
                <a:schemeClr val="lt1"/>
              </a:buClr>
              <a:buSzPts val="1800"/>
              <a:buFont typeface="Arial"/>
              <a:buChar char="•"/>
              <a:defRPr sz="1800" b="0" i="0" u="none" strike="noStrike" cap="none">
                <a:solidFill>
                  <a:schemeClr val="lt1"/>
                </a:solidFill>
                <a:latin typeface="Avenir"/>
                <a:ea typeface="Avenir"/>
                <a:cs typeface="Avenir"/>
                <a:sym typeface="Avenir"/>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venir"/>
                <a:ea typeface="Avenir"/>
                <a:cs typeface="Avenir"/>
                <a:sym typeface="Avenir"/>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venir"/>
                <a:ea typeface="Avenir"/>
                <a:cs typeface="Avenir"/>
                <a:sym typeface="Avenir"/>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venir"/>
                <a:ea typeface="Avenir"/>
                <a:cs typeface="Avenir"/>
                <a:sym typeface="Avenir"/>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venir"/>
                <a:ea typeface="Avenir"/>
                <a:cs typeface="Avenir"/>
                <a:sym typeface="Avenir"/>
              </a:defRPr>
            </a:lvl9pPr>
          </a:lstStyle>
          <a:p>
            <a:endParaRPr/>
          </a:p>
        </p:txBody>
      </p:sp>
      <p:sp>
        <p:nvSpPr>
          <p:cNvPr id="12" name="Google Shape;12;p12"/>
          <p:cNvSpPr txBox="1">
            <a:spLocks noGrp="1"/>
          </p:cNvSpPr>
          <p:nvPr>
            <p:ph type="ftr" idx="11"/>
          </p:nvPr>
        </p:nvSpPr>
        <p:spPr>
          <a:xfrm>
            <a:off x="540000" y="6314400"/>
            <a:ext cx="7350795"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lt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lt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lt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lt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lt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lt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lt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lt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lt1"/>
                </a:solidFill>
                <a:latin typeface="Avenir"/>
                <a:ea typeface="Avenir"/>
                <a:cs typeface="Avenir"/>
                <a:sym typeface="Avenir"/>
              </a:defRPr>
            </a:lvl9pPr>
          </a:lstStyle>
          <a:p>
            <a:endParaRPr/>
          </a:p>
        </p:txBody>
      </p:sp>
      <p:sp>
        <p:nvSpPr>
          <p:cNvPr id="13" name="Google Shape;13;p12"/>
          <p:cNvSpPr txBox="1">
            <a:spLocks noGrp="1"/>
          </p:cNvSpPr>
          <p:nvPr>
            <p:ph type="dt" idx="10"/>
          </p:nvPr>
        </p:nvSpPr>
        <p:spPr>
          <a:xfrm>
            <a:off x="8075613" y="6314400"/>
            <a:ext cx="2623468"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lt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lt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lt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lt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lt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lt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lt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lt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lt1"/>
                </a:solidFill>
                <a:latin typeface="Avenir"/>
                <a:ea typeface="Avenir"/>
                <a:cs typeface="Avenir"/>
                <a:sym typeface="Avenir"/>
              </a:defRPr>
            </a:lvl9pPr>
          </a:lstStyle>
          <a:p>
            <a:endParaRPr/>
          </a:p>
        </p:txBody>
      </p:sp>
      <p:sp>
        <p:nvSpPr>
          <p:cNvPr id="14" name="Google Shape;14;p12"/>
          <p:cNvSpPr txBox="1">
            <a:spLocks noGrp="1"/>
          </p:cNvSpPr>
          <p:nvPr>
            <p:ph type="sldNum" idx="12"/>
          </p:nvPr>
        </p:nvSpPr>
        <p:spPr>
          <a:xfrm>
            <a:off x="10883899" y="6314400"/>
            <a:ext cx="75723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lt1"/>
                </a:solidFill>
                <a:latin typeface="Avenir"/>
                <a:ea typeface="Avenir"/>
                <a:cs typeface="Avenir"/>
                <a:sym typeface="Avenir"/>
              </a:defRPr>
            </a:lvl1pPr>
            <a:lvl2pPr marL="0" marR="0" lvl="1" indent="0" algn="r" rtl="0">
              <a:spcBef>
                <a:spcPts val="0"/>
              </a:spcBef>
              <a:buNone/>
              <a:defRPr sz="1000" b="0" i="0" u="none" strike="noStrike" cap="none">
                <a:solidFill>
                  <a:schemeClr val="lt1"/>
                </a:solidFill>
                <a:latin typeface="Avenir"/>
                <a:ea typeface="Avenir"/>
                <a:cs typeface="Avenir"/>
                <a:sym typeface="Avenir"/>
              </a:defRPr>
            </a:lvl2pPr>
            <a:lvl3pPr marL="0" marR="0" lvl="2" indent="0" algn="r" rtl="0">
              <a:spcBef>
                <a:spcPts val="0"/>
              </a:spcBef>
              <a:buNone/>
              <a:defRPr sz="1000" b="0" i="0" u="none" strike="noStrike" cap="none">
                <a:solidFill>
                  <a:schemeClr val="lt1"/>
                </a:solidFill>
                <a:latin typeface="Avenir"/>
                <a:ea typeface="Avenir"/>
                <a:cs typeface="Avenir"/>
                <a:sym typeface="Avenir"/>
              </a:defRPr>
            </a:lvl3pPr>
            <a:lvl4pPr marL="0" marR="0" lvl="3" indent="0" algn="r" rtl="0">
              <a:spcBef>
                <a:spcPts val="0"/>
              </a:spcBef>
              <a:buNone/>
              <a:defRPr sz="1000" b="0" i="0" u="none" strike="noStrike" cap="none">
                <a:solidFill>
                  <a:schemeClr val="lt1"/>
                </a:solidFill>
                <a:latin typeface="Avenir"/>
                <a:ea typeface="Avenir"/>
                <a:cs typeface="Avenir"/>
                <a:sym typeface="Avenir"/>
              </a:defRPr>
            </a:lvl4pPr>
            <a:lvl5pPr marL="0" marR="0" lvl="4" indent="0" algn="r" rtl="0">
              <a:spcBef>
                <a:spcPts val="0"/>
              </a:spcBef>
              <a:buNone/>
              <a:defRPr sz="1000" b="0" i="0" u="none" strike="noStrike" cap="none">
                <a:solidFill>
                  <a:schemeClr val="lt1"/>
                </a:solidFill>
                <a:latin typeface="Avenir"/>
                <a:ea typeface="Avenir"/>
                <a:cs typeface="Avenir"/>
                <a:sym typeface="Avenir"/>
              </a:defRPr>
            </a:lvl5pPr>
            <a:lvl6pPr marL="0" marR="0" lvl="5" indent="0" algn="r" rtl="0">
              <a:spcBef>
                <a:spcPts val="0"/>
              </a:spcBef>
              <a:buNone/>
              <a:defRPr sz="1000" b="0" i="0" u="none" strike="noStrike" cap="none">
                <a:solidFill>
                  <a:schemeClr val="lt1"/>
                </a:solidFill>
                <a:latin typeface="Avenir"/>
                <a:ea typeface="Avenir"/>
                <a:cs typeface="Avenir"/>
                <a:sym typeface="Avenir"/>
              </a:defRPr>
            </a:lvl6pPr>
            <a:lvl7pPr marL="0" marR="0" lvl="6" indent="0" algn="r" rtl="0">
              <a:spcBef>
                <a:spcPts val="0"/>
              </a:spcBef>
              <a:buNone/>
              <a:defRPr sz="1000" b="0" i="0" u="none" strike="noStrike" cap="none">
                <a:solidFill>
                  <a:schemeClr val="lt1"/>
                </a:solidFill>
                <a:latin typeface="Avenir"/>
                <a:ea typeface="Avenir"/>
                <a:cs typeface="Avenir"/>
                <a:sym typeface="Avenir"/>
              </a:defRPr>
            </a:lvl7pPr>
            <a:lvl8pPr marL="0" marR="0" lvl="7" indent="0" algn="r" rtl="0">
              <a:spcBef>
                <a:spcPts val="0"/>
              </a:spcBef>
              <a:buNone/>
              <a:defRPr sz="1000" b="0" i="0" u="none" strike="noStrike" cap="none">
                <a:solidFill>
                  <a:schemeClr val="lt1"/>
                </a:solidFill>
                <a:latin typeface="Avenir"/>
                <a:ea typeface="Avenir"/>
                <a:cs typeface="Avenir"/>
                <a:sym typeface="Avenir"/>
              </a:defRPr>
            </a:lvl8pPr>
            <a:lvl9pPr marL="0" marR="0" lvl="8" indent="0" algn="r" rtl="0">
              <a:spcBef>
                <a:spcPts val="0"/>
              </a:spcBef>
              <a:buNone/>
              <a:defRPr sz="10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34.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5.png"/><Relationship Id="rId5" Type="http://schemas.microsoft.com/office/2007/relationships/media" Target="../media/media3.mp4"/><Relationship Id="rId15" Type="http://schemas.openxmlformats.org/officeDocument/2006/relationships/image" Target="../media/image36.png"/><Relationship Id="rId10" Type="http://schemas.openxmlformats.org/officeDocument/2006/relationships/notesSlide" Target="../notesSlides/notesSlide17.xml"/><Relationship Id="rId4" Type="http://schemas.openxmlformats.org/officeDocument/2006/relationships/video" Target="../media/media2.mp4"/><Relationship Id="rId9" Type="http://schemas.openxmlformats.org/officeDocument/2006/relationships/slideLayout" Target="../slideLayouts/slideLayout2.xml"/><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data.eol.ucar.edu/dataset/610.027"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
          <p:cNvPicPr preferRelativeResize="0"/>
          <p:nvPr/>
        </p:nvPicPr>
        <p:blipFill>
          <a:blip r:embed="rId3">
            <a:alphaModFix amt="8000"/>
          </a:blip>
          <a:stretch>
            <a:fillRect/>
          </a:stretch>
        </p:blipFill>
        <p:spPr>
          <a:xfrm>
            <a:off x="0" y="0"/>
            <a:ext cx="12191999" cy="6857999"/>
          </a:xfrm>
          <a:prstGeom prst="rect">
            <a:avLst/>
          </a:prstGeom>
          <a:noFill/>
          <a:ln>
            <a:noFill/>
          </a:ln>
        </p:spPr>
      </p:pic>
      <p:sp>
        <p:nvSpPr>
          <p:cNvPr id="212" name="Google Shape;212;p1"/>
          <p:cNvSpPr txBox="1">
            <a:spLocks noGrp="1"/>
          </p:cNvSpPr>
          <p:nvPr>
            <p:ph type="ctrTitle"/>
          </p:nvPr>
        </p:nvSpPr>
        <p:spPr>
          <a:xfrm>
            <a:off x="1000800" y="299800"/>
            <a:ext cx="10190400" cy="1948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500"/>
              <a:buFont typeface="Bell MT"/>
              <a:buNone/>
            </a:pPr>
            <a:r>
              <a:rPr lang="en-US" sz="3600"/>
              <a:t>DSD Characteristics and Evolution of the Leading Stratiform Region of a Tornadic QLCS during PERiLS-2022 IOP#2 (30 March 2022).</a:t>
            </a:r>
            <a:endParaRPr sz="3600"/>
          </a:p>
        </p:txBody>
      </p:sp>
      <p:sp>
        <p:nvSpPr>
          <p:cNvPr id="213" name="Google Shape;213;p1"/>
          <p:cNvSpPr txBox="1">
            <a:spLocks noGrp="1"/>
          </p:cNvSpPr>
          <p:nvPr>
            <p:ph type="subTitle" idx="1"/>
          </p:nvPr>
        </p:nvSpPr>
        <p:spPr>
          <a:xfrm>
            <a:off x="3659400" y="2739250"/>
            <a:ext cx="4873200" cy="2186100"/>
          </a:xfrm>
          <a:prstGeom prst="rect">
            <a:avLst/>
          </a:prstGeom>
          <a:noFill/>
          <a:ln>
            <a:noFill/>
          </a:ln>
        </p:spPr>
        <p:txBody>
          <a:bodyPr spcFirstLastPara="1" wrap="square" lIns="91425" tIns="45700" rIns="91425" bIns="45700" anchor="t" anchorCtr="0">
            <a:normAutofit/>
          </a:bodyPr>
          <a:lstStyle/>
          <a:p>
            <a:pPr marL="0" lvl="0" indent="0" algn="ctr" rtl="0">
              <a:lnSpc>
                <a:spcPct val="125000"/>
              </a:lnSpc>
              <a:spcBef>
                <a:spcPts val="0"/>
              </a:spcBef>
              <a:spcAft>
                <a:spcPts val="0"/>
              </a:spcAft>
              <a:buClr>
                <a:schemeClr val="lt1"/>
              </a:buClr>
              <a:buSzPts val="1600"/>
              <a:buNone/>
            </a:pPr>
            <a:r>
              <a:rPr lang="en-US" sz="2000">
                <a:latin typeface="Bell MT"/>
                <a:ea typeface="Bell MT"/>
                <a:cs typeface="Bell MT"/>
                <a:sym typeface="Bell MT"/>
              </a:rPr>
              <a:t>Hamid Ali Syed­</a:t>
            </a:r>
            <a:r>
              <a:rPr lang="en-US" sz="2000" baseline="30000">
                <a:latin typeface="Bell MT"/>
                <a:ea typeface="Bell MT"/>
                <a:cs typeface="Bell MT"/>
                <a:sym typeface="Bell MT"/>
              </a:rPr>
              <a:t>1</a:t>
            </a:r>
            <a:endParaRPr sz="2000">
              <a:latin typeface="Bell MT"/>
              <a:ea typeface="Bell MT"/>
              <a:cs typeface="Bell MT"/>
              <a:sym typeface="Bell MT"/>
            </a:endParaRPr>
          </a:p>
          <a:p>
            <a:pPr marL="0" lvl="0" indent="0" algn="ctr" rtl="0">
              <a:lnSpc>
                <a:spcPct val="125000"/>
              </a:lnSpc>
              <a:spcBef>
                <a:spcPts val="0"/>
              </a:spcBef>
              <a:spcAft>
                <a:spcPts val="0"/>
              </a:spcAft>
              <a:buClr>
                <a:schemeClr val="lt1"/>
              </a:buClr>
              <a:buSzPts val="1600"/>
              <a:buNone/>
            </a:pPr>
            <a:r>
              <a:rPr lang="en-US" sz="2000">
                <a:latin typeface="Bell MT"/>
                <a:ea typeface="Bell MT"/>
                <a:cs typeface="Bell MT"/>
                <a:sym typeface="Bell MT"/>
              </a:rPr>
              <a:t>Daniel Dawson</a:t>
            </a:r>
            <a:r>
              <a:rPr lang="en-US" sz="2000" baseline="30000">
                <a:latin typeface="Bell MT"/>
                <a:ea typeface="Bell MT"/>
                <a:cs typeface="Bell MT"/>
                <a:sym typeface="Bell MT"/>
              </a:rPr>
              <a:t>1</a:t>
            </a:r>
            <a:r>
              <a:rPr lang="en-US" sz="2000">
                <a:latin typeface="Bell MT"/>
                <a:ea typeface="Bell MT"/>
                <a:cs typeface="Bell MT"/>
                <a:sym typeface="Bell MT"/>
              </a:rPr>
              <a:t> </a:t>
            </a:r>
            <a:endParaRPr sz="2000">
              <a:latin typeface="Bell MT"/>
              <a:ea typeface="Bell MT"/>
              <a:cs typeface="Bell MT"/>
              <a:sym typeface="Bell MT"/>
            </a:endParaRPr>
          </a:p>
          <a:p>
            <a:pPr marL="0" lvl="0" indent="0" algn="ctr" rtl="0">
              <a:lnSpc>
                <a:spcPct val="125000"/>
              </a:lnSpc>
              <a:spcBef>
                <a:spcPts val="0"/>
              </a:spcBef>
              <a:spcAft>
                <a:spcPts val="0"/>
              </a:spcAft>
              <a:buClr>
                <a:schemeClr val="lt1"/>
              </a:buClr>
              <a:buSzPts val="1600"/>
              <a:buNone/>
            </a:pPr>
            <a:r>
              <a:rPr lang="en-US" sz="2000">
                <a:latin typeface="Bell MT"/>
                <a:ea typeface="Bell MT"/>
                <a:cs typeface="Bell MT"/>
                <a:sym typeface="Bell MT"/>
              </a:rPr>
              <a:t>Faith Vendl</a:t>
            </a:r>
            <a:r>
              <a:rPr lang="en-US" sz="2000" baseline="30000">
                <a:latin typeface="Bell MT"/>
                <a:ea typeface="Bell MT"/>
                <a:cs typeface="Bell MT"/>
                <a:sym typeface="Bell MT"/>
              </a:rPr>
              <a:t>1</a:t>
            </a:r>
            <a:endParaRPr sz="2000">
              <a:latin typeface="Bell MT"/>
              <a:ea typeface="Bell MT"/>
              <a:cs typeface="Bell MT"/>
              <a:sym typeface="Bell MT"/>
            </a:endParaRPr>
          </a:p>
          <a:p>
            <a:pPr marL="0" lvl="0" indent="0" algn="ctr" rtl="0">
              <a:lnSpc>
                <a:spcPct val="125000"/>
              </a:lnSpc>
              <a:spcBef>
                <a:spcPts val="0"/>
              </a:spcBef>
              <a:spcAft>
                <a:spcPts val="0"/>
              </a:spcAft>
              <a:buClr>
                <a:schemeClr val="lt1"/>
              </a:buClr>
              <a:buSzPts val="1600"/>
              <a:buNone/>
            </a:pPr>
            <a:r>
              <a:rPr lang="en-US" sz="2000">
                <a:latin typeface="Bell MT"/>
                <a:ea typeface="Bell MT"/>
                <a:cs typeface="Bell MT"/>
                <a:sym typeface="Bell MT"/>
              </a:rPr>
              <a:t>Robin Tanamachi</a:t>
            </a:r>
            <a:r>
              <a:rPr lang="en-US" sz="2000" baseline="30000">
                <a:latin typeface="Bell MT"/>
                <a:ea typeface="Bell MT"/>
                <a:cs typeface="Bell MT"/>
                <a:sym typeface="Bell MT"/>
              </a:rPr>
              <a:t>1</a:t>
            </a:r>
            <a:endParaRPr sz="2000">
              <a:latin typeface="Bell MT"/>
              <a:ea typeface="Bell MT"/>
              <a:cs typeface="Bell MT"/>
              <a:sym typeface="Bell MT"/>
            </a:endParaRPr>
          </a:p>
          <a:p>
            <a:pPr marL="0" lvl="0" indent="0" algn="ctr" rtl="0">
              <a:lnSpc>
                <a:spcPct val="125000"/>
              </a:lnSpc>
              <a:spcBef>
                <a:spcPts val="0"/>
              </a:spcBef>
              <a:spcAft>
                <a:spcPts val="0"/>
              </a:spcAft>
              <a:buClr>
                <a:schemeClr val="lt1"/>
              </a:buClr>
              <a:buSzPts val="1600"/>
              <a:buNone/>
            </a:pPr>
            <a:r>
              <a:rPr lang="en-US" sz="2000">
                <a:latin typeface="Bell MT"/>
                <a:ea typeface="Bell MT"/>
                <a:cs typeface="Bell MT"/>
                <a:sym typeface="Bell MT"/>
              </a:rPr>
              <a:t>Matthew Parker</a:t>
            </a:r>
            <a:r>
              <a:rPr lang="en-US" sz="2000" baseline="30000">
                <a:latin typeface="Bell MT"/>
                <a:ea typeface="Bell MT"/>
                <a:cs typeface="Bell MT"/>
                <a:sym typeface="Bell MT"/>
              </a:rPr>
              <a:t>2</a:t>
            </a:r>
            <a:endParaRPr sz="2000" baseline="30000">
              <a:latin typeface="Bell MT"/>
              <a:ea typeface="Bell MT"/>
              <a:cs typeface="Bell MT"/>
              <a:sym typeface="Bell MT"/>
            </a:endParaRPr>
          </a:p>
        </p:txBody>
      </p:sp>
      <p:sp>
        <p:nvSpPr>
          <p:cNvPr id="214" name="Google Shape;214;p1"/>
          <p:cNvSpPr/>
          <p:nvPr/>
        </p:nvSpPr>
        <p:spPr>
          <a:xfrm>
            <a:off x="850075" y="5168975"/>
            <a:ext cx="10341000" cy="708000"/>
          </a:xfrm>
          <a:prstGeom prst="round2SameRect">
            <a:avLst>
              <a:gd name="adj1" fmla="val 16667"/>
              <a:gd name="adj2" fmla="val 0"/>
            </a:avLst>
          </a:prstGeom>
          <a:noFill/>
          <a:ln w="9525" cap="flat" cmpd="sng">
            <a:solidFill>
              <a:srgbClr val="FCE5C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nir"/>
              <a:ea typeface="Avenir"/>
              <a:cs typeface="Avenir"/>
              <a:sym typeface="Avenir"/>
            </a:endParaRPr>
          </a:p>
        </p:txBody>
      </p:sp>
      <p:sp>
        <p:nvSpPr>
          <p:cNvPr id="215" name="Google Shape;215;p1"/>
          <p:cNvSpPr txBox="1"/>
          <p:nvPr/>
        </p:nvSpPr>
        <p:spPr>
          <a:xfrm>
            <a:off x="1063700" y="5149763"/>
            <a:ext cx="9866400" cy="738900"/>
          </a:xfrm>
          <a:prstGeom prst="rect">
            <a:avLst/>
          </a:prstGeom>
          <a:noFill/>
          <a:ln>
            <a:noFill/>
          </a:ln>
        </p:spPr>
        <p:txBody>
          <a:bodyPr spcFirstLastPara="1" wrap="square" lIns="91425" tIns="91425" rIns="91425" bIns="91425" anchor="t" anchorCtr="0">
            <a:spAutoFit/>
          </a:bodyPr>
          <a:lstStyle/>
          <a:p>
            <a:pPr marL="457200" lvl="0" indent="-342900" algn="ctr" rtl="0">
              <a:spcBef>
                <a:spcPts val="0"/>
              </a:spcBef>
              <a:spcAft>
                <a:spcPts val="0"/>
              </a:spcAft>
              <a:buClr>
                <a:schemeClr val="lt1"/>
              </a:buClr>
              <a:buSzPts val="1800"/>
              <a:buFont typeface="Bell MT"/>
              <a:buAutoNum type="arabicPeriod"/>
            </a:pPr>
            <a:r>
              <a:rPr lang="en-US" sz="1800" i="1">
                <a:solidFill>
                  <a:schemeClr val="lt1"/>
                </a:solidFill>
                <a:latin typeface="Bell MT"/>
                <a:ea typeface="Bell MT"/>
                <a:cs typeface="Bell MT"/>
                <a:sym typeface="Bell MT"/>
              </a:rPr>
              <a:t>Department of Earth, Atmospheric, and Planetary Sciences, Purdue University, IN</a:t>
            </a:r>
            <a:endParaRPr sz="1800" i="1">
              <a:solidFill>
                <a:schemeClr val="lt1"/>
              </a:solidFill>
              <a:latin typeface="Bell MT"/>
              <a:ea typeface="Bell MT"/>
              <a:cs typeface="Bell MT"/>
              <a:sym typeface="Bell MT"/>
            </a:endParaRPr>
          </a:p>
          <a:p>
            <a:pPr marL="457200" lvl="0" indent="-342900" algn="ctr" rtl="0">
              <a:spcBef>
                <a:spcPts val="0"/>
              </a:spcBef>
              <a:spcAft>
                <a:spcPts val="0"/>
              </a:spcAft>
              <a:buClr>
                <a:schemeClr val="lt1"/>
              </a:buClr>
              <a:buSzPts val="1800"/>
              <a:buFont typeface="Bell MT"/>
              <a:buAutoNum type="arabicPeriod"/>
            </a:pPr>
            <a:r>
              <a:rPr lang="en-US" sz="1800" i="1">
                <a:solidFill>
                  <a:schemeClr val="lt1"/>
                </a:solidFill>
                <a:latin typeface="Bell MT"/>
                <a:ea typeface="Bell MT"/>
                <a:cs typeface="Bell MT"/>
                <a:sym typeface="Bell MT"/>
              </a:rPr>
              <a:t>Department of Marine, Earth, and Atmospheric Sciences, North Carolina State University, Rayleigh, NC </a:t>
            </a:r>
            <a:endParaRPr sz="1800" i="1">
              <a:solidFill>
                <a:schemeClr val="lt1"/>
              </a:solidFill>
              <a:latin typeface="Bell MT"/>
              <a:ea typeface="Bell MT"/>
              <a:cs typeface="Bell MT"/>
              <a:sym typeface="Bell MT"/>
            </a:endParaRPr>
          </a:p>
        </p:txBody>
      </p:sp>
      <p:sp>
        <p:nvSpPr>
          <p:cNvPr id="216" name="Google Shape;216;p1"/>
          <p:cNvSpPr/>
          <p:nvPr/>
        </p:nvSpPr>
        <p:spPr>
          <a:xfrm>
            <a:off x="75" y="5946100"/>
            <a:ext cx="12192000" cy="708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dirty="0">
                <a:latin typeface="Avenir"/>
                <a:ea typeface="Avenir"/>
                <a:cs typeface="Avenir"/>
                <a:sym typeface="Avenir"/>
              </a:rPr>
              <a:t>    </a:t>
            </a:r>
            <a:r>
              <a:rPr lang="en-US" sz="1800" b="1" dirty="0"/>
              <a:t>syed44@purdue.edu</a:t>
            </a:r>
            <a:r>
              <a:rPr lang="en-US" dirty="0"/>
              <a:t>    |    </a:t>
            </a:r>
            <a:r>
              <a:rPr lang="en-US" sz="1800" b="1" dirty="0" err="1"/>
              <a:t>dandawson@purdue.edu</a:t>
            </a:r>
            <a:r>
              <a:rPr lang="en-US" sz="1800" dirty="0"/>
              <a:t>   </a:t>
            </a:r>
            <a:r>
              <a:rPr lang="en-US" dirty="0">
                <a:solidFill>
                  <a:schemeClr val="dk1"/>
                </a:solidFill>
              </a:rPr>
              <a:t>|    </a:t>
            </a:r>
            <a:r>
              <a:rPr lang="en-US" sz="1800" b="1" dirty="0">
                <a:solidFill>
                  <a:srgbClr val="0000FF"/>
                </a:solidFill>
              </a:rPr>
              <a:t>#PERiLS Meeting</a:t>
            </a:r>
            <a:endParaRPr sz="1800" b="1" dirty="0">
              <a:solidFill>
                <a:srgbClr val="0000FF"/>
              </a:solidFill>
            </a:endParaRPr>
          </a:p>
        </p:txBody>
      </p:sp>
      <p:pic>
        <p:nvPicPr>
          <p:cNvPr id="217" name="Google Shape;217;p1"/>
          <p:cNvPicPr preferRelativeResize="0"/>
          <p:nvPr/>
        </p:nvPicPr>
        <p:blipFill rotWithShape="1">
          <a:blip r:embed="rId4">
            <a:alphaModFix/>
          </a:blip>
          <a:srcRect l="4232" t="36718" r="5514" b="37028"/>
          <a:stretch/>
        </p:blipFill>
        <p:spPr>
          <a:xfrm>
            <a:off x="8671475" y="5986809"/>
            <a:ext cx="3243300" cy="616200"/>
          </a:xfrm>
          <a:prstGeom prst="roundRect">
            <a:avLst>
              <a:gd name="adj" fmla="val 16667"/>
            </a:avLst>
          </a:prstGeom>
          <a:noFill/>
          <a:ln>
            <a:noFill/>
          </a:ln>
        </p:spPr>
      </p:pic>
      <p:pic>
        <p:nvPicPr>
          <p:cNvPr id="218" name="Google Shape;218;p1"/>
          <p:cNvPicPr preferRelativeResize="0"/>
          <p:nvPr/>
        </p:nvPicPr>
        <p:blipFill>
          <a:blip r:embed="rId5">
            <a:alphaModFix/>
          </a:blip>
          <a:stretch>
            <a:fillRect/>
          </a:stretch>
        </p:blipFill>
        <p:spPr>
          <a:xfrm>
            <a:off x="134925" y="134955"/>
            <a:ext cx="1128600" cy="1128600"/>
          </a:xfrm>
          <a:prstGeom prst="ellipse">
            <a:avLst/>
          </a:prstGeom>
          <a:noFill/>
          <a:ln>
            <a:noFill/>
          </a:ln>
        </p:spPr>
      </p:pic>
      <p:sp>
        <p:nvSpPr>
          <p:cNvPr id="219" name="Google Shape;219;p1"/>
          <p:cNvSpPr txBox="1"/>
          <p:nvPr/>
        </p:nvSpPr>
        <p:spPr>
          <a:xfrm>
            <a:off x="6472175" y="134950"/>
            <a:ext cx="5442600" cy="384900"/>
          </a:xfrm>
          <a:prstGeom prst="rect">
            <a:avLst/>
          </a:prstGeom>
          <a:solidFill>
            <a:srgbClr val="FFD966"/>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dk1"/>
                </a:solidFill>
              </a:rPr>
              <a:t>NOAA/DOC awards #1305M320PNRMA0628SEP and #21B053-03</a:t>
            </a:r>
            <a:endParaRPr sz="13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5"/>
          <p:cNvPicPr preferRelativeResize="0"/>
          <p:nvPr/>
        </p:nvPicPr>
        <p:blipFill rotWithShape="1">
          <a:blip r:embed="rId3">
            <a:alphaModFix/>
          </a:blip>
          <a:srcRect t="39" b="29"/>
          <a:stretch/>
        </p:blipFill>
        <p:spPr>
          <a:xfrm>
            <a:off x="6252211" y="1744705"/>
            <a:ext cx="5727498" cy="4563496"/>
          </a:xfrm>
          <a:prstGeom prst="rect">
            <a:avLst/>
          </a:prstGeom>
          <a:noFill/>
          <a:ln>
            <a:noFill/>
          </a:ln>
        </p:spPr>
      </p:pic>
      <p:grpSp>
        <p:nvGrpSpPr>
          <p:cNvPr id="309" name="Google Shape;309;p5"/>
          <p:cNvGrpSpPr/>
          <p:nvPr/>
        </p:nvGrpSpPr>
        <p:grpSpPr>
          <a:xfrm>
            <a:off x="387275" y="1744700"/>
            <a:ext cx="5757506" cy="4618000"/>
            <a:chOff x="387275" y="1744700"/>
            <a:chExt cx="5757506" cy="4618000"/>
          </a:xfrm>
        </p:grpSpPr>
        <p:pic>
          <p:nvPicPr>
            <p:cNvPr id="310" name="Google Shape;310;p5"/>
            <p:cNvPicPr preferRelativeResize="0"/>
            <p:nvPr/>
          </p:nvPicPr>
          <p:blipFill>
            <a:blip r:embed="rId4">
              <a:alphaModFix/>
            </a:blip>
            <a:stretch>
              <a:fillRect/>
            </a:stretch>
          </p:blipFill>
          <p:spPr>
            <a:xfrm>
              <a:off x="387275" y="1744700"/>
              <a:ext cx="5757506" cy="4618000"/>
            </a:xfrm>
            <a:prstGeom prst="rect">
              <a:avLst/>
            </a:prstGeom>
            <a:noFill/>
            <a:ln>
              <a:noFill/>
            </a:ln>
          </p:spPr>
        </p:pic>
        <p:sp>
          <p:nvSpPr>
            <p:cNvPr id="311" name="Google Shape;311;p5"/>
            <p:cNvSpPr/>
            <p:nvPr/>
          </p:nvSpPr>
          <p:spPr>
            <a:xfrm>
              <a:off x="3101871" y="3875858"/>
              <a:ext cx="300900" cy="300900"/>
            </a:xfrm>
            <a:prstGeom prst="donut">
              <a:avLst>
                <a:gd name="adj" fmla="val 25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312" name="Google Shape;312;p5"/>
          <p:cNvSpPr txBox="1"/>
          <p:nvPr/>
        </p:nvSpPr>
        <p:spPr>
          <a:xfrm>
            <a:off x="387284" y="549797"/>
            <a:ext cx="5604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Bell MT"/>
                <a:ea typeface="Bell MT"/>
                <a:cs typeface="Bell MT"/>
                <a:sym typeface="Bell MT"/>
              </a:rPr>
              <a:t>Mar 30, 2022, 22:45 UTC</a:t>
            </a:r>
            <a:endParaRPr/>
          </a:p>
        </p:txBody>
      </p:sp>
      <p:sp>
        <p:nvSpPr>
          <p:cNvPr id="313" name="Google Shape;313;p5"/>
          <p:cNvSpPr txBox="1"/>
          <p:nvPr/>
        </p:nvSpPr>
        <p:spPr>
          <a:xfrm>
            <a:off x="6734800" y="2272300"/>
            <a:ext cx="240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0-1 km shear: ~52 knot</a:t>
            </a:r>
            <a:endParaRPr>
              <a:latin typeface="Avenir"/>
              <a:ea typeface="Avenir"/>
              <a:cs typeface="Avenir"/>
              <a:sym typeface="Avenir"/>
            </a:endParaRPr>
          </a:p>
        </p:txBody>
      </p:sp>
      <p:pic>
        <p:nvPicPr>
          <p:cNvPr id="314" name="Google Shape;314;p5"/>
          <p:cNvPicPr preferRelativeResize="0"/>
          <p:nvPr/>
        </p:nvPicPr>
        <p:blipFill>
          <a:blip r:embed="rId5">
            <a:alphaModFix/>
          </a:blip>
          <a:stretch>
            <a:fillRect/>
          </a:stretch>
        </p:blipFill>
        <p:spPr>
          <a:xfrm>
            <a:off x="11168425" y="123100"/>
            <a:ext cx="776325" cy="776325"/>
          </a:xfrm>
          <a:prstGeom prst="rect">
            <a:avLst/>
          </a:prstGeom>
          <a:noFill/>
          <a:ln>
            <a:noFill/>
          </a:ln>
        </p:spPr>
      </p:pic>
      <p:sp>
        <p:nvSpPr>
          <p:cNvPr id="315" name="Google Shape;315;p5"/>
          <p:cNvSpPr/>
          <p:nvPr/>
        </p:nvSpPr>
        <p:spPr>
          <a:xfrm>
            <a:off x="6671725" y="5113875"/>
            <a:ext cx="4775100" cy="585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g2777b13b324_0_0"/>
          <p:cNvPicPr preferRelativeResize="0"/>
          <p:nvPr/>
        </p:nvPicPr>
        <p:blipFill rotWithShape="1">
          <a:blip r:embed="rId3">
            <a:alphaModFix/>
          </a:blip>
          <a:srcRect t="39" b="29"/>
          <a:stretch/>
        </p:blipFill>
        <p:spPr>
          <a:xfrm>
            <a:off x="6252211" y="1744705"/>
            <a:ext cx="5727498" cy="4563496"/>
          </a:xfrm>
          <a:prstGeom prst="rect">
            <a:avLst/>
          </a:prstGeom>
          <a:noFill/>
          <a:ln>
            <a:noFill/>
          </a:ln>
        </p:spPr>
      </p:pic>
      <p:grpSp>
        <p:nvGrpSpPr>
          <p:cNvPr id="321" name="Google Shape;321;g2777b13b324_0_0"/>
          <p:cNvGrpSpPr/>
          <p:nvPr/>
        </p:nvGrpSpPr>
        <p:grpSpPr>
          <a:xfrm>
            <a:off x="387275" y="1729480"/>
            <a:ext cx="5727500" cy="4593932"/>
            <a:chOff x="387275" y="1729480"/>
            <a:chExt cx="5727500" cy="4593932"/>
          </a:xfrm>
        </p:grpSpPr>
        <p:pic>
          <p:nvPicPr>
            <p:cNvPr id="322" name="Google Shape;322;g2777b13b324_0_0"/>
            <p:cNvPicPr preferRelativeResize="0"/>
            <p:nvPr/>
          </p:nvPicPr>
          <p:blipFill>
            <a:blip r:embed="rId4">
              <a:alphaModFix/>
            </a:blip>
            <a:stretch>
              <a:fillRect/>
            </a:stretch>
          </p:blipFill>
          <p:spPr>
            <a:xfrm>
              <a:off x="387275" y="1729480"/>
              <a:ext cx="5727500" cy="4593932"/>
            </a:xfrm>
            <a:prstGeom prst="rect">
              <a:avLst/>
            </a:prstGeom>
            <a:noFill/>
            <a:ln>
              <a:noFill/>
            </a:ln>
          </p:spPr>
        </p:pic>
        <p:sp>
          <p:nvSpPr>
            <p:cNvPr id="323" name="Google Shape;323;g2777b13b324_0_0"/>
            <p:cNvSpPr/>
            <p:nvPr/>
          </p:nvSpPr>
          <p:spPr>
            <a:xfrm>
              <a:off x="3182274" y="4609721"/>
              <a:ext cx="300900" cy="300900"/>
            </a:xfrm>
            <a:prstGeom prst="donut">
              <a:avLst>
                <a:gd name="adj" fmla="val 25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324" name="Google Shape;324;g2777b13b324_0_0"/>
          <p:cNvSpPr txBox="1"/>
          <p:nvPr/>
        </p:nvSpPr>
        <p:spPr>
          <a:xfrm>
            <a:off x="387284" y="549797"/>
            <a:ext cx="5604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Bell MT"/>
                <a:ea typeface="Bell MT"/>
                <a:cs typeface="Bell MT"/>
                <a:sym typeface="Bell MT"/>
              </a:rPr>
              <a:t>Mar 30, 2022, 23:28 UTC</a:t>
            </a:r>
            <a:endParaRPr/>
          </a:p>
        </p:txBody>
      </p:sp>
      <p:sp>
        <p:nvSpPr>
          <p:cNvPr id="325" name="Google Shape;325;g2777b13b324_0_0"/>
          <p:cNvSpPr txBox="1"/>
          <p:nvPr/>
        </p:nvSpPr>
        <p:spPr>
          <a:xfrm>
            <a:off x="6734800" y="2272300"/>
            <a:ext cx="231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0-1 km shear: ~50 knot</a:t>
            </a:r>
            <a:endParaRPr>
              <a:latin typeface="Avenir"/>
              <a:ea typeface="Avenir"/>
              <a:cs typeface="Avenir"/>
              <a:sym typeface="Avenir"/>
            </a:endParaRPr>
          </a:p>
        </p:txBody>
      </p:sp>
      <p:pic>
        <p:nvPicPr>
          <p:cNvPr id="326" name="Google Shape;326;g2777b13b324_0_0"/>
          <p:cNvPicPr preferRelativeResize="0"/>
          <p:nvPr/>
        </p:nvPicPr>
        <p:blipFill>
          <a:blip r:embed="rId5">
            <a:alphaModFix/>
          </a:blip>
          <a:stretch>
            <a:fillRect/>
          </a:stretch>
        </p:blipFill>
        <p:spPr>
          <a:xfrm>
            <a:off x="11168425" y="123100"/>
            <a:ext cx="776325" cy="776325"/>
          </a:xfrm>
          <a:prstGeom prst="rect">
            <a:avLst/>
          </a:prstGeom>
          <a:noFill/>
          <a:ln>
            <a:noFill/>
          </a:ln>
        </p:spPr>
      </p:pic>
      <p:sp>
        <p:nvSpPr>
          <p:cNvPr id="327" name="Google Shape;327;g2777b13b324_0_0"/>
          <p:cNvSpPr/>
          <p:nvPr/>
        </p:nvSpPr>
        <p:spPr>
          <a:xfrm>
            <a:off x="6671725" y="5113875"/>
            <a:ext cx="4775100" cy="585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8"/>
          <p:cNvSpPr txBox="1"/>
          <p:nvPr/>
        </p:nvSpPr>
        <p:spPr>
          <a:xfrm>
            <a:off x="4360782" y="962386"/>
            <a:ext cx="158281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Bell MT"/>
                <a:ea typeface="Bell MT"/>
                <a:cs typeface="Bell MT"/>
                <a:sym typeface="Bell MT"/>
              </a:rPr>
              <a:t>Reflectivity</a:t>
            </a:r>
            <a:endParaRPr/>
          </a:p>
        </p:txBody>
      </p:sp>
      <p:sp>
        <p:nvSpPr>
          <p:cNvPr id="333" name="Google Shape;333;p8"/>
          <p:cNvSpPr txBox="1"/>
          <p:nvPr/>
        </p:nvSpPr>
        <p:spPr>
          <a:xfrm>
            <a:off x="8497308" y="950826"/>
            <a:ext cx="32312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Bell MT"/>
                <a:ea typeface="Bell MT"/>
                <a:cs typeface="Bell MT"/>
                <a:sym typeface="Bell MT"/>
              </a:rPr>
              <a:t>Differential Reflectivity</a:t>
            </a:r>
            <a:endParaRPr/>
          </a:p>
        </p:txBody>
      </p:sp>
      <p:sp>
        <p:nvSpPr>
          <p:cNvPr id="334" name="Google Shape;334;p8"/>
          <p:cNvSpPr txBox="1"/>
          <p:nvPr/>
        </p:nvSpPr>
        <p:spPr>
          <a:xfrm>
            <a:off x="1214790" y="1946509"/>
            <a:ext cx="1435500" cy="39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Bell MT"/>
              <a:buNone/>
            </a:pPr>
            <a:r>
              <a:rPr lang="en-US" sz="2000">
                <a:solidFill>
                  <a:schemeClr val="lt1"/>
                </a:solidFill>
                <a:latin typeface="Bell MT"/>
                <a:ea typeface="Bell MT"/>
                <a:cs typeface="Bell MT"/>
                <a:sym typeface="Bell MT"/>
              </a:rPr>
              <a:t>PIPS#2A</a:t>
            </a:r>
            <a:endParaRPr/>
          </a:p>
        </p:txBody>
      </p:sp>
      <p:sp>
        <p:nvSpPr>
          <p:cNvPr id="335" name="Google Shape;335;p8"/>
          <p:cNvSpPr txBox="1"/>
          <p:nvPr/>
        </p:nvSpPr>
        <p:spPr>
          <a:xfrm>
            <a:off x="1214790" y="3074848"/>
            <a:ext cx="1435500" cy="396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000"/>
              <a:buFont typeface="Bell MT"/>
              <a:buNone/>
            </a:pPr>
            <a:r>
              <a:rPr lang="en-US" sz="2000">
                <a:solidFill>
                  <a:schemeClr val="lt1"/>
                </a:solidFill>
                <a:latin typeface="Bell MT"/>
                <a:ea typeface="Bell MT"/>
                <a:cs typeface="Bell MT"/>
                <a:sym typeface="Bell MT"/>
              </a:rPr>
              <a:t>PIPS#3B</a:t>
            </a:r>
            <a:endParaRPr/>
          </a:p>
        </p:txBody>
      </p:sp>
      <p:sp>
        <p:nvSpPr>
          <p:cNvPr id="336" name="Google Shape;336;p8"/>
          <p:cNvSpPr txBox="1"/>
          <p:nvPr/>
        </p:nvSpPr>
        <p:spPr>
          <a:xfrm>
            <a:off x="397853" y="302725"/>
            <a:ext cx="3963000" cy="1001100"/>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Clr>
                <a:schemeClr val="lt1"/>
              </a:buClr>
              <a:buSzPct val="103448"/>
              <a:buFont typeface="Bell MT"/>
              <a:buNone/>
            </a:pPr>
            <a:r>
              <a:rPr lang="en-US" sz="5800">
                <a:solidFill>
                  <a:schemeClr val="lt1"/>
                </a:solidFill>
                <a:latin typeface="Bell MT"/>
                <a:ea typeface="Bell MT"/>
                <a:cs typeface="Bell MT"/>
                <a:sym typeface="Bell MT"/>
              </a:rPr>
              <a:t>Meteograms</a:t>
            </a:r>
            <a:endParaRPr sz="5800">
              <a:solidFill>
                <a:schemeClr val="lt1"/>
              </a:solidFill>
              <a:latin typeface="Bell MT"/>
              <a:ea typeface="Bell MT"/>
              <a:cs typeface="Bell MT"/>
              <a:sym typeface="Bell MT"/>
            </a:endParaRPr>
          </a:p>
        </p:txBody>
      </p:sp>
      <p:sp>
        <p:nvSpPr>
          <p:cNvPr id="337" name="Google Shape;337;p8"/>
          <p:cNvSpPr txBox="1">
            <a:spLocks noGrp="1"/>
          </p:cNvSpPr>
          <p:nvPr>
            <p:ph type="title"/>
          </p:nvPr>
        </p:nvSpPr>
        <p:spPr>
          <a:xfrm>
            <a:off x="1214789" y="4224563"/>
            <a:ext cx="1435500" cy="396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Font typeface="Bell MT"/>
              <a:buNone/>
            </a:pPr>
            <a:r>
              <a:rPr lang="en-US" sz="2000"/>
              <a:t>PIPS#1A</a:t>
            </a:r>
            <a:endParaRPr/>
          </a:p>
        </p:txBody>
      </p:sp>
      <p:sp>
        <p:nvSpPr>
          <p:cNvPr id="338" name="Google Shape;338;p8"/>
          <p:cNvSpPr txBox="1"/>
          <p:nvPr/>
        </p:nvSpPr>
        <p:spPr>
          <a:xfrm>
            <a:off x="1214790" y="5374305"/>
            <a:ext cx="1435500" cy="396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000"/>
              <a:buFont typeface="Bell MT"/>
              <a:buNone/>
            </a:pPr>
            <a:r>
              <a:rPr lang="en-US" sz="2000">
                <a:solidFill>
                  <a:schemeClr val="lt1"/>
                </a:solidFill>
                <a:latin typeface="Bell MT"/>
                <a:ea typeface="Bell MT"/>
                <a:cs typeface="Bell MT"/>
                <a:sym typeface="Bell MT"/>
              </a:rPr>
              <a:t>PIPS#1B</a:t>
            </a:r>
            <a:endParaRPr/>
          </a:p>
        </p:txBody>
      </p:sp>
      <p:grpSp>
        <p:nvGrpSpPr>
          <p:cNvPr id="339" name="Google Shape;339;p8"/>
          <p:cNvGrpSpPr/>
          <p:nvPr/>
        </p:nvGrpSpPr>
        <p:grpSpPr>
          <a:xfrm>
            <a:off x="2975454" y="1362500"/>
            <a:ext cx="9092479" cy="5380959"/>
            <a:chOff x="2975454" y="1362500"/>
            <a:chExt cx="9092479" cy="5380959"/>
          </a:xfrm>
        </p:grpSpPr>
        <p:pic>
          <p:nvPicPr>
            <p:cNvPr id="340" name="Google Shape;340;p8" descr="A graph of a graph showing a number of different colored lines&#10;&#10;Description automatically generated with medium confidence"/>
            <p:cNvPicPr preferRelativeResize="0"/>
            <p:nvPr/>
          </p:nvPicPr>
          <p:blipFill rotWithShape="1">
            <a:blip r:embed="rId3">
              <a:alphaModFix/>
            </a:blip>
            <a:srcRect/>
            <a:stretch/>
          </p:blipFill>
          <p:spPr>
            <a:xfrm>
              <a:off x="7286287" y="1362500"/>
              <a:ext cx="4781646" cy="1793117"/>
            </a:xfrm>
            <a:prstGeom prst="rect">
              <a:avLst/>
            </a:prstGeom>
            <a:noFill/>
            <a:ln>
              <a:noFill/>
            </a:ln>
          </p:spPr>
        </p:pic>
        <p:pic>
          <p:nvPicPr>
            <p:cNvPr id="341" name="Google Shape;341;p8" descr="A graph of a city&#10;&#10;Description automatically generated"/>
            <p:cNvPicPr preferRelativeResize="0"/>
            <p:nvPr/>
          </p:nvPicPr>
          <p:blipFill rotWithShape="1">
            <a:blip r:embed="rId4">
              <a:alphaModFix/>
            </a:blip>
            <a:srcRect/>
            <a:stretch/>
          </p:blipFill>
          <p:spPr>
            <a:xfrm>
              <a:off x="7286287" y="2556726"/>
              <a:ext cx="4781646" cy="1793117"/>
            </a:xfrm>
            <a:prstGeom prst="rect">
              <a:avLst/>
            </a:prstGeom>
            <a:noFill/>
            <a:ln>
              <a:noFill/>
            </a:ln>
          </p:spPr>
        </p:pic>
        <p:pic>
          <p:nvPicPr>
            <p:cNvPr id="342" name="Google Shape;342;p8" descr="A graph of a graph&#10;&#10;Description automatically generated with medium confidence"/>
            <p:cNvPicPr preferRelativeResize="0"/>
            <p:nvPr/>
          </p:nvPicPr>
          <p:blipFill rotWithShape="1">
            <a:blip r:embed="rId5">
              <a:alphaModFix/>
            </a:blip>
            <a:srcRect/>
            <a:stretch/>
          </p:blipFill>
          <p:spPr>
            <a:xfrm>
              <a:off x="2975454" y="1362500"/>
              <a:ext cx="4781646" cy="1793117"/>
            </a:xfrm>
            <a:prstGeom prst="rect">
              <a:avLst/>
            </a:prstGeom>
            <a:noFill/>
            <a:ln>
              <a:noFill/>
            </a:ln>
          </p:spPr>
        </p:pic>
        <p:pic>
          <p:nvPicPr>
            <p:cNvPr id="343" name="Google Shape;343;p8" descr="A graph of a graph&#10;&#10;Description automatically generated with medium confidence"/>
            <p:cNvPicPr preferRelativeResize="0"/>
            <p:nvPr/>
          </p:nvPicPr>
          <p:blipFill rotWithShape="1">
            <a:blip r:embed="rId6">
              <a:alphaModFix/>
            </a:blip>
            <a:srcRect/>
            <a:stretch/>
          </p:blipFill>
          <p:spPr>
            <a:xfrm>
              <a:off x="2975454" y="2556726"/>
              <a:ext cx="4781646" cy="1793117"/>
            </a:xfrm>
            <a:prstGeom prst="rect">
              <a:avLst/>
            </a:prstGeom>
            <a:noFill/>
            <a:ln>
              <a:noFill/>
            </a:ln>
          </p:spPr>
        </p:pic>
        <p:pic>
          <p:nvPicPr>
            <p:cNvPr id="344" name="Google Shape;344;p8" descr="A graph of a city&#10;&#10;Description automatically generated"/>
            <p:cNvPicPr preferRelativeResize="0"/>
            <p:nvPr/>
          </p:nvPicPr>
          <p:blipFill rotWithShape="1">
            <a:blip r:embed="rId7">
              <a:alphaModFix/>
            </a:blip>
            <a:srcRect/>
            <a:stretch/>
          </p:blipFill>
          <p:spPr>
            <a:xfrm>
              <a:off x="7284723" y="3779237"/>
              <a:ext cx="4781646" cy="1793117"/>
            </a:xfrm>
            <a:prstGeom prst="rect">
              <a:avLst/>
            </a:prstGeom>
            <a:noFill/>
            <a:ln>
              <a:noFill/>
            </a:ln>
          </p:spPr>
        </p:pic>
        <p:pic>
          <p:nvPicPr>
            <p:cNvPr id="345" name="Google Shape;345;p8"/>
            <p:cNvPicPr preferRelativeResize="0"/>
            <p:nvPr/>
          </p:nvPicPr>
          <p:blipFill rotWithShape="1">
            <a:blip r:embed="rId8">
              <a:alphaModFix/>
            </a:blip>
            <a:srcRect/>
            <a:stretch/>
          </p:blipFill>
          <p:spPr>
            <a:xfrm>
              <a:off x="7286285" y="4950342"/>
              <a:ext cx="4781646" cy="1793117"/>
            </a:xfrm>
            <a:prstGeom prst="rect">
              <a:avLst/>
            </a:prstGeom>
            <a:noFill/>
            <a:ln>
              <a:noFill/>
            </a:ln>
          </p:spPr>
        </p:pic>
        <p:pic>
          <p:nvPicPr>
            <p:cNvPr id="346" name="Google Shape;346;p8" descr="A graph of different colored lines&#10;&#10;Description automatically generated"/>
            <p:cNvPicPr preferRelativeResize="0"/>
            <p:nvPr/>
          </p:nvPicPr>
          <p:blipFill rotWithShape="1">
            <a:blip r:embed="rId9">
              <a:alphaModFix/>
            </a:blip>
            <a:srcRect/>
            <a:stretch/>
          </p:blipFill>
          <p:spPr>
            <a:xfrm>
              <a:off x="2975454" y="3779237"/>
              <a:ext cx="4781646" cy="1793117"/>
            </a:xfrm>
            <a:prstGeom prst="rect">
              <a:avLst/>
            </a:prstGeom>
            <a:noFill/>
            <a:ln>
              <a:noFill/>
            </a:ln>
          </p:spPr>
        </p:pic>
        <p:pic>
          <p:nvPicPr>
            <p:cNvPr id="347" name="Google Shape;347;p8" descr="A graph with different colored lines&#10;&#10;Description automatically generated"/>
            <p:cNvPicPr preferRelativeResize="0"/>
            <p:nvPr/>
          </p:nvPicPr>
          <p:blipFill rotWithShape="1">
            <a:blip r:embed="rId10">
              <a:alphaModFix/>
            </a:blip>
            <a:srcRect/>
            <a:stretch/>
          </p:blipFill>
          <p:spPr>
            <a:xfrm>
              <a:off x="2975455" y="4950342"/>
              <a:ext cx="4781646" cy="1793117"/>
            </a:xfrm>
            <a:prstGeom prst="rect">
              <a:avLst/>
            </a:prstGeom>
            <a:noFill/>
            <a:ln>
              <a:noFill/>
            </a:ln>
          </p:spPr>
        </p:pic>
      </p:grpSp>
      <p:pic>
        <p:nvPicPr>
          <p:cNvPr id="348" name="Google Shape;348;p8"/>
          <p:cNvPicPr preferRelativeResize="0"/>
          <p:nvPr/>
        </p:nvPicPr>
        <p:blipFill>
          <a:blip r:embed="rId11">
            <a:alphaModFix/>
          </a:blip>
          <a:stretch>
            <a:fillRect/>
          </a:stretch>
        </p:blipFill>
        <p:spPr>
          <a:xfrm>
            <a:off x="11168425" y="123100"/>
            <a:ext cx="776325" cy="776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7a80aeb58e_1_77"/>
          <p:cNvSpPr txBox="1"/>
          <p:nvPr/>
        </p:nvSpPr>
        <p:spPr>
          <a:xfrm>
            <a:off x="2439967" y="1541750"/>
            <a:ext cx="1774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Bell MT"/>
                <a:ea typeface="Bell MT"/>
                <a:cs typeface="Bell MT"/>
                <a:sym typeface="Bell MT"/>
              </a:rPr>
              <a:t>Reflectivity</a:t>
            </a:r>
            <a:endParaRPr/>
          </a:p>
        </p:txBody>
      </p:sp>
      <p:sp>
        <p:nvSpPr>
          <p:cNvPr id="354" name="Google Shape;354;g27a80aeb58e_1_77"/>
          <p:cNvSpPr txBox="1"/>
          <p:nvPr/>
        </p:nvSpPr>
        <p:spPr>
          <a:xfrm>
            <a:off x="4760200" y="1568075"/>
            <a:ext cx="28551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Bell MT"/>
                <a:ea typeface="Bell MT"/>
                <a:cs typeface="Bell MT"/>
                <a:sym typeface="Bell MT"/>
              </a:rPr>
              <a:t>Differential Reflectivity</a:t>
            </a:r>
            <a:endParaRPr/>
          </a:p>
        </p:txBody>
      </p:sp>
      <p:sp>
        <p:nvSpPr>
          <p:cNvPr id="355" name="Google Shape;355;g27a80aeb58e_1_77"/>
          <p:cNvSpPr txBox="1"/>
          <p:nvPr/>
        </p:nvSpPr>
        <p:spPr>
          <a:xfrm>
            <a:off x="397847" y="2330286"/>
            <a:ext cx="954600" cy="263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Bell MT"/>
              <a:buNone/>
            </a:pPr>
            <a:r>
              <a:rPr lang="en-US" sz="1800">
                <a:solidFill>
                  <a:schemeClr val="lt1"/>
                </a:solidFill>
                <a:latin typeface="Bell MT"/>
                <a:ea typeface="Bell MT"/>
                <a:cs typeface="Bell MT"/>
                <a:sym typeface="Bell MT"/>
              </a:rPr>
              <a:t>PIPS2A</a:t>
            </a:r>
            <a:endParaRPr sz="1200"/>
          </a:p>
        </p:txBody>
      </p:sp>
      <p:sp>
        <p:nvSpPr>
          <p:cNvPr id="356" name="Google Shape;356;g27a80aeb58e_1_77"/>
          <p:cNvSpPr txBox="1"/>
          <p:nvPr/>
        </p:nvSpPr>
        <p:spPr>
          <a:xfrm>
            <a:off x="397847" y="3080606"/>
            <a:ext cx="954600" cy="2634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lt1"/>
              </a:buClr>
              <a:buSzPts val="1550"/>
              <a:buFont typeface="Bell MT"/>
              <a:buNone/>
            </a:pPr>
            <a:r>
              <a:rPr lang="en-US" sz="1800">
                <a:solidFill>
                  <a:schemeClr val="lt1"/>
                </a:solidFill>
                <a:latin typeface="Bell MT"/>
                <a:ea typeface="Bell MT"/>
                <a:cs typeface="Bell MT"/>
                <a:sym typeface="Bell MT"/>
              </a:rPr>
              <a:t>PIPS3B</a:t>
            </a:r>
            <a:endParaRPr sz="1800"/>
          </a:p>
        </p:txBody>
      </p:sp>
      <p:sp>
        <p:nvSpPr>
          <p:cNvPr id="357" name="Google Shape;357;g27a80aeb58e_1_77"/>
          <p:cNvSpPr txBox="1"/>
          <p:nvPr/>
        </p:nvSpPr>
        <p:spPr>
          <a:xfrm>
            <a:off x="397853" y="302725"/>
            <a:ext cx="3963000" cy="1001100"/>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Clr>
                <a:schemeClr val="lt1"/>
              </a:buClr>
              <a:buSzPct val="103448"/>
              <a:buFont typeface="Bell MT"/>
              <a:buNone/>
            </a:pPr>
            <a:r>
              <a:rPr lang="en-US" sz="5800">
                <a:solidFill>
                  <a:schemeClr val="lt1"/>
                </a:solidFill>
                <a:latin typeface="Bell MT"/>
                <a:ea typeface="Bell MT"/>
                <a:cs typeface="Bell MT"/>
                <a:sym typeface="Bell MT"/>
              </a:rPr>
              <a:t>Meteograms</a:t>
            </a:r>
            <a:endParaRPr sz="5800">
              <a:solidFill>
                <a:schemeClr val="lt1"/>
              </a:solidFill>
              <a:latin typeface="Bell MT"/>
              <a:ea typeface="Bell MT"/>
              <a:cs typeface="Bell MT"/>
              <a:sym typeface="Bell MT"/>
            </a:endParaRPr>
          </a:p>
        </p:txBody>
      </p:sp>
      <p:sp>
        <p:nvSpPr>
          <p:cNvPr id="358" name="Google Shape;358;g27a80aeb58e_1_77"/>
          <p:cNvSpPr txBox="1">
            <a:spLocks noGrp="1"/>
          </p:cNvSpPr>
          <p:nvPr>
            <p:ph type="title"/>
          </p:nvPr>
        </p:nvSpPr>
        <p:spPr>
          <a:xfrm>
            <a:off x="397851" y="3845150"/>
            <a:ext cx="1086000" cy="263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Font typeface="Bell MT"/>
              <a:buNone/>
            </a:pPr>
            <a:r>
              <a:rPr lang="en-US" sz="1800"/>
              <a:t>PIPS1A</a:t>
            </a:r>
            <a:endParaRPr sz="1800"/>
          </a:p>
        </p:txBody>
      </p:sp>
      <p:sp>
        <p:nvSpPr>
          <p:cNvPr id="359" name="Google Shape;359;g27a80aeb58e_1_77"/>
          <p:cNvSpPr txBox="1"/>
          <p:nvPr/>
        </p:nvSpPr>
        <p:spPr>
          <a:xfrm>
            <a:off x="397850" y="4609700"/>
            <a:ext cx="1086000" cy="263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Bell MT"/>
              <a:buNone/>
            </a:pPr>
            <a:r>
              <a:rPr lang="en-US" sz="1800">
                <a:solidFill>
                  <a:schemeClr val="lt1"/>
                </a:solidFill>
                <a:latin typeface="Bell MT"/>
                <a:ea typeface="Bell MT"/>
                <a:cs typeface="Bell MT"/>
                <a:sym typeface="Bell MT"/>
              </a:rPr>
              <a:t>PIPS1B</a:t>
            </a:r>
            <a:endParaRPr sz="1800"/>
          </a:p>
        </p:txBody>
      </p:sp>
      <p:grpSp>
        <p:nvGrpSpPr>
          <p:cNvPr id="360" name="Google Shape;360;g27a80aeb58e_1_77"/>
          <p:cNvGrpSpPr/>
          <p:nvPr/>
        </p:nvGrpSpPr>
        <p:grpSpPr>
          <a:xfrm>
            <a:off x="1568715" y="1941962"/>
            <a:ext cx="6046499" cy="3578338"/>
            <a:chOff x="2975454" y="1362500"/>
            <a:chExt cx="9092479" cy="5380959"/>
          </a:xfrm>
        </p:grpSpPr>
        <p:pic>
          <p:nvPicPr>
            <p:cNvPr id="361" name="Google Shape;361;g27a80aeb58e_1_77" descr="A graph of a graph showing a number of different colored lines&#10;&#10;Description automatically generated with medium confidence"/>
            <p:cNvPicPr preferRelativeResize="0"/>
            <p:nvPr/>
          </p:nvPicPr>
          <p:blipFill rotWithShape="1">
            <a:blip r:embed="rId3">
              <a:alphaModFix/>
            </a:blip>
            <a:srcRect/>
            <a:stretch/>
          </p:blipFill>
          <p:spPr>
            <a:xfrm>
              <a:off x="7286287" y="1362500"/>
              <a:ext cx="4781646" cy="1793117"/>
            </a:xfrm>
            <a:prstGeom prst="rect">
              <a:avLst/>
            </a:prstGeom>
            <a:noFill/>
            <a:ln>
              <a:noFill/>
            </a:ln>
          </p:spPr>
        </p:pic>
        <p:pic>
          <p:nvPicPr>
            <p:cNvPr id="362" name="Google Shape;362;g27a80aeb58e_1_77" descr="A graph of a city&#10;&#10;Description automatically generated"/>
            <p:cNvPicPr preferRelativeResize="0"/>
            <p:nvPr/>
          </p:nvPicPr>
          <p:blipFill rotWithShape="1">
            <a:blip r:embed="rId4">
              <a:alphaModFix/>
            </a:blip>
            <a:srcRect/>
            <a:stretch/>
          </p:blipFill>
          <p:spPr>
            <a:xfrm>
              <a:off x="7286287" y="2556726"/>
              <a:ext cx="4781646" cy="1793117"/>
            </a:xfrm>
            <a:prstGeom prst="rect">
              <a:avLst/>
            </a:prstGeom>
            <a:noFill/>
            <a:ln>
              <a:noFill/>
            </a:ln>
          </p:spPr>
        </p:pic>
        <p:pic>
          <p:nvPicPr>
            <p:cNvPr id="363" name="Google Shape;363;g27a80aeb58e_1_77" descr="A graph of a graph&#10;&#10;Description automatically generated with medium confidence"/>
            <p:cNvPicPr preferRelativeResize="0"/>
            <p:nvPr/>
          </p:nvPicPr>
          <p:blipFill rotWithShape="1">
            <a:blip r:embed="rId5">
              <a:alphaModFix/>
            </a:blip>
            <a:srcRect/>
            <a:stretch/>
          </p:blipFill>
          <p:spPr>
            <a:xfrm>
              <a:off x="2975454" y="1362500"/>
              <a:ext cx="4781646" cy="1793117"/>
            </a:xfrm>
            <a:prstGeom prst="rect">
              <a:avLst/>
            </a:prstGeom>
            <a:noFill/>
            <a:ln>
              <a:noFill/>
            </a:ln>
          </p:spPr>
        </p:pic>
        <p:pic>
          <p:nvPicPr>
            <p:cNvPr id="364" name="Google Shape;364;g27a80aeb58e_1_77" descr="A graph of a graph&#10;&#10;Description automatically generated with medium confidence"/>
            <p:cNvPicPr preferRelativeResize="0"/>
            <p:nvPr/>
          </p:nvPicPr>
          <p:blipFill rotWithShape="1">
            <a:blip r:embed="rId6">
              <a:alphaModFix/>
            </a:blip>
            <a:srcRect/>
            <a:stretch/>
          </p:blipFill>
          <p:spPr>
            <a:xfrm>
              <a:off x="2975454" y="2556726"/>
              <a:ext cx="4781646" cy="1793117"/>
            </a:xfrm>
            <a:prstGeom prst="rect">
              <a:avLst/>
            </a:prstGeom>
            <a:noFill/>
            <a:ln>
              <a:noFill/>
            </a:ln>
          </p:spPr>
        </p:pic>
        <p:pic>
          <p:nvPicPr>
            <p:cNvPr id="365" name="Google Shape;365;g27a80aeb58e_1_77" descr="A graph of a city&#10;&#10;Description automatically generated"/>
            <p:cNvPicPr preferRelativeResize="0"/>
            <p:nvPr/>
          </p:nvPicPr>
          <p:blipFill rotWithShape="1">
            <a:blip r:embed="rId7">
              <a:alphaModFix/>
            </a:blip>
            <a:srcRect/>
            <a:stretch/>
          </p:blipFill>
          <p:spPr>
            <a:xfrm>
              <a:off x="7284723" y="3779237"/>
              <a:ext cx="4781646" cy="1793117"/>
            </a:xfrm>
            <a:prstGeom prst="rect">
              <a:avLst/>
            </a:prstGeom>
            <a:noFill/>
            <a:ln>
              <a:noFill/>
            </a:ln>
          </p:spPr>
        </p:pic>
        <p:pic>
          <p:nvPicPr>
            <p:cNvPr id="366" name="Google Shape;366;g27a80aeb58e_1_77"/>
            <p:cNvPicPr preferRelativeResize="0"/>
            <p:nvPr/>
          </p:nvPicPr>
          <p:blipFill rotWithShape="1">
            <a:blip r:embed="rId8">
              <a:alphaModFix/>
            </a:blip>
            <a:srcRect/>
            <a:stretch/>
          </p:blipFill>
          <p:spPr>
            <a:xfrm>
              <a:off x="7286285" y="4950342"/>
              <a:ext cx="4781646" cy="1793117"/>
            </a:xfrm>
            <a:prstGeom prst="rect">
              <a:avLst/>
            </a:prstGeom>
            <a:noFill/>
            <a:ln>
              <a:noFill/>
            </a:ln>
          </p:spPr>
        </p:pic>
        <p:pic>
          <p:nvPicPr>
            <p:cNvPr id="367" name="Google Shape;367;g27a80aeb58e_1_77" descr="A graph of different colored lines&#10;&#10;Description automatically generated"/>
            <p:cNvPicPr preferRelativeResize="0"/>
            <p:nvPr/>
          </p:nvPicPr>
          <p:blipFill rotWithShape="1">
            <a:blip r:embed="rId9">
              <a:alphaModFix/>
            </a:blip>
            <a:srcRect/>
            <a:stretch/>
          </p:blipFill>
          <p:spPr>
            <a:xfrm>
              <a:off x="2975454" y="3779237"/>
              <a:ext cx="4781646" cy="1793117"/>
            </a:xfrm>
            <a:prstGeom prst="rect">
              <a:avLst/>
            </a:prstGeom>
            <a:noFill/>
            <a:ln>
              <a:noFill/>
            </a:ln>
          </p:spPr>
        </p:pic>
        <p:pic>
          <p:nvPicPr>
            <p:cNvPr id="368" name="Google Shape;368;g27a80aeb58e_1_77" descr="A graph with different colored lines&#10;&#10;Description automatically generated"/>
            <p:cNvPicPr preferRelativeResize="0"/>
            <p:nvPr/>
          </p:nvPicPr>
          <p:blipFill rotWithShape="1">
            <a:blip r:embed="rId10">
              <a:alphaModFix/>
            </a:blip>
            <a:srcRect/>
            <a:stretch/>
          </p:blipFill>
          <p:spPr>
            <a:xfrm>
              <a:off x="2975455" y="4950342"/>
              <a:ext cx="4781646" cy="1793117"/>
            </a:xfrm>
            <a:prstGeom prst="rect">
              <a:avLst/>
            </a:prstGeom>
            <a:noFill/>
            <a:ln>
              <a:noFill/>
            </a:ln>
          </p:spPr>
        </p:pic>
      </p:grpSp>
      <p:pic>
        <p:nvPicPr>
          <p:cNvPr id="369" name="Google Shape;369;g27a80aeb58e_1_77"/>
          <p:cNvPicPr preferRelativeResize="0"/>
          <p:nvPr/>
        </p:nvPicPr>
        <p:blipFill>
          <a:blip r:embed="rId11">
            <a:alphaModFix/>
          </a:blip>
          <a:stretch>
            <a:fillRect/>
          </a:stretch>
        </p:blipFill>
        <p:spPr>
          <a:xfrm>
            <a:off x="11168425" y="123100"/>
            <a:ext cx="776325" cy="776325"/>
          </a:xfrm>
          <a:prstGeom prst="rect">
            <a:avLst/>
          </a:prstGeom>
          <a:noFill/>
          <a:ln>
            <a:noFill/>
          </a:ln>
        </p:spPr>
      </p:pic>
      <p:pic>
        <p:nvPicPr>
          <p:cNvPr id="370" name="Google Shape;370;g27a80aeb58e_1_77"/>
          <p:cNvPicPr preferRelativeResize="0"/>
          <p:nvPr/>
        </p:nvPicPr>
        <p:blipFill rotWithShape="1">
          <a:blip r:embed="rId12">
            <a:alphaModFix/>
          </a:blip>
          <a:srcRect l="42044" t="34457" r="21099" b="31687"/>
          <a:stretch/>
        </p:blipFill>
        <p:spPr>
          <a:xfrm>
            <a:off x="5009950" y="899425"/>
            <a:ext cx="7050660" cy="5195175"/>
          </a:xfrm>
          <a:prstGeom prst="rect">
            <a:avLst/>
          </a:prstGeom>
          <a:noFill/>
          <a:ln>
            <a:noFill/>
          </a:ln>
        </p:spPr>
      </p:pic>
      <p:pic>
        <p:nvPicPr>
          <p:cNvPr id="371" name="Google Shape;371;g27a80aeb58e_1_77"/>
          <p:cNvPicPr preferRelativeResize="0"/>
          <p:nvPr/>
        </p:nvPicPr>
        <p:blipFill rotWithShape="1">
          <a:blip r:embed="rId12">
            <a:alphaModFix/>
          </a:blip>
          <a:srcRect l="82993" t="72926" r="1882" b="5343"/>
          <a:stretch/>
        </p:blipFill>
        <p:spPr>
          <a:xfrm>
            <a:off x="9517025" y="2896700"/>
            <a:ext cx="2245175" cy="2587600"/>
          </a:xfrm>
          <a:prstGeom prst="rect">
            <a:avLst/>
          </a:prstGeom>
          <a:noFill/>
          <a:ln>
            <a:noFill/>
          </a:ln>
        </p:spPr>
      </p:pic>
      <p:sp>
        <p:nvSpPr>
          <p:cNvPr id="372" name="Google Shape;372;g27a80aeb58e_1_77"/>
          <p:cNvSpPr txBox="1"/>
          <p:nvPr/>
        </p:nvSpPr>
        <p:spPr>
          <a:xfrm>
            <a:off x="9222700" y="1141550"/>
            <a:ext cx="25395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~2022-03-31 00:17:00 UTC</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7a80aeb58e_1_120"/>
          <p:cNvSpPr txBox="1"/>
          <p:nvPr/>
        </p:nvSpPr>
        <p:spPr>
          <a:xfrm>
            <a:off x="2439967" y="1541750"/>
            <a:ext cx="1774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Bell MT"/>
                <a:ea typeface="Bell MT"/>
                <a:cs typeface="Bell MT"/>
                <a:sym typeface="Bell MT"/>
              </a:rPr>
              <a:t>Reflectivity</a:t>
            </a:r>
            <a:endParaRPr/>
          </a:p>
        </p:txBody>
      </p:sp>
      <p:sp>
        <p:nvSpPr>
          <p:cNvPr id="378" name="Google Shape;378;g27a80aeb58e_1_120"/>
          <p:cNvSpPr txBox="1"/>
          <p:nvPr/>
        </p:nvSpPr>
        <p:spPr>
          <a:xfrm>
            <a:off x="4760200" y="1568075"/>
            <a:ext cx="28551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Bell MT"/>
                <a:ea typeface="Bell MT"/>
                <a:cs typeface="Bell MT"/>
                <a:sym typeface="Bell MT"/>
              </a:rPr>
              <a:t>Differential Reflectivity</a:t>
            </a:r>
            <a:endParaRPr/>
          </a:p>
        </p:txBody>
      </p:sp>
      <p:sp>
        <p:nvSpPr>
          <p:cNvPr id="379" name="Google Shape;379;g27a80aeb58e_1_120"/>
          <p:cNvSpPr txBox="1"/>
          <p:nvPr/>
        </p:nvSpPr>
        <p:spPr>
          <a:xfrm>
            <a:off x="397847" y="2330286"/>
            <a:ext cx="954600" cy="263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Bell MT"/>
              <a:buNone/>
            </a:pPr>
            <a:r>
              <a:rPr lang="en-US" sz="1800">
                <a:solidFill>
                  <a:schemeClr val="lt1"/>
                </a:solidFill>
                <a:latin typeface="Bell MT"/>
                <a:ea typeface="Bell MT"/>
                <a:cs typeface="Bell MT"/>
                <a:sym typeface="Bell MT"/>
              </a:rPr>
              <a:t>PIPS2A</a:t>
            </a:r>
            <a:endParaRPr sz="1200"/>
          </a:p>
        </p:txBody>
      </p:sp>
      <p:sp>
        <p:nvSpPr>
          <p:cNvPr id="380" name="Google Shape;380;g27a80aeb58e_1_120"/>
          <p:cNvSpPr txBox="1"/>
          <p:nvPr/>
        </p:nvSpPr>
        <p:spPr>
          <a:xfrm>
            <a:off x="397847" y="3080606"/>
            <a:ext cx="954600" cy="2634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lt1"/>
              </a:buClr>
              <a:buSzPts val="1550"/>
              <a:buFont typeface="Bell MT"/>
              <a:buNone/>
            </a:pPr>
            <a:r>
              <a:rPr lang="en-US" sz="1800">
                <a:solidFill>
                  <a:schemeClr val="lt1"/>
                </a:solidFill>
                <a:latin typeface="Bell MT"/>
                <a:ea typeface="Bell MT"/>
                <a:cs typeface="Bell MT"/>
                <a:sym typeface="Bell MT"/>
              </a:rPr>
              <a:t>PIPS3B</a:t>
            </a:r>
            <a:endParaRPr sz="1800"/>
          </a:p>
        </p:txBody>
      </p:sp>
      <p:sp>
        <p:nvSpPr>
          <p:cNvPr id="381" name="Google Shape;381;g27a80aeb58e_1_120"/>
          <p:cNvSpPr txBox="1"/>
          <p:nvPr/>
        </p:nvSpPr>
        <p:spPr>
          <a:xfrm>
            <a:off x="397853" y="302725"/>
            <a:ext cx="3963000" cy="1001100"/>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Clr>
                <a:schemeClr val="lt1"/>
              </a:buClr>
              <a:buSzPct val="103448"/>
              <a:buFont typeface="Bell MT"/>
              <a:buNone/>
            </a:pPr>
            <a:r>
              <a:rPr lang="en-US" sz="5800">
                <a:solidFill>
                  <a:schemeClr val="lt1"/>
                </a:solidFill>
                <a:latin typeface="Bell MT"/>
                <a:ea typeface="Bell MT"/>
                <a:cs typeface="Bell MT"/>
                <a:sym typeface="Bell MT"/>
              </a:rPr>
              <a:t>Meteograms</a:t>
            </a:r>
            <a:endParaRPr sz="5800">
              <a:solidFill>
                <a:schemeClr val="lt1"/>
              </a:solidFill>
              <a:latin typeface="Bell MT"/>
              <a:ea typeface="Bell MT"/>
              <a:cs typeface="Bell MT"/>
              <a:sym typeface="Bell MT"/>
            </a:endParaRPr>
          </a:p>
        </p:txBody>
      </p:sp>
      <p:sp>
        <p:nvSpPr>
          <p:cNvPr id="382" name="Google Shape;382;g27a80aeb58e_1_120"/>
          <p:cNvSpPr txBox="1">
            <a:spLocks noGrp="1"/>
          </p:cNvSpPr>
          <p:nvPr>
            <p:ph type="title"/>
          </p:nvPr>
        </p:nvSpPr>
        <p:spPr>
          <a:xfrm>
            <a:off x="397851" y="3845150"/>
            <a:ext cx="1086000" cy="263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Font typeface="Bell MT"/>
              <a:buNone/>
            </a:pPr>
            <a:r>
              <a:rPr lang="en-US" sz="1800"/>
              <a:t>PIPS1A</a:t>
            </a:r>
            <a:endParaRPr sz="1800"/>
          </a:p>
        </p:txBody>
      </p:sp>
      <p:sp>
        <p:nvSpPr>
          <p:cNvPr id="383" name="Google Shape;383;g27a80aeb58e_1_120"/>
          <p:cNvSpPr txBox="1"/>
          <p:nvPr/>
        </p:nvSpPr>
        <p:spPr>
          <a:xfrm>
            <a:off x="397850" y="4609700"/>
            <a:ext cx="1086000" cy="263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Bell MT"/>
              <a:buNone/>
            </a:pPr>
            <a:r>
              <a:rPr lang="en-US" sz="1800">
                <a:solidFill>
                  <a:schemeClr val="lt1"/>
                </a:solidFill>
                <a:latin typeface="Bell MT"/>
                <a:ea typeface="Bell MT"/>
                <a:cs typeface="Bell MT"/>
                <a:sym typeface="Bell MT"/>
              </a:rPr>
              <a:t>PIPS1B</a:t>
            </a:r>
            <a:endParaRPr sz="1800"/>
          </a:p>
        </p:txBody>
      </p:sp>
      <p:grpSp>
        <p:nvGrpSpPr>
          <p:cNvPr id="384" name="Google Shape;384;g27a80aeb58e_1_120"/>
          <p:cNvGrpSpPr/>
          <p:nvPr/>
        </p:nvGrpSpPr>
        <p:grpSpPr>
          <a:xfrm>
            <a:off x="1568715" y="1941962"/>
            <a:ext cx="6046499" cy="3578338"/>
            <a:chOff x="2975454" y="1362500"/>
            <a:chExt cx="9092479" cy="5380959"/>
          </a:xfrm>
        </p:grpSpPr>
        <p:pic>
          <p:nvPicPr>
            <p:cNvPr id="385" name="Google Shape;385;g27a80aeb58e_1_120" descr="A graph of a graph showing a number of different colored lines&#10;&#10;Description automatically generated with medium confidence"/>
            <p:cNvPicPr preferRelativeResize="0"/>
            <p:nvPr/>
          </p:nvPicPr>
          <p:blipFill rotWithShape="1">
            <a:blip r:embed="rId3">
              <a:alphaModFix/>
            </a:blip>
            <a:srcRect/>
            <a:stretch/>
          </p:blipFill>
          <p:spPr>
            <a:xfrm>
              <a:off x="7286287" y="1362500"/>
              <a:ext cx="4781646" cy="1793117"/>
            </a:xfrm>
            <a:prstGeom prst="rect">
              <a:avLst/>
            </a:prstGeom>
            <a:noFill/>
            <a:ln>
              <a:noFill/>
            </a:ln>
          </p:spPr>
        </p:pic>
        <p:pic>
          <p:nvPicPr>
            <p:cNvPr id="386" name="Google Shape;386;g27a80aeb58e_1_120" descr="A graph of a city&#10;&#10;Description automatically generated"/>
            <p:cNvPicPr preferRelativeResize="0"/>
            <p:nvPr/>
          </p:nvPicPr>
          <p:blipFill rotWithShape="1">
            <a:blip r:embed="rId4">
              <a:alphaModFix/>
            </a:blip>
            <a:srcRect/>
            <a:stretch/>
          </p:blipFill>
          <p:spPr>
            <a:xfrm>
              <a:off x="7286287" y="2556726"/>
              <a:ext cx="4781646" cy="1793117"/>
            </a:xfrm>
            <a:prstGeom prst="rect">
              <a:avLst/>
            </a:prstGeom>
            <a:noFill/>
            <a:ln>
              <a:noFill/>
            </a:ln>
          </p:spPr>
        </p:pic>
        <p:pic>
          <p:nvPicPr>
            <p:cNvPr id="387" name="Google Shape;387;g27a80aeb58e_1_120" descr="A graph of a graph&#10;&#10;Description automatically generated with medium confidence"/>
            <p:cNvPicPr preferRelativeResize="0"/>
            <p:nvPr/>
          </p:nvPicPr>
          <p:blipFill rotWithShape="1">
            <a:blip r:embed="rId5">
              <a:alphaModFix/>
            </a:blip>
            <a:srcRect/>
            <a:stretch/>
          </p:blipFill>
          <p:spPr>
            <a:xfrm>
              <a:off x="2975454" y="1362500"/>
              <a:ext cx="4781646" cy="1793117"/>
            </a:xfrm>
            <a:prstGeom prst="rect">
              <a:avLst/>
            </a:prstGeom>
            <a:noFill/>
            <a:ln>
              <a:noFill/>
            </a:ln>
          </p:spPr>
        </p:pic>
        <p:pic>
          <p:nvPicPr>
            <p:cNvPr id="388" name="Google Shape;388;g27a80aeb58e_1_120" descr="A graph of a graph&#10;&#10;Description automatically generated with medium confidence"/>
            <p:cNvPicPr preferRelativeResize="0"/>
            <p:nvPr/>
          </p:nvPicPr>
          <p:blipFill rotWithShape="1">
            <a:blip r:embed="rId6">
              <a:alphaModFix/>
            </a:blip>
            <a:srcRect/>
            <a:stretch/>
          </p:blipFill>
          <p:spPr>
            <a:xfrm>
              <a:off x="2975454" y="2556726"/>
              <a:ext cx="4781646" cy="1793117"/>
            </a:xfrm>
            <a:prstGeom prst="rect">
              <a:avLst/>
            </a:prstGeom>
            <a:noFill/>
            <a:ln>
              <a:noFill/>
            </a:ln>
          </p:spPr>
        </p:pic>
        <p:pic>
          <p:nvPicPr>
            <p:cNvPr id="389" name="Google Shape;389;g27a80aeb58e_1_120" descr="A graph of a city&#10;&#10;Description automatically generated"/>
            <p:cNvPicPr preferRelativeResize="0"/>
            <p:nvPr/>
          </p:nvPicPr>
          <p:blipFill rotWithShape="1">
            <a:blip r:embed="rId7">
              <a:alphaModFix/>
            </a:blip>
            <a:srcRect/>
            <a:stretch/>
          </p:blipFill>
          <p:spPr>
            <a:xfrm>
              <a:off x="7284723" y="3779237"/>
              <a:ext cx="4781646" cy="1793117"/>
            </a:xfrm>
            <a:prstGeom prst="rect">
              <a:avLst/>
            </a:prstGeom>
            <a:noFill/>
            <a:ln>
              <a:noFill/>
            </a:ln>
          </p:spPr>
        </p:pic>
        <p:pic>
          <p:nvPicPr>
            <p:cNvPr id="390" name="Google Shape;390;g27a80aeb58e_1_120"/>
            <p:cNvPicPr preferRelativeResize="0"/>
            <p:nvPr/>
          </p:nvPicPr>
          <p:blipFill rotWithShape="1">
            <a:blip r:embed="rId8">
              <a:alphaModFix/>
            </a:blip>
            <a:srcRect/>
            <a:stretch/>
          </p:blipFill>
          <p:spPr>
            <a:xfrm>
              <a:off x="7286285" y="4950342"/>
              <a:ext cx="4781646" cy="1793117"/>
            </a:xfrm>
            <a:prstGeom prst="rect">
              <a:avLst/>
            </a:prstGeom>
            <a:noFill/>
            <a:ln>
              <a:noFill/>
            </a:ln>
          </p:spPr>
        </p:pic>
        <p:pic>
          <p:nvPicPr>
            <p:cNvPr id="391" name="Google Shape;391;g27a80aeb58e_1_120" descr="A graph of different colored lines&#10;&#10;Description automatically generated"/>
            <p:cNvPicPr preferRelativeResize="0"/>
            <p:nvPr/>
          </p:nvPicPr>
          <p:blipFill rotWithShape="1">
            <a:blip r:embed="rId9">
              <a:alphaModFix/>
            </a:blip>
            <a:srcRect/>
            <a:stretch/>
          </p:blipFill>
          <p:spPr>
            <a:xfrm>
              <a:off x="2975454" y="3779237"/>
              <a:ext cx="4781646" cy="1793117"/>
            </a:xfrm>
            <a:prstGeom prst="rect">
              <a:avLst/>
            </a:prstGeom>
            <a:noFill/>
            <a:ln>
              <a:noFill/>
            </a:ln>
          </p:spPr>
        </p:pic>
        <p:pic>
          <p:nvPicPr>
            <p:cNvPr id="392" name="Google Shape;392;g27a80aeb58e_1_120" descr="A graph with different colored lines&#10;&#10;Description automatically generated"/>
            <p:cNvPicPr preferRelativeResize="0"/>
            <p:nvPr/>
          </p:nvPicPr>
          <p:blipFill rotWithShape="1">
            <a:blip r:embed="rId10">
              <a:alphaModFix/>
            </a:blip>
            <a:srcRect/>
            <a:stretch/>
          </p:blipFill>
          <p:spPr>
            <a:xfrm>
              <a:off x="2975455" y="4950342"/>
              <a:ext cx="4781646" cy="1793117"/>
            </a:xfrm>
            <a:prstGeom prst="rect">
              <a:avLst/>
            </a:prstGeom>
            <a:noFill/>
            <a:ln>
              <a:noFill/>
            </a:ln>
          </p:spPr>
        </p:pic>
      </p:grpSp>
      <p:pic>
        <p:nvPicPr>
          <p:cNvPr id="393" name="Google Shape;393;g27a80aeb58e_1_120"/>
          <p:cNvPicPr preferRelativeResize="0"/>
          <p:nvPr/>
        </p:nvPicPr>
        <p:blipFill>
          <a:blip r:embed="rId11">
            <a:alphaModFix/>
          </a:blip>
          <a:stretch>
            <a:fillRect/>
          </a:stretch>
        </p:blipFill>
        <p:spPr>
          <a:xfrm>
            <a:off x="11168425" y="123100"/>
            <a:ext cx="776325" cy="776325"/>
          </a:xfrm>
          <a:prstGeom prst="rect">
            <a:avLst/>
          </a:prstGeom>
          <a:noFill/>
          <a:ln>
            <a:noFill/>
          </a:ln>
        </p:spPr>
      </p:pic>
      <p:pic>
        <p:nvPicPr>
          <p:cNvPr id="394" name="Google Shape;394;g27a80aeb58e_1_120"/>
          <p:cNvPicPr preferRelativeResize="0"/>
          <p:nvPr/>
        </p:nvPicPr>
        <p:blipFill rotWithShape="1">
          <a:blip r:embed="rId12">
            <a:alphaModFix/>
          </a:blip>
          <a:srcRect l="42044" t="34457" r="21099" b="31687"/>
          <a:stretch/>
        </p:blipFill>
        <p:spPr>
          <a:xfrm>
            <a:off x="5009950" y="899425"/>
            <a:ext cx="7050660" cy="5195175"/>
          </a:xfrm>
          <a:prstGeom prst="rect">
            <a:avLst/>
          </a:prstGeom>
          <a:noFill/>
          <a:ln>
            <a:noFill/>
          </a:ln>
        </p:spPr>
      </p:pic>
      <p:pic>
        <p:nvPicPr>
          <p:cNvPr id="395" name="Google Shape;395;g27a80aeb58e_1_120"/>
          <p:cNvPicPr preferRelativeResize="0"/>
          <p:nvPr/>
        </p:nvPicPr>
        <p:blipFill rotWithShape="1">
          <a:blip r:embed="rId12">
            <a:alphaModFix/>
          </a:blip>
          <a:srcRect l="82993" t="72926" r="1882" b="5343"/>
          <a:stretch/>
        </p:blipFill>
        <p:spPr>
          <a:xfrm>
            <a:off x="9517025" y="2896700"/>
            <a:ext cx="2245175" cy="2587600"/>
          </a:xfrm>
          <a:prstGeom prst="rect">
            <a:avLst/>
          </a:prstGeom>
          <a:noFill/>
          <a:ln>
            <a:noFill/>
          </a:ln>
        </p:spPr>
      </p:pic>
      <p:pic>
        <p:nvPicPr>
          <p:cNvPr id="396" name="Google Shape;396;g27a80aeb58e_1_120"/>
          <p:cNvPicPr preferRelativeResize="0"/>
          <p:nvPr/>
        </p:nvPicPr>
        <p:blipFill>
          <a:blip r:embed="rId13">
            <a:alphaModFix/>
          </a:blip>
          <a:stretch>
            <a:fillRect/>
          </a:stretch>
        </p:blipFill>
        <p:spPr>
          <a:xfrm>
            <a:off x="1483838" y="1930900"/>
            <a:ext cx="8972550" cy="3600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27a80aeb58e_1_32"/>
          <p:cNvSpPr txBox="1"/>
          <p:nvPr/>
        </p:nvSpPr>
        <p:spPr>
          <a:xfrm>
            <a:off x="4360782" y="962386"/>
            <a:ext cx="1582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Bell MT"/>
                <a:ea typeface="Bell MT"/>
                <a:cs typeface="Bell MT"/>
                <a:sym typeface="Bell MT"/>
              </a:rPr>
              <a:t>Reflectivity</a:t>
            </a:r>
            <a:endParaRPr/>
          </a:p>
        </p:txBody>
      </p:sp>
      <p:sp>
        <p:nvSpPr>
          <p:cNvPr id="402" name="Google Shape;402;g27a80aeb58e_1_32"/>
          <p:cNvSpPr txBox="1"/>
          <p:nvPr/>
        </p:nvSpPr>
        <p:spPr>
          <a:xfrm>
            <a:off x="8497308" y="950826"/>
            <a:ext cx="32313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Bell MT"/>
                <a:ea typeface="Bell MT"/>
                <a:cs typeface="Bell MT"/>
                <a:sym typeface="Bell MT"/>
              </a:rPr>
              <a:t>Differential Reflectivity</a:t>
            </a:r>
            <a:endParaRPr/>
          </a:p>
        </p:txBody>
      </p:sp>
      <p:sp>
        <p:nvSpPr>
          <p:cNvPr id="403" name="Google Shape;403;g27a80aeb58e_1_32"/>
          <p:cNvSpPr txBox="1"/>
          <p:nvPr/>
        </p:nvSpPr>
        <p:spPr>
          <a:xfrm>
            <a:off x="1214790" y="1946509"/>
            <a:ext cx="1435500" cy="39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Bell MT"/>
              <a:buNone/>
            </a:pPr>
            <a:r>
              <a:rPr lang="en-US" sz="2000">
                <a:solidFill>
                  <a:schemeClr val="lt1"/>
                </a:solidFill>
                <a:latin typeface="Bell MT"/>
                <a:ea typeface="Bell MT"/>
                <a:cs typeface="Bell MT"/>
                <a:sym typeface="Bell MT"/>
              </a:rPr>
              <a:t>PIPS#2A</a:t>
            </a:r>
            <a:endParaRPr/>
          </a:p>
        </p:txBody>
      </p:sp>
      <p:sp>
        <p:nvSpPr>
          <p:cNvPr id="404" name="Google Shape;404;g27a80aeb58e_1_32"/>
          <p:cNvSpPr txBox="1"/>
          <p:nvPr/>
        </p:nvSpPr>
        <p:spPr>
          <a:xfrm>
            <a:off x="1214790" y="3074848"/>
            <a:ext cx="1435500" cy="396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000"/>
              <a:buFont typeface="Bell MT"/>
              <a:buNone/>
            </a:pPr>
            <a:r>
              <a:rPr lang="en-US" sz="2000">
                <a:solidFill>
                  <a:schemeClr val="lt1"/>
                </a:solidFill>
                <a:latin typeface="Bell MT"/>
                <a:ea typeface="Bell MT"/>
                <a:cs typeface="Bell MT"/>
                <a:sym typeface="Bell MT"/>
              </a:rPr>
              <a:t>PIPS#3B</a:t>
            </a:r>
            <a:endParaRPr/>
          </a:p>
        </p:txBody>
      </p:sp>
      <p:sp>
        <p:nvSpPr>
          <p:cNvPr id="405" name="Google Shape;405;g27a80aeb58e_1_32"/>
          <p:cNvSpPr txBox="1"/>
          <p:nvPr/>
        </p:nvSpPr>
        <p:spPr>
          <a:xfrm>
            <a:off x="397853" y="302725"/>
            <a:ext cx="3963000" cy="1001100"/>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Clr>
                <a:schemeClr val="lt1"/>
              </a:buClr>
              <a:buSzPct val="103448"/>
              <a:buFont typeface="Bell MT"/>
              <a:buNone/>
            </a:pPr>
            <a:r>
              <a:rPr lang="en-US" sz="5800">
                <a:solidFill>
                  <a:schemeClr val="lt1"/>
                </a:solidFill>
                <a:latin typeface="Bell MT"/>
                <a:ea typeface="Bell MT"/>
                <a:cs typeface="Bell MT"/>
                <a:sym typeface="Bell MT"/>
              </a:rPr>
              <a:t>Meteograms</a:t>
            </a:r>
            <a:endParaRPr sz="5800">
              <a:solidFill>
                <a:schemeClr val="lt1"/>
              </a:solidFill>
              <a:latin typeface="Bell MT"/>
              <a:ea typeface="Bell MT"/>
              <a:cs typeface="Bell MT"/>
              <a:sym typeface="Bell MT"/>
            </a:endParaRPr>
          </a:p>
        </p:txBody>
      </p:sp>
      <p:sp>
        <p:nvSpPr>
          <p:cNvPr id="406" name="Google Shape;406;g27a80aeb58e_1_32"/>
          <p:cNvSpPr txBox="1">
            <a:spLocks noGrp="1"/>
          </p:cNvSpPr>
          <p:nvPr>
            <p:ph type="title"/>
          </p:nvPr>
        </p:nvSpPr>
        <p:spPr>
          <a:xfrm>
            <a:off x="1214789" y="4224563"/>
            <a:ext cx="1435500" cy="396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Font typeface="Bell MT"/>
              <a:buNone/>
            </a:pPr>
            <a:r>
              <a:rPr lang="en-US" sz="2000"/>
              <a:t>PIPS#1A</a:t>
            </a:r>
            <a:endParaRPr/>
          </a:p>
        </p:txBody>
      </p:sp>
      <p:sp>
        <p:nvSpPr>
          <p:cNvPr id="407" name="Google Shape;407;g27a80aeb58e_1_32"/>
          <p:cNvSpPr txBox="1"/>
          <p:nvPr/>
        </p:nvSpPr>
        <p:spPr>
          <a:xfrm>
            <a:off x="1214790" y="5374305"/>
            <a:ext cx="1435500" cy="396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000"/>
              <a:buFont typeface="Bell MT"/>
              <a:buNone/>
            </a:pPr>
            <a:r>
              <a:rPr lang="en-US" sz="2000" dirty="0">
                <a:solidFill>
                  <a:schemeClr val="lt1"/>
                </a:solidFill>
                <a:latin typeface="Bell MT"/>
                <a:ea typeface="Bell MT"/>
                <a:cs typeface="Bell MT"/>
                <a:sym typeface="Bell MT"/>
              </a:rPr>
              <a:t>PIPS#1B</a:t>
            </a:r>
            <a:endParaRPr dirty="0"/>
          </a:p>
        </p:txBody>
      </p:sp>
      <p:grpSp>
        <p:nvGrpSpPr>
          <p:cNvPr id="408" name="Google Shape;408;g27a80aeb58e_1_32"/>
          <p:cNvGrpSpPr/>
          <p:nvPr/>
        </p:nvGrpSpPr>
        <p:grpSpPr>
          <a:xfrm>
            <a:off x="2975454" y="1362500"/>
            <a:ext cx="9092479" cy="5380959"/>
            <a:chOff x="2975454" y="1362500"/>
            <a:chExt cx="9092479" cy="5380959"/>
          </a:xfrm>
        </p:grpSpPr>
        <p:pic>
          <p:nvPicPr>
            <p:cNvPr id="409" name="Google Shape;409;g27a80aeb58e_1_32" descr="A graph of a graph showing a number of different colored lines&#10;&#10;Description automatically generated with medium confidence"/>
            <p:cNvPicPr preferRelativeResize="0"/>
            <p:nvPr/>
          </p:nvPicPr>
          <p:blipFill rotWithShape="1">
            <a:blip r:embed="rId3">
              <a:alphaModFix/>
            </a:blip>
            <a:srcRect/>
            <a:stretch/>
          </p:blipFill>
          <p:spPr>
            <a:xfrm>
              <a:off x="7286287" y="1362500"/>
              <a:ext cx="4781646" cy="1793117"/>
            </a:xfrm>
            <a:prstGeom prst="rect">
              <a:avLst/>
            </a:prstGeom>
            <a:noFill/>
            <a:ln>
              <a:noFill/>
            </a:ln>
          </p:spPr>
        </p:pic>
        <p:pic>
          <p:nvPicPr>
            <p:cNvPr id="410" name="Google Shape;410;g27a80aeb58e_1_32" descr="A graph of a city&#10;&#10;Description automatically generated"/>
            <p:cNvPicPr preferRelativeResize="0"/>
            <p:nvPr/>
          </p:nvPicPr>
          <p:blipFill rotWithShape="1">
            <a:blip r:embed="rId4">
              <a:alphaModFix/>
            </a:blip>
            <a:srcRect/>
            <a:stretch/>
          </p:blipFill>
          <p:spPr>
            <a:xfrm>
              <a:off x="7286287" y="2556726"/>
              <a:ext cx="4781646" cy="1793117"/>
            </a:xfrm>
            <a:prstGeom prst="rect">
              <a:avLst/>
            </a:prstGeom>
            <a:noFill/>
            <a:ln>
              <a:noFill/>
            </a:ln>
          </p:spPr>
        </p:pic>
        <p:pic>
          <p:nvPicPr>
            <p:cNvPr id="411" name="Google Shape;411;g27a80aeb58e_1_32" descr="A graph of a graph&#10;&#10;Description automatically generated with medium confidence"/>
            <p:cNvPicPr preferRelativeResize="0"/>
            <p:nvPr/>
          </p:nvPicPr>
          <p:blipFill rotWithShape="1">
            <a:blip r:embed="rId5">
              <a:alphaModFix/>
            </a:blip>
            <a:srcRect/>
            <a:stretch/>
          </p:blipFill>
          <p:spPr>
            <a:xfrm>
              <a:off x="2975454" y="1362500"/>
              <a:ext cx="4781646" cy="1793117"/>
            </a:xfrm>
            <a:prstGeom prst="rect">
              <a:avLst/>
            </a:prstGeom>
            <a:noFill/>
            <a:ln>
              <a:noFill/>
            </a:ln>
          </p:spPr>
        </p:pic>
        <p:pic>
          <p:nvPicPr>
            <p:cNvPr id="412" name="Google Shape;412;g27a80aeb58e_1_32" descr="A graph of a graph&#10;&#10;Description automatically generated with medium confidence"/>
            <p:cNvPicPr preferRelativeResize="0"/>
            <p:nvPr/>
          </p:nvPicPr>
          <p:blipFill rotWithShape="1">
            <a:blip r:embed="rId6">
              <a:alphaModFix/>
            </a:blip>
            <a:srcRect/>
            <a:stretch/>
          </p:blipFill>
          <p:spPr>
            <a:xfrm>
              <a:off x="2975454" y="2556726"/>
              <a:ext cx="4781646" cy="1793117"/>
            </a:xfrm>
            <a:prstGeom prst="rect">
              <a:avLst/>
            </a:prstGeom>
            <a:noFill/>
            <a:ln>
              <a:noFill/>
            </a:ln>
          </p:spPr>
        </p:pic>
        <p:pic>
          <p:nvPicPr>
            <p:cNvPr id="413" name="Google Shape;413;g27a80aeb58e_1_32" descr="A graph of a city&#10;&#10;Description automatically generated"/>
            <p:cNvPicPr preferRelativeResize="0"/>
            <p:nvPr/>
          </p:nvPicPr>
          <p:blipFill rotWithShape="1">
            <a:blip r:embed="rId7">
              <a:alphaModFix/>
            </a:blip>
            <a:srcRect/>
            <a:stretch/>
          </p:blipFill>
          <p:spPr>
            <a:xfrm>
              <a:off x="7284723" y="3779237"/>
              <a:ext cx="4781646" cy="1793117"/>
            </a:xfrm>
            <a:prstGeom prst="rect">
              <a:avLst/>
            </a:prstGeom>
            <a:noFill/>
            <a:ln>
              <a:noFill/>
            </a:ln>
          </p:spPr>
        </p:pic>
        <p:pic>
          <p:nvPicPr>
            <p:cNvPr id="414" name="Google Shape;414;g27a80aeb58e_1_32"/>
            <p:cNvPicPr preferRelativeResize="0"/>
            <p:nvPr/>
          </p:nvPicPr>
          <p:blipFill rotWithShape="1">
            <a:blip r:embed="rId8">
              <a:alphaModFix/>
            </a:blip>
            <a:srcRect/>
            <a:stretch/>
          </p:blipFill>
          <p:spPr>
            <a:xfrm>
              <a:off x="7286285" y="4950342"/>
              <a:ext cx="4781646" cy="1793117"/>
            </a:xfrm>
            <a:prstGeom prst="rect">
              <a:avLst/>
            </a:prstGeom>
            <a:noFill/>
            <a:ln>
              <a:noFill/>
            </a:ln>
          </p:spPr>
        </p:pic>
        <p:pic>
          <p:nvPicPr>
            <p:cNvPr id="415" name="Google Shape;415;g27a80aeb58e_1_32" descr="A graph of different colored lines&#10;&#10;Description automatically generated"/>
            <p:cNvPicPr preferRelativeResize="0"/>
            <p:nvPr/>
          </p:nvPicPr>
          <p:blipFill rotWithShape="1">
            <a:blip r:embed="rId9">
              <a:alphaModFix/>
            </a:blip>
            <a:srcRect/>
            <a:stretch/>
          </p:blipFill>
          <p:spPr>
            <a:xfrm>
              <a:off x="2975454" y="3779237"/>
              <a:ext cx="4781646" cy="1793117"/>
            </a:xfrm>
            <a:prstGeom prst="rect">
              <a:avLst/>
            </a:prstGeom>
            <a:noFill/>
            <a:ln>
              <a:noFill/>
            </a:ln>
          </p:spPr>
        </p:pic>
        <p:pic>
          <p:nvPicPr>
            <p:cNvPr id="416" name="Google Shape;416;g27a80aeb58e_1_32" descr="A graph with different colored lines&#10;&#10;Description automatically generated"/>
            <p:cNvPicPr preferRelativeResize="0"/>
            <p:nvPr/>
          </p:nvPicPr>
          <p:blipFill rotWithShape="1">
            <a:blip r:embed="rId10">
              <a:alphaModFix/>
            </a:blip>
            <a:srcRect/>
            <a:stretch/>
          </p:blipFill>
          <p:spPr>
            <a:xfrm>
              <a:off x="2975455" y="4950342"/>
              <a:ext cx="4781646" cy="1793117"/>
            </a:xfrm>
            <a:prstGeom prst="rect">
              <a:avLst/>
            </a:prstGeom>
            <a:noFill/>
            <a:ln>
              <a:noFill/>
            </a:ln>
          </p:spPr>
        </p:pic>
      </p:grpSp>
      <p:pic>
        <p:nvPicPr>
          <p:cNvPr id="417" name="Google Shape;417;g27a80aeb58e_1_32"/>
          <p:cNvPicPr preferRelativeResize="0"/>
          <p:nvPr/>
        </p:nvPicPr>
        <p:blipFill>
          <a:blip r:embed="rId11">
            <a:alphaModFix/>
          </a:blip>
          <a:stretch>
            <a:fillRect/>
          </a:stretch>
        </p:blipFill>
        <p:spPr>
          <a:xfrm>
            <a:off x="11168425" y="123100"/>
            <a:ext cx="776325" cy="776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grpSp>
        <p:nvGrpSpPr>
          <p:cNvPr id="423" name="Google Shape;423;g27a80aeb58e_1_144"/>
          <p:cNvGrpSpPr/>
          <p:nvPr/>
        </p:nvGrpSpPr>
        <p:grpSpPr>
          <a:xfrm>
            <a:off x="177859" y="128833"/>
            <a:ext cx="7538661" cy="6600320"/>
            <a:chOff x="4845152" y="454851"/>
            <a:chExt cx="7161943" cy="6270493"/>
          </a:xfrm>
        </p:grpSpPr>
        <p:grpSp>
          <p:nvGrpSpPr>
            <p:cNvPr id="424" name="Google Shape;424;g27a80aeb58e_1_144"/>
            <p:cNvGrpSpPr/>
            <p:nvPr/>
          </p:nvGrpSpPr>
          <p:grpSpPr>
            <a:xfrm>
              <a:off x="4845152" y="454851"/>
              <a:ext cx="7161943" cy="2686446"/>
              <a:chOff x="6571500" y="114032"/>
              <a:chExt cx="5486397" cy="2057948"/>
            </a:xfrm>
          </p:grpSpPr>
          <p:pic>
            <p:nvPicPr>
              <p:cNvPr id="425" name="Google Shape;425;g27a80aeb58e_1_144"/>
              <p:cNvPicPr preferRelativeResize="0"/>
              <p:nvPr/>
            </p:nvPicPr>
            <p:blipFill>
              <a:blip r:embed="rId3">
                <a:alphaModFix/>
              </a:blip>
              <a:stretch>
                <a:fillRect/>
              </a:stretch>
            </p:blipFill>
            <p:spPr>
              <a:xfrm>
                <a:off x="6571500" y="114032"/>
                <a:ext cx="5486397" cy="2057948"/>
              </a:xfrm>
              <a:prstGeom prst="rect">
                <a:avLst/>
              </a:prstGeom>
              <a:noFill/>
              <a:ln>
                <a:noFill/>
              </a:ln>
            </p:spPr>
          </p:pic>
          <p:sp>
            <p:nvSpPr>
              <p:cNvPr id="426" name="Google Shape;426;g27a80aeb58e_1_144"/>
              <p:cNvSpPr txBox="1"/>
              <p:nvPr/>
            </p:nvSpPr>
            <p:spPr>
              <a:xfrm>
                <a:off x="7303388" y="335195"/>
                <a:ext cx="2421300" cy="30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Avenir"/>
                    <a:ea typeface="Avenir"/>
                    <a:cs typeface="Avenir"/>
                    <a:sym typeface="Avenir"/>
                  </a:rPr>
                  <a:t>Radar retrieved DSD</a:t>
                </a:r>
                <a:endParaRPr sz="1500" b="1">
                  <a:latin typeface="Avenir"/>
                  <a:ea typeface="Avenir"/>
                  <a:cs typeface="Avenir"/>
                  <a:sym typeface="Avenir"/>
                </a:endParaRPr>
              </a:p>
            </p:txBody>
          </p:sp>
        </p:grpSp>
        <p:grpSp>
          <p:nvGrpSpPr>
            <p:cNvPr id="427" name="Google Shape;427;g27a80aeb58e_1_144"/>
            <p:cNvGrpSpPr/>
            <p:nvPr/>
          </p:nvGrpSpPr>
          <p:grpSpPr>
            <a:xfrm>
              <a:off x="4845152" y="2231172"/>
              <a:ext cx="7161943" cy="2721540"/>
              <a:chOff x="6571500" y="2344825"/>
              <a:chExt cx="5486397" cy="2084832"/>
            </a:xfrm>
          </p:grpSpPr>
          <p:pic>
            <p:nvPicPr>
              <p:cNvPr id="428" name="Google Shape;428;g27a80aeb58e_1_144"/>
              <p:cNvPicPr preferRelativeResize="0"/>
              <p:nvPr/>
            </p:nvPicPr>
            <p:blipFill>
              <a:blip r:embed="rId4">
                <a:alphaModFix/>
              </a:blip>
              <a:stretch>
                <a:fillRect/>
              </a:stretch>
            </p:blipFill>
            <p:spPr>
              <a:xfrm>
                <a:off x="6571500" y="2344825"/>
                <a:ext cx="5486397" cy="2084832"/>
              </a:xfrm>
              <a:prstGeom prst="rect">
                <a:avLst/>
              </a:prstGeom>
              <a:noFill/>
              <a:ln>
                <a:noFill/>
              </a:ln>
            </p:spPr>
          </p:pic>
          <p:sp>
            <p:nvSpPr>
              <p:cNvPr id="429" name="Google Shape;429;g27a80aeb58e_1_144"/>
              <p:cNvSpPr txBox="1"/>
              <p:nvPr/>
            </p:nvSpPr>
            <p:spPr>
              <a:xfrm>
                <a:off x="7303386" y="2568859"/>
                <a:ext cx="2709300" cy="30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Avenir"/>
                    <a:ea typeface="Avenir"/>
                    <a:cs typeface="Avenir"/>
                    <a:sym typeface="Avenir"/>
                  </a:rPr>
                  <a:t>PIPS1B observed DSD</a:t>
                </a:r>
                <a:endParaRPr sz="1500" b="1">
                  <a:latin typeface="Avenir"/>
                  <a:ea typeface="Avenir"/>
                  <a:cs typeface="Avenir"/>
                  <a:sym typeface="Avenir"/>
                </a:endParaRPr>
              </a:p>
            </p:txBody>
          </p:sp>
        </p:grpSp>
        <p:grpSp>
          <p:nvGrpSpPr>
            <p:cNvPr id="430" name="Google Shape;430;g27a80aeb58e_1_144"/>
            <p:cNvGrpSpPr/>
            <p:nvPr/>
          </p:nvGrpSpPr>
          <p:grpSpPr>
            <a:xfrm>
              <a:off x="4845152" y="4039615"/>
              <a:ext cx="7161943" cy="2685729"/>
              <a:chOff x="6571500" y="4602500"/>
              <a:chExt cx="5486397" cy="2057399"/>
            </a:xfrm>
          </p:grpSpPr>
          <p:pic>
            <p:nvPicPr>
              <p:cNvPr id="431" name="Google Shape;431;g27a80aeb58e_1_144"/>
              <p:cNvPicPr preferRelativeResize="0"/>
              <p:nvPr/>
            </p:nvPicPr>
            <p:blipFill>
              <a:blip r:embed="rId5">
                <a:alphaModFix/>
              </a:blip>
              <a:stretch>
                <a:fillRect/>
              </a:stretch>
            </p:blipFill>
            <p:spPr>
              <a:xfrm>
                <a:off x="6571500" y="4602500"/>
                <a:ext cx="5486397" cy="2057399"/>
              </a:xfrm>
              <a:prstGeom prst="rect">
                <a:avLst/>
              </a:prstGeom>
              <a:noFill/>
              <a:ln>
                <a:noFill/>
              </a:ln>
            </p:spPr>
          </p:pic>
          <p:sp>
            <p:nvSpPr>
              <p:cNvPr id="432" name="Google Shape;432;g27a80aeb58e_1_144"/>
              <p:cNvSpPr txBox="1"/>
              <p:nvPr/>
            </p:nvSpPr>
            <p:spPr>
              <a:xfrm>
                <a:off x="7315191" y="4828395"/>
                <a:ext cx="2289000" cy="30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Avenir"/>
                    <a:ea typeface="Avenir"/>
                    <a:cs typeface="Avenir"/>
                    <a:sym typeface="Avenir"/>
                  </a:rPr>
                  <a:t>Sorting model DSD</a:t>
                </a:r>
                <a:endParaRPr sz="1500" b="1">
                  <a:latin typeface="Avenir"/>
                  <a:ea typeface="Avenir"/>
                  <a:cs typeface="Avenir"/>
                  <a:sym typeface="Avenir"/>
                </a:endParaRPr>
              </a:p>
            </p:txBody>
          </p:sp>
        </p:grpSp>
      </p:grpSp>
      <p:grpSp>
        <p:nvGrpSpPr>
          <p:cNvPr id="433" name="Google Shape;433;g27a80aeb58e_1_144"/>
          <p:cNvGrpSpPr/>
          <p:nvPr/>
        </p:nvGrpSpPr>
        <p:grpSpPr>
          <a:xfrm>
            <a:off x="7760199" y="128975"/>
            <a:ext cx="4279392" cy="6600040"/>
            <a:chOff x="209974" y="125313"/>
            <a:chExt cx="4279392" cy="6600040"/>
          </a:xfrm>
        </p:grpSpPr>
        <p:pic>
          <p:nvPicPr>
            <p:cNvPr id="434" name="Google Shape;434;g27a80aeb58e_1_144"/>
            <p:cNvPicPr preferRelativeResize="0"/>
            <p:nvPr/>
          </p:nvPicPr>
          <p:blipFill>
            <a:blip r:embed="rId6">
              <a:alphaModFix/>
            </a:blip>
            <a:stretch>
              <a:fillRect/>
            </a:stretch>
          </p:blipFill>
          <p:spPr>
            <a:xfrm>
              <a:off x="210236" y="125313"/>
              <a:ext cx="4278886" cy="3328022"/>
            </a:xfrm>
            <a:prstGeom prst="rect">
              <a:avLst/>
            </a:prstGeom>
            <a:noFill/>
            <a:ln>
              <a:noFill/>
            </a:ln>
          </p:spPr>
        </p:pic>
        <p:pic>
          <p:nvPicPr>
            <p:cNvPr id="435" name="Google Shape;435;g27a80aeb58e_1_144"/>
            <p:cNvPicPr preferRelativeResize="0"/>
            <p:nvPr/>
          </p:nvPicPr>
          <p:blipFill>
            <a:blip r:embed="rId7">
              <a:alphaModFix/>
            </a:blip>
            <a:stretch>
              <a:fillRect/>
            </a:stretch>
          </p:blipFill>
          <p:spPr>
            <a:xfrm>
              <a:off x="209974" y="3450688"/>
              <a:ext cx="4279392" cy="3274665"/>
            </a:xfrm>
            <a:prstGeom prst="rect">
              <a:avLst/>
            </a:prstGeom>
            <a:noFill/>
            <a:ln>
              <a:noFill/>
            </a:ln>
          </p:spPr>
        </p:pic>
      </p:grpSp>
      <p:grpSp>
        <p:nvGrpSpPr>
          <p:cNvPr id="436" name="Google Shape;436;g27a80aeb58e_1_144"/>
          <p:cNvGrpSpPr/>
          <p:nvPr/>
        </p:nvGrpSpPr>
        <p:grpSpPr>
          <a:xfrm>
            <a:off x="1768074" y="3074113"/>
            <a:ext cx="4417999" cy="2629705"/>
            <a:chOff x="1869325" y="3065850"/>
            <a:chExt cx="4417999" cy="2629705"/>
          </a:xfrm>
        </p:grpSpPr>
        <p:grpSp>
          <p:nvGrpSpPr>
            <p:cNvPr id="437" name="Google Shape;437;g27a80aeb58e_1_144"/>
            <p:cNvGrpSpPr/>
            <p:nvPr/>
          </p:nvGrpSpPr>
          <p:grpSpPr>
            <a:xfrm>
              <a:off x="1945525" y="4970849"/>
              <a:ext cx="4341799" cy="724706"/>
              <a:chOff x="1945525" y="4970850"/>
              <a:chExt cx="4341799" cy="724706"/>
            </a:xfrm>
          </p:grpSpPr>
          <p:sp>
            <p:nvSpPr>
              <p:cNvPr id="438" name="Google Shape;438;g27a80aeb58e_1_144"/>
              <p:cNvSpPr/>
              <p:nvPr/>
            </p:nvSpPr>
            <p:spPr>
              <a:xfrm>
                <a:off x="1945525" y="4970850"/>
                <a:ext cx="1391068" cy="648506"/>
              </a:xfrm>
              <a:custGeom>
                <a:avLst/>
                <a:gdLst/>
                <a:ahLst/>
                <a:cxnLst/>
                <a:rect l="l" t="t" r="r" b="b"/>
                <a:pathLst>
                  <a:path w="38911" h="26589" extrusionOk="0">
                    <a:moveTo>
                      <a:pt x="0" y="0"/>
                    </a:moveTo>
                    <a:cubicBezTo>
                      <a:pt x="6761" y="4225"/>
                      <a:pt x="11525" y="11143"/>
                      <a:pt x="18159" y="15564"/>
                    </a:cubicBezTo>
                    <a:cubicBezTo>
                      <a:pt x="24677" y="19908"/>
                      <a:pt x="31906" y="23084"/>
                      <a:pt x="38911" y="26589"/>
                    </a:cubicBezTo>
                  </a:path>
                </a:pathLst>
              </a:custGeom>
              <a:noFill/>
              <a:ln w="38100" cap="flat" cmpd="sng">
                <a:solidFill>
                  <a:srgbClr val="FF0000"/>
                </a:solidFill>
                <a:prstDash val="dot"/>
                <a:round/>
                <a:headEnd type="none" w="med" len="med"/>
                <a:tailEnd type="none" w="med" len="med"/>
              </a:ln>
            </p:spPr>
            <p:txBody>
              <a:bodyPr/>
              <a:lstStyle/>
              <a:p>
                <a:endParaRPr lang="en-US"/>
              </a:p>
            </p:txBody>
          </p:sp>
          <p:sp>
            <p:nvSpPr>
              <p:cNvPr id="439" name="Google Shape;439;g27a80aeb58e_1_144"/>
              <p:cNvSpPr/>
              <p:nvPr/>
            </p:nvSpPr>
            <p:spPr>
              <a:xfrm>
                <a:off x="5103749" y="5128099"/>
                <a:ext cx="1183575" cy="556109"/>
              </a:xfrm>
              <a:custGeom>
                <a:avLst/>
                <a:gdLst/>
                <a:ahLst/>
                <a:cxnLst/>
                <a:rect l="l" t="t" r="r" b="b"/>
                <a:pathLst>
                  <a:path w="38911" h="26589" extrusionOk="0">
                    <a:moveTo>
                      <a:pt x="0" y="0"/>
                    </a:moveTo>
                    <a:cubicBezTo>
                      <a:pt x="6761" y="4225"/>
                      <a:pt x="11525" y="11143"/>
                      <a:pt x="18159" y="15564"/>
                    </a:cubicBezTo>
                    <a:cubicBezTo>
                      <a:pt x="24677" y="19908"/>
                      <a:pt x="31906" y="23084"/>
                      <a:pt x="38911" y="26589"/>
                    </a:cubicBezTo>
                  </a:path>
                </a:pathLst>
              </a:custGeom>
              <a:noFill/>
              <a:ln w="38100" cap="flat" cmpd="sng">
                <a:solidFill>
                  <a:srgbClr val="FF0000"/>
                </a:solidFill>
                <a:prstDash val="dot"/>
                <a:round/>
                <a:headEnd type="none" w="med" len="med"/>
                <a:tailEnd type="none" w="med" len="med"/>
              </a:ln>
            </p:spPr>
            <p:txBody>
              <a:bodyPr/>
              <a:lstStyle/>
              <a:p>
                <a:endParaRPr lang="en-US"/>
              </a:p>
            </p:txBody>
          </p:sp>
          <p:sp>
            <p:nvSpPr>
              <p:cNvPr id="440" name="Google Shape;440;g27a80aeb58e_1_144"/>
              <p:cNvSpPr/>
              <p:nvPr/>
            </p:nvSpPr>
            <p:spPr>
              <a:xfrm>
                <a:off x="4495800" y="4970850"/>
                <a:ext cx="1391068" cy="648506"/>
              </a:xfrm>
              <a:custGeom>
                <a:avLst/>
                <a:gdLst/>
                <a:ahLst/>
                <a:cxnLst/>
                <a:rect l="l" t="t" r="r" b="b"/>
                <a:pathLst>
                  <a:path w="38911" h="26589" extrusionOk="0">
                    <a:moveTo>
                      <a:pt x="0" y="0"/>
                    </a:moveTo>
                    <a:cubicBezTo>
                      <a:pt x="6761" y="4225"/>
                      <a:pt x="11525" y="11143"/>
                      <a:pt x="18159" y="15564"/>
                    </a:cubicBezTo>
                    <a:cubicBezTo>
                      <a:pt x="24677" y="19908"/>
                      <a:pt x="31906" y="23084"/>
                      <a:pt x="38911" y="26589"/>
                    </a:cubicBezTo>
                  </a:path>
                </a:pathLst>
              </a:custGeom>
              <a:noFill/>
              <a:ln w="38100" cap="flat" cmpd="sng">
                <a:solidFill>
                  <a:srgbClr val="FF0000"/>
                </a:solidFill>
                <a:prstDash val="dot"/>
                <a:round/>
                <a:headEnd type="none" w="med" len="med"/>
                <a:tailEnd type="none" w="med" len="med"/>
              </a:ln>
            </p:spPr>
            <p:txBody>
              <a:bodyPr/>
              <a:lstStyle/>
              <a:p>
                <a:endParaRPr lang="en-US"/>
              </a:p>
            </p:txBody>
          </p:sp>
          <p:sp>
            <p:nvSpPr>
              <p:cNvPr id="441" name="Google Shape;441;g27a80aeb58e_1_144"/>
              <p:cNvSpPr/>
              <p:nvPr/>
            </p:nvSpPr>
            <p:spPr>
              <a:xfrm>
                <a:off x="2250325" y="5047050"/>
                <a:ext cx="1391068" cy="648506"/>
              </a:xfrm>
              <a:custGeom>
                <a:avLst/>
                <a:gdLst/>
                <a:ahLst/>
                <a:cxnLst/>
                <a:rect l="l" t="t" r="r" b="b"/>
                <a:pathLst>
                  <a:path w="38911" h="26589" extrusionOk="0">
                    <a:moveTo>
                      <a:pt x="0" y="0"/>
                    </a:moveTo>
                    <a:cubicBezTo>
                      <a:pt x="6761" y="4225"/>
                      <a:pt x="11525" y="11143"/>
                      <a:pt x="18159" y="15564"/>
                    </a:cubicBezTo>
                    <a:cubicBezTo>
                      <a:pt x="24677" y="19908"/>
                      <a:pt x="31906" y="23084"/>
                      <a:pt x="38911" y="26589"/>
                    </a:cubicBezTo>
                  </a:path>
                </a:pathLst>
              </a:custGeom>
              <a:noFill/>
              <a:ln w="38100" cap="flat" cmpd="sng">
                <a:solidFill>
                  <a:srgbClr val="FF0000"/>
                </a:solidFill>
                <a:prstDash val="dot"/>
                <a:round/>
                <a:headEnd type="none" w="med" len="med"/>
                <a:tailEnd type="none" w="med" len="med"/>
              </a:ln>
            </p:spPr>
            <p:txBody>
              <a:bodyPr/>
              <a:lstStyle/>
              <a:p>
                <a:endParaRPr lang="en-US"/>
              </a:p>
            </p:txBody>
          </p:sp>
        </p:grpSp>
        <p:grpSp>
          <p:nvGrpSpPr>
            <p:cNvPr id="447" name="Google Shape;447;g27a80aeb58e_1_144"/>
            <p:cNvGrpSpPr/>
            <p:nvPr/>
          </p:nvGrpSpPr>
          <p:grpSpPr>
            <a:xfrm>
              <a:off x="1869325" y="3065850"/>
              <a:ext cx="4341799" cy="724706"/>
              <a:chOff x="1945525" y="4970850"/>
              <a:chExt cx="4341799" cy="724706"/>
            </a:xfrm>
          </p:grpSpPr>
          <p:sp>
            <p:nvSpPr>
              <p:cNvPr id="448" name="Google Shape;448;g27a80aeb58e_1_144"/>
              <p:cNvSpPr/>
              <p:nvPr/>
            </p:nvSpPr>
            <p:spPr>
              <a:xfrm>
                <a:off x="1945525" y="4970850"/>
                <a:ext cx="1391068" cy="648506"/>
              </a:xfrm>
              <a:custGeom>
                <a:avLst/>
                <a:gdLst/>
                <a:ahLst/>
                <a:cxnLst/>
                <a:rect l="l" t="t" r="r" b="b"/>
                <a:pathLst>
                  <a:path w="38911" h="26589" extrusionOk="0">
                    <a:moveTo>
                      <a:pt x="0" y="0"/>
                    </a:moveTo>
                    <a:cubicBezTo>
                      <a:pt x="6761" y="4225"/>
                      <a:pt x="11525" y="11143"/>
                      <a:pt x="18159" y="15564"/>
                    </a:cubicBezTo>
                    <a:cubicBezTo>
                      <a:pt x="24677" y="19908"/>
                      <a:pt x="31906" y="23084"/>
                      <a:pt x="38911" y="26589"/>
                    </a:cubicBezTo>
                  </a:path>
                </a:pathLst>
              </a:custGeom>
              <a:noFill/>
              <a:ln w="38100" cap="flat" cmpd="sng">
                <a:solidFill>
                  <a:srgbClr val="FF0000"/>
                </a:solidFill>
                <a:prstDash val="dot"/>
                <a:round/>
                <a:headEnd type="none" w="med" len="med"/>
                <a:tailEnd type="none" w="med" len="med"/>
              </a:ln>
            </p:spPr>
            <p:txBody>
              <a:bodyPr/>
              <a:lstStyle/>
              <a:p>
                <a:endParaRPr lang="en-US"/>
              </a:p>
            </p:txBody>
          </p:sp>
          <p:sp>
            <p:nvSpPr>
              <p:cNvPr id="449" name="Google Shape;449;g27a80aeb58e_1_144"/>
              <p:cNvSpPr/>
              <p:nvPr/>
            </p:nvSpPr>
            <p:spPr>
              <a:xfrm>
                <a:off x="5103749" y="5128099"/>
                <a:ext cx="1183575" cy="556109"/>
              </a:xfrm>
              <a:custGeom>
                <a:avLst/>
                <a:gdLst/>
                <a:ahLst/>
                <a:cxnLst/>
                <a:rect l="l" t="t" r="r" b="b"/>
                <a:pathLst>
                  <a:path w="38911" h="26589" extrusionOk="0">
                    <a:moveTo>
                      <a:pt x="0" y="0"/>
                    </a:moveTo>
                    <a:cubicBezTo>
                      <a:pt x="6761" y="4225"/>
                      <a:pt x="11525" y="11143"/>
                      <a:pt x="18159" y="15564"/>
                    </a:cubicBezTo>
                    <a:cubicBezTo>
                      <a:pt x="24677" y="19908"/>
                      <a:pt x="31906" y="23084"/>
                      <a:pt x="38911" y="26589"/>
                    </a:cubicBezTo>
                  </a:path>
                </a:pathLst>
              </a:custGeom>
              <a:noFill/>
              <a:ln w="38100" cap="flat" cmpd="sng">
                <a:solidFill>
                  <a:srgbClr val="FF0000"/>
                </a:solidFill>
                <a:prstDash val="dot"/>
                <a:round/>
                <a:headEnd type="none" w="med" len="med"/>
                <a:tailEnd type="none" w="med" len="med"/>
              </a:ln>
            </p:spPr>
            <p:txBody>
              <a:bodyPr/>
              <a:lstStyle/>
              <a:p>
                <a:endParaRPr lang="en-US"/>
              </a:p>
            </p:txBody>
          </p:sp>
          <p:sp>
            <p:nvSpPr>
              <p:cNvPr id="450" name="Google Shape;450;g27a80aeb58e_1_144"/>
              <p:cNvSpPr/>
              <p:nvPr/>
            </p:nvSpPr>
            <p:spPr>
              <a:xfrm>
                <a:off x="4495800" y="4970850"/>
                <a:ext cx="1391068" cy="648506"/>
              </a:xfrm>
              <a:custGeom>
                <a:avLst/>
                <a:gdLst/>
                <a:ahLst/>
                <a:cxnLst/>
                <a:rect l="l" t="t" r="r" b="b"/>
                <a:pathLst>
                  <a:path w="38911" h="26589" extrusionOk="0">
                    <a:moveTo>
                      <a:pt x="0" y="0"/>
                    </a:moveTo>
                    <a:cubicBezTo>
                      <a:pt x="6761" y="4225"/>
                      <a:pt x="11525" y="11143"/>
                      <a:pt x="18159" y="15564"/>
                    </a:cubicBezTo>
                    <a:cubicBezTo>
                      <a:pt x="24677" y="19908"/>
                      <a:pt x="31906" y="23084"/>
                      <a:pt x="38911" y="26589"/>
                    </a:cubicBezTo>
                  </a:path>
                </a:pathLst>
              </a:custGeom>
              <a:noFill/>
              <a:ln w="38100" cap="flat" cmpd="sng">
                <a:solidFill>
                  <a:srgbClr val="FF0000"/>
                </a:solidFill>
                <a:prstDash val="dot"/>
                <a:round/>
                <a:headEnd type="none" w="med" len="med"/>
                <a:tailEnd type="none" w="med" len="med"/>
              </a:ln>
            </p:spPr>
            <p:txBody>
              <a:bodyPr/>
              <a:lstStyle/>
              <a:p>
                <a:endParaRPr lang="en-US"/>
              </a:p>
            </p:txBody>
          </p:sp>
          <p:sp>
            <p:nvSpPr>
              <p:cNvPr id="451" name="Google Shape;451;g27a80aeb58e_1_144"/>
              <p:cNvSpPr/>
              <p:nvPr/>
            </p:nvSpPr>
            <p:spPr>
              <a:xfrm>
                <a:off x="2250325" y="5047050"/>
                <a:ext cx="1391068" cy="648506"/>
              </a:xfrm>
              <a:custGeom>
                <a:avLst/>
                <a:gdLst/>
                <a:ahLst/>
                <a:cxnLst/>
                <a:rect l="l" t="t" r="r" b="b"/>
                <a:pathLst>
                  <a:path w="38911" h="26589" extrusionOk="0">
                    <a:moveTo>
                      <a:pt x="0" y="0"/>
                    </a:moveTo>
                    <a:cubicBezTo>
                      <a:pt x="6761" y="4225"/>
                      <a:pt x="11525" y="11143"/>
                      <a:pt x="18159" y="15564"/>
                    </a:cubicBezTo>
                    <a:cubicBezTo>
                      <a:pt x="24677" y="19908"/>
                      <a:pt x="31906" y="23084"/>
                      <a:pt x="38911" y="26589"/>
                    </a:cubicBezTo>
                  </a:path>
                </a:pathLst>
              </a:custGeom>
              <a:noFill/>
              <a:ln w="38100" cap="flat" cmpd="sng">
                <a:solidFill>
                  <a:srgbClr val="FF0000"/>
                </a:solidFill>
                <a:prstDash val="dot"/>
                <a:round/>
                <a:headEnd type="none" w="med" len="med"/>
                <a:tailEnd type="none" w="med" len="med"/>
              </a:ln>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9"/>
          <p:cNvSpPr txBox="1"/>
          <p:nvPr/>
        </p:nvSpPr>
        <p:spPr>
          <a:xfrm>
            <a:off x="198900" y="552438"/>
            <a:ext cx="2124000" cy="1015632"/>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lt1"/>
              </a:buClr>
              <a:buSzPts val="1800"/>
              <a:buFont typeface="Avenir"/>
              <a:buChar char="➔"/>
            </a:pPr>
            <a:r>
              <a:rPr lang="en-US" sz="1800" b="1" dirty="0">
                <a:solidFill>
                  <a:schemeClr val="lt1"/>
                </a:solidFill>
              </a:rPr>
              <a:t>Radar Level</a:t>
            </a:r>
            <a:r>
              <a:rPr lang="en-US" sz="1800" dirty="0">
                <a:solidFill>
                  <a:schemeClr val="lt1"/>
                </a:solidFill>
              </a:rPr>
              <a:t>: Filtered lowest elevation</a:t>
            </a:r>
            <a:endParaRPr sz="1800" dirty="0">
              <a:solidFill>
                <a:schemeClr val="lt1"/>
              </a:solidFill>
            </a:endParaRPr>
          </a:p>
        </p:txBody>
      </p:sp>
      <p:pic>
        <p:nvPicPr>
          <p:cNvPr id="459" name="Google Shape;459;p9"/>
          <p:cNvPicPr preferRelativeResize="0"/>
          <p:nvPr/>
        </p:nvPicPr>
        <p:blipFill>
          <a:blip r:embed="rId11">
            <a:alphaModFix/>
          </a:blip>
          <a:stretch>
            <a:fillRect/>
          </a:stretch>
        </p:blipFill>
        <p:spPr>
          <a:xfrm>
            <a:off x="11168425" y="123100"/>
            <a:ext cx="776325" cy="776325"/>
          </a:xfrm>
          <a:prstGeom prst="rect">
            <a:avLst/>
          </a:prstGeom>
          <a:noFill/>
          <a:ln>
            <a:noFill/>
          </a:ln>
        </p:spPr>
      </p:pic>
      <p:sp>
        <p:nvSpPr>
          <p:cNvPr id="461" name="Google Shape;461;p9"/>
          <p:cNvSpPr txBox="1"/>
          <p:nvPr/>
        </p:nvSpPr>
        <p:spPr>
          <a:xfrm>
            <a:off x="198900" y="3870975"/>
            <a:ext cx="1974600" cy="1549112"/>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lt1"/>
              </a:buClr>
              <a:buSzPts val="1800"/>
              <a:buChar char="➔"/>
            </a:pPr>
            <a:r>
              <a:rPr lang="en-US" sz="1800" b="1" dirty="0">
                <a:solidFill>
                  <a:schemeClr val="lt1"/>
                </a:solidFill>
              </a:rPr>
              <a:t>Surface</a:t>
            </a:r>
            <a:r>
              <a:rPr lang="en-US" sz="1800" dirty="0">
                <a:solidFill>
                  <a:schemeClr val="lt1"/>
                </a:solidFill>
              </a:rPr>
              <a:t>)</a:t>
            </a:r>
            <a:endParaRPr sz="1800" dirty="0">
              <a:solidFill>
                <a:schemeClr val="lt1"/>
              </a:solidFill>
            </a:endParaRPr>
          </a:p>
          <a:p>
            <a:pPr marL="457200" lvl="0" indent="-342900" algn="l" rtl="0">
              <a:spcBef>
                <a:spcPts val="1000"/>
              </a:spcBef>
              <a:spcAft>
                <a:spcPts val="1000"/>
              </a:spcAft>
              <a:buClr>
                <a:schemeClr val="lt1"/>
              </a:buClr>
              <a:buSzPts val="1800"/>
              <a:buChar char="➔"/>
            </a:pPr>
            <a:r>
              <a:rPr lang="en-US" sz="1800" dirty="0">
                <a:solidFill>
                  <a:schemeClr val="lt1"/>
                </a:solidFill>
              </a:rPr>
              <a:t>Retrieved using sorting model</a:t>
            </a:r>
            <a:endParaRPr sz="1800" dirty="0">
              <a:solidFill>
                <a:schemeClr val="lt1"/>
              </a:solidFill>
            </a:endParaRPr>
          </a:p>
        </p:txBody>
      </p:sp>
      <p:pic>
        <p:nvPicPr>
          <p:cNvPr id="2" name="KGWX_202203302330_202203310115_el0p5_grid_bottom_dBZ">
            <a:hlinkClick r:id="" action="ppaction://media"/>
            <a:extLst>
              <a:ext uri="{FF2B5EF4-FFF2-40B4-BE49-F238E27FC236}">
                <a16:creationId xmlns:a16="http://schemas.microsoft.com/office/drawing/2014/main" id="{AF417911-486E-5A77-B77D-4BA574AC23EC}"/>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705475" y="3153155"/>
            <a:ext cx="3581745" cy="3581745"/>
          </a:xfrm>
          <a:prstGeom prst="rect">
            <a:avLst/>
          </a:prstGeom>
        </p:spPr>
      </p:pic>
      <p:pic>
        <p:nvPicPr>
          <p:cNvPr id="3" name="KGWX_202203302330_202203310115_el0p5_grid_bottom_ZDR">
            <a:hlinkClick r:id="" action="ppaction://media"/>
            <a:extLst>
              <a:ext uri="{FF2B5EF4-FFF2-40B4-BE49-F238E27FC236}">
                <a16:creationId xmlns:a16="http://schemas.microsoft.com/office/drawing/2014/main" id="{AA1A1222-4516-E0E7-0846-75CB09D90369}"/>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436890" y="3153154"/>
            <a:ext cx="3581745" cy="3581745"/>
          </a:xfrm>
          <a:prstGeom prst="rect">
            <a:avLst/>
          </a:prstGeom>
        </p:spPr>
      </p:pic>
      <p:pic>
        <p:nvPicPr>
          <p:cNvPr id="4" name="KGWX_202203302330_202203310115_el0p5_dBZ">
            <a:hlinkClick r:id="" action="ppaction://media"/>
            <a:extLst>
              <a:ext uri="{FF2B5EF4-FFF2-40B4-BE49-F238E27FC236}">
                <a16:creationId xmlns:a16="http://schemas.microsoft.com/office/drawing/2014/main" id="{FB072E4B-73D6-30DA-2092-C1C98DC2FECE}"/>
              </a:ext>
            </a:extLst>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2705610" y="0"/>
            <a:ext cx="3581745" cy="3581745"/>
          </a:xfrm>
          <a:prstGeom prst="rect">
            <a:avLst/>
          </a:prstGeom>
        </p:spPr>
      </p:pic>
      <p:pic>
        <p:nvPicPr>
          <p:cNvPr id="5" name="KGWX_202203302330_202203310115_el0p5_ZDR">
            <a:hlinkClick r:id="" action="ppaction://media"/>
            <a:extLst>
              <a:ext uri="{FF2B5EF4-FFF2-40B4-BE49-F238E27FC236}">
                <a16:creationId xmlns:a16="http://schemas.microsoft.com/office/drawing/2014/main" id="{5BF2265E-BE33-8525-40F7-130F27F218DF}"/>
              </a:ext>
            </a:extLst>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6436755" y="0"/>
            <a:ext cx="3581745" cy="3581745"/>
          </a:xfrm>
          <a:prstGeom prst="rect">
            <a:avLst/>
          </a:prstGeom>
        </p:spPr>
      </p:pic>
      <p:sp>
        <p:nvSpPr>
          <p:cNvPr id="7" name="TextBox 6">
            <a:extLst>
              <a:ext uri="{FF2B5EF4-FFF2-40B4-BE49-F238E27FC236}">
                <a16:creationId xmlns:a16="http://schemas.microsoft.com/office/drawing/2014/main" id="{C31D1B99-9BDF-F06D-AC99-5FC1D6DD5D18}"/>
              </a:ext>
            </a:extLst>
          </p:cNvPr>
          <p:cNvSpPr txBox="1"/>
          <p:nvPr/>
        </p:nvSpPr>
        <p:spPr>
          <a:xfrm>
            <a:off x="5666208" y="-26296"/>
            <a:ext cx="391170" cy="461665"/>
          </a:xfrm>
          <a:prstGeom prst="rect">
            <a:avLst/>
          </a:prstGeom>
          <a:noFill/>
        </p:spPr>
        <p:txBody>
          <a:bodyPr wrap="square" rtlCol="0">
            <a:spAutoFit/>
          </a:bodyPr>
          <a:lstStyle/>
          <a:p>
            <a:r>
              <a:rPr lang="en-US" sz="2400" dirty="0"/>
              <a:t>Z</a:t>
            </a:r>
          </a:p>
        </p:txBody>
      </p:sp>
      <p:sp>
        <p:nvSpPr>
          <p:cNvPr id="8" name="TextBox 7">
            <a:extLst>
              <a:ext uri="{FF2B5EF4-FFF2-40B4-BE49-F238E27FC236}">
                <a16:creationId xmlns:a16="http://schemas.microsoft.com/office/drawing/2014/main" id="{EE5384B1-807B-8D1B-CF38-702D05E079E1}"/>
              </a:ext>
            </a:extLst>
          </p:cNvPr>
          <p:cNvSpPr txBox="1"/>
          <p:nvPr/>
        </p:nvSpPr>
        <p:spPr>
          <a:xfrm>
            <a:off x="9084730" y="30503"/>
            <a:ext cx="1083170" cy="461665"/>
          </a:xfrm>
          <a:prstGeom prst="rect">
            <a:avLst/>
          </a:prstGeom>
          <a:noFill/>
        </p:spPr>
        <p:txBody>
          <a:bodyPr wrap="square" rtlCol="0">
            <a:spAutoFit/>
          </a:bodyPr>
          <a:lstStyle/>
          <a:p>
            <a:r>
              <a:rPr lang="en-US" sz="2400" dirty="0"/>
              <a:t>ZDR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50" fill="hold"/>
                                        <p:tgtEl>
                                          <p:spTgt spid="2"/>
                                        </p:tgtEl>
                                      </p:cBhvr>
                                    </p:cmd>
                                  </p:childTnLst>
                                </p:cTn>
                              </p:par>
                              <p:par>
                                <p:cTn id="7" presetID="1" presetClass="mediacall" presetSubtype="0" fill="hold" nodeType="withEffect">
                                  <p:stCondLst>
                                    <p:cond delay="0"/>
                                  </p:stCondLst>
                                  <p:childTnLst>
                                    <p:cmd type="call" cmd="playFrom(0.0)">
                                      <p:cBhvr>
                                        <p:cTn id="8" dur="5150" fill="hold"/>
                                        <p:tgtEl>
                                          <p:spTgt spid="3"/>
                                        </p:tgtEl>
                                      </p:cBhvr>
                                    </p:cmd>
                                  </p:childTnLst>
                                </p:cTn>
                              </p:par>
                              <p:par>
                                <p:cTn id="9" presetID="1" presetClass="mediacall" presetSubtype="0" fill="hold" nodeType="withEffect">
                                  <p:stCondLst>
                                    <p:cond delay="0"/>
                                  </p:stCondLst>
                                  <p:childTnLst>
                                    <p:cmd type="call" cmd="playFrom(0.0)">
                                      <p:cBhvr>
                                        <p:cTn id="10" dur="3200" fill="hold"/>
                                        <p:tgtEl>
                                          <p:spTgt spid="4"/>
                                        </p:tgtEl>
                                      </p:cBhvr>
                                    </p:cmd>
                                  </p:childTnLst>
                                </p:cTn>
                              </p:par>
                              <p:par>
                                <p:cTn id="11" presetID="1" presetClass="mediacall" presetSubtype="0" fill="hold" nodeType="withEffect">
                                  <p:stCondLst>
                                    <p:cond delay="0"/>
                                  </p:stCondLst>
                                  <p:childTnLst>
                                    <p:cmd type="call" cmd="playFrom(0.0)">
                                      <p:cBhvr>
                                        <p:cTn id="12" dur="3200" fill="hold"/>
                                        <p:tgtEl>
                                          <p:spTgt spid="5"/>
                                        </p:tgtEl>
                                      </p:cBhvr>
                                    </p:cmd>
                                  </p:childTnLst>
                                </p:cTn>
                              </p:par>
                              <p:par>
                                <p:cTn id="13" presetID="1" presetClass="mediacall" presetSubtype="0" fill="hold" nodeType="withEffect">
                                  <p:stCondLst>
                                    <p:cond delay="0"/>
                                  </p:stCondLst>
                                  <p:childTnLst>
                                    <p:cmd type="call" cmd="playFrom(0.0)">
                                      <p:cBhvr>
                                        <p:cTn id="14" dur="3200" fill="hold"/>
                                        <p:tgtEl>
                                          <p:spTgt spid="4"/>
                                        </p:tgtEl>
                                      </p:cBhvr>
                                    </p:cmd>
                                  </p:childTnLst>
                                </p:cTn>
                              </p:par>
                              <p:par>
                                <p:cTn id="15" presetID="1" presetClass="mediacall" presetSubtype="0" fill="hold" nodeType="withEffect">
                                  <p:stCondLst>
                                    <p:cond delay="0"/>
                                  </p:stCondLst>
                                  <p:childTnLst>
                                    <p:cmd type="call" cmd="playFrom(0.0)">
                                      <p:cBhvr>
                                        <p:cTn id="16" dur="3200" fill="hold"/>
                                        <p:tgtEl>
                                          <p:spTgt spid="5"/>
                                        </p:tgtEl>
                                      </p:cBhvr>
                                    </p:cmd>
                                  </p:childTnLst>
                                </p:cTn>
                              </p:par>
                              <p:par>
                                <p:cTn id="17" presetID="1" presetClass="mediacall" presetSubtype="0" fill="hold" nodeType="withEffect">
                                  <p:stCondLst>
                                    <p:cond delay="0"/>
                                  </p:stCondLst>
                                  <p:childTnLst>
                                    <p:cmd type="call" cmd="playFrom(0.0)">
                                      <p:cBhvr>
                                        <p:cTn id="18" dur="5150" fill="hold"/>
                                        <p:tgtEl>
                                          <p:spTgt spid="2"/>
                                        </p:tgtEl>
                                      </p:cBhvr>
                                    </p:cmd>
                                  </p:childTnLst>
                                </p:cTn>
                              </p:par>
                              <p:par>
                                <p:cTn id="19" presetID="1" presetClass="mediacall" presetSubtype="0" fill="hold" nodeType="withEffect">
                                  <p:stCondLst>
                                    <p:cond delay="0"/>
                                  </p:stCondLst>
                                  <p:childTnLst>
                                    <p:cmd type="call" cmd="playFrom(0.0)">
                                      <p:cBhvr>
                                        <p:cTn id="20" dur="51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video>
              <p:cMediaNode vol="80000">
                <p:cTn id="27"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video>
              <p:cMediaNode vol="80000">
                <p:cTn id="33" fill="hold" display="0">
                  <p:stCondLst>
                    <p:cond delay="indefinite"/>
                  </p:stCondLst>
                </p:cTn>
                <p:tgtEl>
                  <p:spTgt spid="4"/>
                </p:tgtEl>
              </p:cMediaNode>
            </p:video>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4"/>
                                        </p:tgtEl>
                                      </p:cBhvr>
                                    </p:cmd>
                                  </p:childTnLst>
                                </p:cTn>
                              </p:par>
                            </p:childTnLst>
                          </p:cTn>
                        </p:par>
                      </p:childTnLst>
                    </p:cTn>
                  </p:par>
                </p:childTnLst>
              </p:cTn>
              <p:nextCondLst>
                <p:cond evt="onClick" delay="0">
                  <p:tgtEl>
                    <p:spTgt spid="4"/>
                  </p:tgtEl>
                </p:cond>
              </p:nextCondLst>
            </p:seq>
            <p:video>
              <p:cMediaNode vol="80000">
                <p:cTn id="39" fill="hold" display="0">
                  <p:stCondLst>
                    <p:cond delay="indefinite"/>
                  </p:stCondLst>
                </p:cTn>
                <p:tgtEl>
                  <p:spTgt spid="5"/>
                </p:tgtEl>
              </p:cMediaNode>
            </p:video>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2777b13b324_0_10"/>
          <p:cNvSpPr txBox="1">
            <a:spLocks noGrp="1"/>
          </p:cNvSpPr>
          <p:nvPr>
            <p:ph type="title"/>
          </p:nvPr>
        </p:nvSpPr>
        <p:spPr>
          <a:xfrm>
            <a:off x="540000" y="540000"/>
            <a:ext cx="11101200" cy="18096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Summary &amp; Future Scope</a:t>
            </a:r>
            <a:endParaRPr/>
          </a:p>
        </p:txBody>
      </p:sp>
      <p:sp>
        <p:nvSpPr>
          <p:cNvPr id="469" name="Google Shape;469;g2777b13b324_0_10"/>
          <p:cNvSpPr txBox="1">
            <a:spLocks noGrp="1"/>
          </p:cNvSpPr>
          <p:nvPr>
            <p:ph type="body" idx="1"/>
          </p:nvPr>
        </p:nvSpPr>
        <p:spPr>
          <a:xfrm>
            <a:off x="540000" y="2100049"/>
            <a:ext cx="11101200" cy="4208400"/>
          </a:xfrm>
          <a:prstGeom prst="rect">
            <a:avLst/>
          </a:prstGeom>
        </p:spPr>
        <p:txBody>
          <a:bodyPr spcFirstLastPara="1" wrap="square" lIns="91425" tIns="45700" rIns="91425" bIns="45700" anchor="t" anchorCtr="0">
            <a:normAutofit fontScale="92500"/>
          </a:bodyPr>
          <a:lstStyle/>
          <a:p>
            <a:pPr marL="457200" lvl="0" indent="-342900" algn="l" rtl="0">
              <a:spcBef>
                <a:spcPts val="1000"/>
              </a:spcBef>
              <a:spcAft>
                <a:spcPts val="0"/>
              </a:spcAft>
              <a:buSzPts val="1800"/>
              <a:buChar char="➔"/>
            </a:pPr>
            <a:r>
              <a:rPr lang="en-US" dirty="0"/>
              <a:t>Takeaways</a:t>
            </a:r>
            <a:endParaRPr dirty="0"/>
          </a:p>
          <a:p>
            <a:pPr marL="914400" lvl="1" indent="-342900" algn="l" rtl="0">
              <a:spcBef>
                <a:spcPts val="0"/>
              </a:spcBef>
              <a:spcAft>
                <a:spcPts val="0"/>
              </a:spcAft>
              <a:buSzPts val="1800"/>
              <a:buChar char="◆"/>
            </a:pPr>
            <a:r>
              <a:rPr lang="en-US" dirty="0"/>
              <a:t>Described the evolution of leading stratiform DSDs in the 30 March 2022 tornadic QLCS during PERiLS </a:t>
            </a:r>
            <a:endParaRPr dirty="0"/>
          </a:p>
          <a:p>
            <a:pPr marL="914400" lvl="1" indent="-342900" algn="l" rtl="0">
              <a:spcBef>
                <a:spcPts val="0"/>
              </a:spcBef>
              <a:spcAft>
                <a:spcPts val="0"/>
              </a:spcAft>
              <a:buSzPts val="1800"/>
              <a:buChar char="◆"/>
            </a:pPr>
            <a:r>
              <a:rPr lang="en-US" dirty="0"/>
              <a:t>Applied a simple drop trajectory model to investigate impact of size sorting below the radar level</a:t>
            </a:r>
            <a:endParaRPr dirty="0"/>
          </a:p>
          <a:p>
            <a:pPr marL="914400" lvl="1" indent="-342900" algn="l" rtl="0">
              <a:spcBef>
                <a:spcPts val="0"/>
              </a:spcBef>
              <a:spcAft>
                <a:spcPts val="0"/>
              </a:spcAft>
              <a:buSzPts val="1800"/>
              <a:buChar char="◆"/>
            </a:pPr>
            <a:r>
              <a:rPr lang="en-US" dirty="0"/>
              <a:t>Modeled surface DSDs agree reasonably well with </a:t>
            </a:r>
            <a:r>
              <a:rPr lang="en-US" dirty="0" err="1"/>
              <a:t>disdrometer</a:t>
            </a:r>
            <a:r>
              <a:rPr lang="en-US" dirty="0"/>
              <a:t> observations</a:t>
            </a:r>
            <a:endParaRPr dirty="0"/>
          </a:p>
          <a:p>
            <a:pPr marL="914400" lvl="1" indent="-342900" algn="l" rtl="0">
              <a:spcBef>
                <a:spcPts val="0"/>
              </a:spcBef>
              <a:spcAft>
                <a:spcPts val="0"/>
              </a:spcAft>
              <a:buSzPts val="1800"/>
              <a:buChar char="◆"/>
            </a:pPr>
            <a:r>
              <a:rPr lang="en-US" dirty="0"/>
              <a:t>Some evidence of size sorting in detailed evolution of small drop portion of the DSD (more work required)</a:t>
            </a:r>
            <a:endParaRPr dirty="0"/>
          </a:p>
          <a:p>
            <a:pPr marL="457200" lvl="0" indent="-342900" algn="l" rtl="0">
              <a:spcBef>
                <a:spcPts val="0"/>
              </a:spcBef>
              <a:spcAft>
                <a:spcPts val="0"/>
              </a:spcAft>
              <a:buSzPts val="1800"/>
              <a:buChar char="➔"/>
            </a:pPr>
            <a:r>
              <a:rPr lang="en-US" dirty="0"/>
              <a:t>Future work</a:t>
            </a:r>
            <a:endParaRPr dirty="0"/>
          </a:p>
          <a:p>
            <a:pPr marL="914400" lvl="1" indent="-342900" algn="l" rtl="0">
              <a:spcBef>
                <a:spcPts val="0"/>
              </a:spcBef>
              <a:spcAft>
                <a:spcPts val="0"/>
              </a:spcAft>
              <a:buSzPts val="1800"/>
              <a:buChar char="◆"/>
            </a:pPr>
            <a:r>
              <a:rPr lang="en-US" dirty="0"/>
              <a:t>Quality control methods for </a:t>
            </a:r>
            <a:r>
              <a:rPr lang="en-US" dirty="0" err="1"/>
              <a:t>disdrometer</a:t>
            </a:r>
            <a:r>
              <a:rPr lang="en-US" dirty="0"/>
              <a:t> data needs to be improved.</a:t>
            </a:r>
            <a:endParaRPr dirty="0"/>
          </a:p>
          <a:p>
            <a:pPr marL="914400" lvl="1" indent="-342900" algn="l" rtl="0">
              <a:spcBef>
                <a:spcPts val="0"/>
              </a:spcBef>
              <a:spcAft>
                <a:spcPts val="0"/>
              </a:spcAft>
              <a:buSzPts val="1800"/>
              <a:buChar char="◆"/>
            </a:pPr>
            <a:r>
              <a:rPr lang="en-US" dirty="0"/>
              <a:t>Improvement in retrieval techniques e.g., constrained gamma model</a:t>
            </a:r>
            <a:endParaRPr dirty="0"/>
          </a:p>
          <a:p>
            <a:pPr marL="914400" lvl="1" indent="-342900" algn="l" rtl="0">
              <a:spcBef>
                <a:spcPts val="0"/>
              </a:spcBef>
              <a:spcAft>
                <a:spcPts val="0"/>
              </a:spcAft>
              <a:buSzPts val="1800"/>
              <a:buChar char="◆"/>
            </a:pPr>
            <a:r>
              <a:rPr lang="en-US" dirty="0"/>
              <a:t>Improving the capabilities of the trajectory model (e.g. add evaporation)</a:t>
            </a:r>
            <a:endParaRPr dirty="0"/>
          </a:p>
          <a:p>
            <a:pPr marL="914400" lvl="1" indent="-342900" algn="l" rtl="0">
              <a:spcBef>
                <a:spcPts val="0"/>
              </a:spcBef>
              <a:spcAft>
                <a:spcPts val="0"/>
              </a:spcAft>
              <a:buSzPts val="1800"/>
              <a:buChar char="◆"/>
            </a:pPr>
            <a:r>
              <a:rPr lang="en-US" dirty="0"/>
              <a:t>Ultimate goal is to better understand the microphysical evolution and relation to low level thermodynamics and stability, and how does it affect tornadogenesis in QLCSs.</a:t>
            </a:r>
            <a:endParaRPr dirty="0"/>
          </a:p>
        </p:txBody>
      </p:sp>
      <p:pic>
        <p:nvPicPr>
          <p:cNvPr id="470" name="Google Shape;470;g2777b13b324_0_10"/>
          <p:cNvPicPr preferRelativeResize="0"/>
          <p:nvPr/>
        </p:nvPicPr>
        <p:blipFill>
          <a:blip r:embed="rId3">
            <a:alphaModFix/>
          </a:blip>
          <a:stretch>
            <a:fillRect/>
          </a:stretch>
        </p:blipFill>
        <p:spPr>
          <a:xfrm>
            <a:off x="11168425" y="123100"/>
            <a:ext cx="776325" cy="776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2777b13b324_0_10"/>
          <p:cNvSpPr txBox="1">
            <a:spLocks noGrp="1"/>
          </p:cNvSpPr>
          <p:nvPr>
            <p:ph type="title"/>
          </p:nvPr>
        </p:nvSpPr>
        <p:spPr>
          <a:xfrm>
            <a:off x="540000" y="540000"/>
            <a:ext cx="11101200" cy="18096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Summary &amp; Future Scope</a:t>
            </a:r>
            <a:endParaRPr/>
          </a:p>
        </p:txBody>
      </p:sp>
      <p:sp>
        <p:nvSpPr>
          <p:cNvPr id="469" name="Google Shape;469;g2777b13b324_0_10"/>
          <p:cNvSpPr txBox="1">
            <a:spLocks noGrp="1"/>
          </p:cNvSpPr>
          <p:nvPr>
            <p:ph type="body" idx="1"/>
          </p:nvPr>
        </p:nvSpPr>
        <p:spPr>
          <a:xfrm>
            <a:off x="540000" y="2100049"/>
            <a:ext cx="11101200" cy="4208400"/>
          </a:xfrm>
          <a:prstGeom prst="rect">
            <a:avLst/>
          </a:prstGeom>
        </p:spPr>
        <p:txBody>
          <a:bodyPr spcFirstLastPara="1" wrap="square" lIns="91425" tIns="45700" rIns="91425" bIns="45700" anchor="t" anchorCtr="0">
            <a:normAutofit fontScale="92500"/>
          </a:bodyPr>
          <a:lstStyle/>
          <a:p>
            <a:pPr marL="457200" lvl="0" indent="-342900" algn="l" rtl="0">
              <a:spcBef>
                <a:spcPts val="1000"/>
              </a:spcBef>
              <a:spcAft>
                <a:spcPts val="0"/>
              </a:spcAft>
              <a:buSzPts val="1800"/>
              <a:buChar char="➔"/>
            </a:pPr>
            <a:r>
              <a:rPr lang="en-US" dirty="0"/>
              <a:t>Takeaways</a:t>
            </a:r>
            <a:endParaRPr dirty="0"/>
          </a:p>
          <a:p>
            <a:pPr marL="914400" lvl="1" indent="-342900" algn="l" rtl="0">
              <a:spcBef>
                <a:spcPts val="0"/>
              </a:spcBef>
              <a:spcAft>
                <a:spcPts val="0"/>
              </a:spcAft>
              <a:buSzPts val="1800"/>
              <a:buChar char="◆"/>
            </a:pPr>
            <a:r>
              <a:rPr lang="en-US" dirty="0"/>
              <a:t>Described the evolution of leading stratiform DSDs in the 30 March 2022 tornadic QLCS during PERiLS </a:t>
            </a:r>
            <a:endParaRPr dirty="0"/>
          </a:p>
          <a:p>
            <a:pPr marL="914400" lvl="1" indent="-342900" algn="l" rtl="0">
              <a:spcBef>
                <a:spcPts val="0"/>
              </a:spcBef>
              <a:spcAft>
                <a:spcPts val="0"/>
              </a:spcAft>
              <a:buSzPts val="1800"/>
              <a:buChar char="◆"/>
            </a:pPr>
            <a:r>
              <a:rPr lang="en-US" dirty="0"/>
              <a:t>Applied a simple drop trajectory model to investigate impact of size sorting below the radar level</a:t>
            </a:r>
            <a:endParaRPr dirty="0"/>
          </a:p>
          <a:p>
            <a:pPr marL="914400" lvl="1" indent="-342900" algn="l" rtl="0">
              <a:spcBef>
                <a:spcPts val="0"/>
              </a:spcBef>
              <a:spcAft>
                <a:spcPts val="0"/>
              </a:spcAft>
              <a:buSzPts val="1800"/>
              <a:buChar char="◆"/>
            </a:pPr>
            <a:r>
              <a:rPr lang="en-US" dirty="0"/>
              <a:t>Modeled surface DSDs agree reasonably well with </a:t>
            </a:r>
            <a:r>
              <a:rPr lang="en-US" dirty="0" err="1"/>
              <a:t>disdrometer</a:t>
            </a:r>
            <a:r>
              <a:rPr lang="en-US" dirty="0"/>
              <a:t> observations</a:t>
            </a:r>
            <a:endParaRPr dirty="0"/>
          </a:p>
          <a:p>
            <a:pPr marL="914400" lvl="1" indent="-342900" algn="l" rtl="0">
              <a:spcBef>
                <a:spcPts val="0"/>
              </a:spcBef>
              <a:spcAft>
                <a:spcPts val="0"/>
              </a:spcAft>
              <a:buSzPts val="1800"/>
              <a:buChar char="◆"/>
            </a:pPr>
            <a:r>
              <a:rPr lang="en-US" dirty="0"/>
              <a:t>Some evidence of size sorting in detailed evolution of small drop portion of the DSD (more work required)</a:t>
            </a:r>
            <a:endParaRPr dirty="0"/>
          </a:p>
          <a:p>
            <a:pPr marL="457200" lvl="0" indent="-342900" algn="l" rtl="0">
              <a:spcBef>
                <a:spcPts val="0"/>
              </a:spcBef>
              <a:spcAft>
                <a:spcPts val="0"/>
              </a:spcAft>
              <a:buSzPts val="1800"/>
              <a:buChar char="➔"/>
            </a:pPr>
            <a:r>
              <a:rPr lang="en-US" dirty="0"/>
              <a:t>Future work</a:t>
            </a:r>
            <a:endParaRPr dirty="0"/>
          </a:p>
          <a:p>
            <a:pPr marL="914400" lvl="1" indent="-342900" algn="l" rtl="0">
              <a:spcBef>
                <a:spcPts val="0"/>
              </a:spcBef>
              <a:spcAft>
                <a:spcPts val="0"/>
              </a:spcAft>
              <a:buSzPts val="1800"/>
              <a:buChar char="◆"/>
            </a:pPr>
            <a:r>
              <a:rPr lang="en-US" dirty="0"/>
              <a:t>Quality control methods for </a:t>
            </a:r>
            <a:r>
              <a:rPr lang="en-US" dirty="0" err="1"/>
              <a:t>disdrometer</a:t>
            </a:r>
            <a:r>
              <a:rPr lang="en-US" dirty="0"/>
              <a:t> data needs to be improved.</a:t>
            </a:r>
            <a:endParaRPr dirty="0"/>
          </a:p>
          <a:p>
            <a:pPr marL="914400" lvl="1" indent="-342900" algn="l" rtl="0">
              <a:spcBef>
                <a:spcPts val="0"/>
              </a:spcBef>
              <a:spcAft>
                <a:spcPts val="0"/>
              </a:spcAft>
              <a:buSzPts val="1800"/>
              <a:buChar char="◆"/>
            </a:pPr>
            <a:r>
              <a:rPr lang="en-US" dirty="0"/>
              <a:t>Improvement in retrieval techniques e.g., constrained gamma model</a:t>
            </a:r>
            <a:endParaRPr dirty="0"/>
          </a:p>
          <a:p>
            <a:pPr marL="914400" lvl="1" indent="-342900" algn="l" rtl="0">
              <a:spcBef>
                <a:spcPts val="0"/>
              </a:spcBef>
              <a:spcAft>
                <a:spcPts val="0"/>
              </a:spcAft>
              <a:buSzPts val="1800"/>
              <a:buChar char="◆"/>
            </a:pPr>
            <a:r>
              <a:rPr lang="en-US" dirty="0"/>
              <a:t>Improving the capabilities of the trajectory model (e.g. add evaporation)</a:t>
            </a:r>
            <a:endParaRPr dirty="0"/>
          </a:p>
          <a:p>
            <a:pPr marL="914400" lvl="1" indent="-342900" algn="l" rtl="0">
              <a:spcBef>
                <a:spcPts val="0"/>
              </a:spcBef>
              <a:spcAft>
                <a:spcPts val="0"/>
              </a:spcAft>
              <a:buSzPts val="1800"/>
              <a:buChar char="◆"/>
            </a:pPr>
            <a:r>
              <a:rPr lang="en-US" dirty="0"/>
              <a:t>Ultimate goal is to better understand the microphysical evolution and relation to low level thermodynamics and stability, and how does it affect tornadogenesis in QLCSs.</a:t>
            </a:r>
            <a:endParaRPr dirty="0"/>
          </a:p>
        </p:txBody>
      </p:sp>
      <p:pic>
        <p:nvPicPr>
          <p:cNvPr id="470" name="Google Shape;470;g2777b13b324_0_10"/>
          <p:cNvPicPr preferRelativeResize="0"/>
          <p:nvPr/>
        </p:nvPicPr>
        <p:blipFill>
          <a:blip r:embed="rId3">
            <a:alphaModFix/>
          </a:blip>
          <a:stretch>
            <a:fillRect/>
          </a:stretch>
        </p:blipFill>
        <p:spPr>
          <a:xfrm>
            <a:off x="11168425" y="123100"/>
            <a:ext cx="776325" cy="776325"/>
          </a:xfrm>
          <a:prstGeom prst="rect">
            <a:avLst/>
          </a:prstGeom>
          <a:noFill/>
          <a:ln>
            <a:noFill/>
          </a:ln>
        </p:spPr>
      </p:pic>
    </p:spTree>
    <p:extLst>
      <p:ext uri="{BB962C8B-B14F-4D97-AF65-F5344CB8AC3E}">
        <p14:creationId xmlns:p14="http://schemas.microsoft.com/office/powerpoint/2010/main" val="2779196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
          <p:cNvPicPr preferRelativeResize="0">
            <a:picLocks noGrp="1"/>
          </p:cNvPicPr>
          <p:nvPr>
            <p:ph type="body" idx="1"/>
          </p:nvPr>
        </p:nvPicPr>
        <p:blipFill rotWithShape="1">
          <a:blip r:embed="rId3">
            <a:alphaModFix/>
          </a:blip>
          <a:srcRect/>
          <a:stretch/>
        </p:blipFill>
        <p:spPr>
          <a:xfrm>
            <a:off x="5180825" y="1881775"/>
            <a:ext cx="6776100" cy="4436100"/>
          </a:xfrm>
          <a:prstGeom prst="rect">
            <a:avLst/>
          </a:prstGeom>
          <a:noFill/>
          <a:ln>
            <a:noFill/>
          </a:ln>
        </p:spPr>
      </p:pic>
      <p:sp>
        <p:nvSpPr>
          <p:cNvPr id="226" name="Google Shape;226;p2"/>
          <p:cNvSpPr txBox="1">
            <a:spLocks noGrp="1"/>
          </p:cNvSpPr>
          <p:nvPr>
            <p:ph type="title"/>
          </p:nvPr>
        </p:nvSpPr>
        <p:spPr>
          <a:xfrm>
            <a:off x="540001" y="540000"/>
            <a:ext cx="7952490" cy="10030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6000"/>
              <a:buFont typeface="Bell MT"/>
              <a:buNone/>
            </a:pPr>
            <a:r>
              <a:rPr lang="en-US"/>
              <a:t>Event Overview</a:t>
            </a:r>
            <a:endParaRPr/>
          </a:p>
        </p:txBody>
      </p:sp>
      <p:pic>
        <p:nvPicPr>
          <p:cNvPr id="227" name="Google Shape;227;p2"/>
          <p:cNvPicPr preferRelativeResize="0"/>
          <p:nvPr/>
        </p:nvPicPr>
        <p:blipFill>
          <a:blip r:embed="rId4">
            <a:alphaModFix/>
          </a:blip>
          <a:stretch>
            <a:fillRect/>
          </a:stretch>
        </p:blipFill>
        <p:spPr>
          <a:xfrm>
            <a:off x="11168425" y="199300"/>
            <a:ext cx="776325" cy="776325"/>
          </a:xfrm>
          <a:prstGeom prst="rect">
            <a:avLst/>
          </a:prstGeom>
          <a:noFill/>
          <a:ln>
            <a:noFill/>
          </a:ln>
        </p:spPr>
      </p:pic>
      <p:sp>
        <p:nvSpPr>
          <p:cNvPr id="228" name="Google Shape;228;p2"/>
          <p:cNvSpPr txBox="1"/>
          <p:nvPr/>
        </p:nvSpPr>
        <p:spPr>
          <a:xfrm>
            <a:off x="434350" y="1881775"/>
            <a:ext cx="4424700" cy="413070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15000"/>
              </a:lnSpc>
              <a:spcBef>
                <a:spcPts val="0"/>
              </a:spcBef>
              <a:spcAft>
                <a:spcPts val="0"/>
              </a:spcAft>
              <a:buClr>
                <a:schemeClr val="lt1"/>
              </a:buClr>
              <a:buSzPts val="1800"/>
              <a:buChar char="●"/>
            </a:pPr>
            <a:r>
              <a:rPr lang="en-US" sz="1800">
                <a:solidFill>
                  <a:schemeClr val="lt1"/>
                </a:solidFill>
              </a:rPr>
              <a:t>W</a:t>
            </a:r>
            <a:r>
              <a:rPr lang="en-US" sz="1800" i="0" u="none" strike="noStrike" cap="none">
                <a:solidFill>
                  <a:schemeClr val="lt1"/>
                </a:solidFill>
              </a:rPr>
              <a:t>e investigate a tornado-producing quasi-linear convective system (QLCS) that occurred during the PERILS IOP2 event. This event crossed the PERiLS domain from 30th March 2022, 22 Z, to 31st March 0</a:t>
            </a:r>
            <a:r>
              <a:rPr lang="en-US" sz="1800">
                <a:solidFill>
                  <a:schemeClr val="lt1"/>
                </a:solidFill>
              </a:rPr>
              <a:t>2</a:t>
            </a:r>
            <a:r>
              <a:rPr lang="en-US" sz="1800" i="0" u="none" strike="noStrike" cap="none">
                <a:solidFill>
                  <a:schemeClr val="lt1"/>
                </a:solidFill>
              </a:rPr>
              <a:t> Z.</a:t>
            </a:r>
            <a:endParaRPr sz="1800"/>
          </a:p>
          <a:p>
            <a:pPr marL="457200" marR="0" lvl="0" indent="-342900" algn="l" rtl="0">
              <a:lnSpc>
                <a:spcPct val="115000"/>
              </a:lnSpc>
              <a:spcBef>
                <a:spcPts val="1000"/>
              </a:spcBef>
              <a:spcAft>
                <a:spcPts val="0"/>
              </a:spcAft>
              <a:buClr>
                <a:schemeClr val="lt1"/>
              </a:buClr>
              <a:buSzPts val="1800"/>
              <a:buChar char="●"/>
            </a:pPr>
            <a:r>
              <a:rPr lang="en-US" sz="1800">
                <a:solidFill>
                  <a:schemeClr val="lt1"/>
                </a:solidFill>
              </a:rPr>
              <a:t>4 PIPS were deployed during this time on highways 45 and 8 near and north of Hamilton,</a:t>
            </a:r>
            <a:endParaRPr sz="1800">
              <a:solidFill>
                <a:schemeClr val="lt1"/>
              </a:solidFill>
            </a:endParaRPr>
          </a:p>
          <a:p>
            <a:pPr marL="457200" marR="0" lvl="0" indent="-342900" algn="l" rtl="0">
              <a:lnSpc>
                <a:spcPct val="115000"/>
              </a:lnSpc>
              <a:spcBef>
                <a:spcPts val="1000"/>
              </a:spcBef>
              <a:spcAft>
                <a:spcPts val="1000"/>
              </a:spcAft>
              <a:buClr>
                <a:schemeClr val="lt1"/>
              </a:buClr>
              <a:buSzPts val="1800"/>
              <a:buChar char="●"/>
            </a:pPr>
            <a:r>
              <a:rPr lang="en-US" sz="1800">
                <a:solidFill>
                  <a:schemeClr val="lt1"/>
                </a:solidFill>
              </a:rPr>
              <a:t>PIPS 2A and 3B were collocated at the northern end of the array</a:t>
            </a:r>
            <a:endParaRPr sz="18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11"/>
          <p:cNvSpPr txBox="1">
            <a:spLocks noGrp="1"/>
          </p:cNvSpPr>
          <p:nvPr>
            <p:ph type="body" idx="1"/>
          </p:nvPr>
        </p:nvSpPr>
        <p:spPr>
          <a:xfrm>
            <a:off x="545438" y="2349512"/>
            <a:ext cx="11101200" cy="3779700"/>
          </a:xfrm>
          <a:prstGeom prst="rect">
            <a:avLst/>
          </a:prstGeom>
          <a:noFill/>
          <a:ln>
            <a:noFill/>
          </a:ln>
        </p:spPr>
        <p:txBody>
          <a:bodyPr spcFirstLastPara="1" wrap="square" lIns="91425" tIns="45700" rIns="91425" bIns="45700" anchor="t" anchorCtr="0">
            <a:normAutofit/>
          </a:bodyPr>
          <a:lstStyle/>
          <a:p>
            <a:pPr marL="457200" lvl="0" indent="-304800" algn="l" rtl="0">
              <a:lnSpc>
                <a:spcPct val="125000"/>
              </a:lnSpc>
              <a:spcBef>
                <a:spcPts val="0"/>
              </a:spcBef>
              <a:spcAft>
                <a:spcPts val="0"/>
              </a:spcAft>
              <a:buSzPts val="1200"/>
              <a:buChar char="•"/>
            </a:pPr>
            <a:r>
              <a:rPr lang="en-US" sz="1200"/>
              <a:t>Dawson, D., Biggerstaff, M., Waugh, S. 2022. PERiLS_2022: Portable In Situ Precipitation Stations (PIPS) Data. Version 0.1 [PRELIMINARY]. UCAR/NCAR - Earth Observing Laboratory. </a:t>
            </a:r>
            <a:r>
              <a:rPr lang="en-US" sz="1200" u="sng">
                <a:hlinkClick r:id="rId3"/>
              </a:rPr>
              <a:t>https://data.eol.ucar.edu/dataset/610.027</a:t>
            </a:r>
            <a:r>
              <a:rPr lang="en-US" sz="1200"/>
              <a:t>.</a:t>
            </a:r>
            <a:endParaRPr sz="1200"/>
          </a:p>
          <a:p>
            <a:pPr marL="457200" lvl="0" indent="-304800" algn="l" rtl="0">
              <a:lnSpc>
                <a:spcPct val="125000"/>
              </a:lnSpc>
              <a:spcBef>
                <a:spcPts val="0"/>
              </a:spcBef>
              <a:spcAft>
                <a:spcPts val="0"/>
              </a:spcAft>
              <a:buSzPts val="1200"/>
              <a:buChar char="•"/>
            </a:pPr>
            <a:r>
              <a:rPr lang="en-US" sz="1200"/>
              <a:t>Kumjian, M. R., and A. V. Ryzhkov, 2008: Polarimetric Signatures in Supercell Thunderstorms. J. Appl. Meteor. Climatol., 47, 1940–1961, https://doi.org/10.1175/2007JAMC1874.1.</a:t>
            </a:r>
            <a:endParaRPr sz="1200"/>
          </a:p>
          <a:p>
            <a:pPr marL="457200" lvl="0" indent="-304800" algn="l" rtl="0">
              <a:lnSpc>
                <a:spcPct val="125000"/>
              </a:lnSpc>
              <a:spcBef>
                <a:spcPts val="0"/>
              </a:spcBef>
              <a:spcAft>
                <a:spcPts val="0"/>
              </a:spcAft>
              <a:buSzPts val="1200"/>
              <a:buChar char="•"/>
            </a:pPr>
            <a:r>
              <a:rPr lang="en-US" sz="1200"/>
              <a:t>Kumjian, M. R., &amp; Ryzhkov, A. V. (2009). Storm-Relative Helicity Revealed from Polarimetric Radar Measurements. Journal of the Atmospheric Sciences, 66(3), 667–685. https://doi.org/10.1175/2008JAS2815.1</a:t>
            </a:r>
            <a:endParaRPr sz="1200"/>
          </a:p>
          <a:p>
            <a:pPr marL="457200" lvl="0" indent="-304800" algn="l" rtl="0">
              <a:lnSpc>
                <a:spcPct val="125000"/>
              </a:lnSpc>
              <a:spcBef>
                <a:spcPts val="0"/>
              </a:spcBef>
              <a:spcAft>
                <a:spcPts val="0"/>
              </a:spcAft>
              <a:buSzPts val="1200"/>
              <a:buChar char="•"/>
            </a:pPr>
            <a:r>
              <a:rPr lang="en-US" sz="1200"/>
              <a:t>Sherburn, K. D., and M. D. Parker, 2014: Climatology and Ingredients of Significant Severe Convection in High-Shear, Low-CAPE Environments. Wea. Forecasting, 29, 854–877, https://doi.org/10.1175/WAF-D-13-00041.1.</a:t>
            </a:r>
            <a:endParaRPr sz="2100"/>
          </a:p>
          <a:p>
            <a:pPr marL="457200" lvl="0" indent="-304800" algn="l" rtl="0">
              <a:lnSpc>
                <a:spcPct val="125000"/>
              </a:lnSpc>
              <a:spcBef>
                <a:spcPts val="0"/>
              </a:spcBef>
              <a:spcAft>
                <a:spcPts val="0"/>
              </a:spcAft>
              <a:buSzPts val="1200"/>
              <a:buChar char="•"/>
            </a:pPr>
            <a:r>
              <a:rPr lang="en-US" sz="1200"/>
              <a:t>Wurman, J., Kosiba, K. 2022. PERiLS_2022: UI FARM Sounding data. Version 1.0. UCAR/NCAR - Earth Observing Laboratory. https://data.eol.ucar.edu/dataset/610.023.</a:t>
            </a:r>
            <a:endParaRPr sz="1200"/>
          </a:p>
          <a:p>
            <a:pPr marL="457200" lvl="0" indent="-304800" algn="l" rtl="0">
              <a:lnSpc>
                <a:spcPct val="125000"/>
              </a:lnSpc>
              <a:spcBef>
                <a:spcPts val="0"/>
              </a:spcBef>
              <a:spcAft>
                <a:spcPts val="0"/>
              </a:spcAft>
              <a:buSzPts val="1200"/>
              <a:buChar char="•"/>
            </a:pPr>
            <a:r>
              <a:rPr lang="en-US" sz="1200"/>
              <a:t>Zhang, G., Vivekanandan, J., Brandes, E., (2001). A Method for Estimating Rain Rate and Drop Size Distribution from Polarimetric Radar Measurements. IEEE Transactions on Geoscience and Remote Sensing, 39(4), 830–841.</a:t>
            </a:r>
            <a:endParaRPr sz="1200"/>
          </a:p>
        </p:txBody>
      </p:sp>
      <p:sp>
        <p:nvSpPr>
          <p:cNvPr id="476" name="Google Shape;476;p11"/>
          <p:cNvSpPr txBox="1">
            <a:spLocks noGrp="1"/>
          </p:cNvSpPr>
          <p:nvPr>
            <p:ph type="title"/>
          </p:nvPr>
        </p:nvSpPr>
        <p:spPr>
          <a:xfrm>
            <a:off x="540000" y="540000"/>
            <a:ext cx="11101135" cy="180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6000"/>
              <a:buFont typeface="Bell MT"/>
              <a:buNone/>
            </a:pPr>
            <a:r>
              <a:rPr lang="en-US"/>
              <a:t>References</a:t>
            </a:r>
            <a:endParaRPr/>
          </a:p>
        </p:txBody>
      </p:sp>
      <p:pic>
        <p:nvPicPr>
          <p:cNvPr id="477" name="Google Shape;477;p11"/>
          <p:cNvPicPr preferRelativeResize="0"/>
          <p:nvPr/>
        </p:nvPicPr>
        <p:blipFill>
          <a:blip r:embed="rId4">
            <a:alphaModFix/>
          </a:blip>
          <a:stretch>
            <a:fillRect/>
          </a:stretch>
        </p:blipFill>
        <p:spPr>
          <a:xfrm>
            <a:off x="11168425" y="123100"/>
            <a:ext cx="776325" cy="776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4"/>
        <p:cNvGrpSpPr/>
        <p:nvPr/>
      </p:nvGrpSpPr>
      <p:grpSpPr>
        <a:xfrm>
          <a:off x="0" y="0"/>
          <a:ext cx="0" cy="0"/>
          <a:chOff x="0" y="0"/>
          <a:chExt cx="0" cy="0"/>
        </a:xfrm>
      </p:grpSpPr>
      <p:sp>
        <p:nvSpPr>
          <p:cNvPr id="235" name="Google Shape;235;p6"/>
          <p:cNvSpPr txBox="1">
            <a:spLocks noGrp="1"/>
          </p:cNvSpPr>
          <p:nvPr>
            <p:ph type="title"/>
          </p:nvPr>
        </p:nvSpPr>
        <p:spPr>
          <a:xfrm>
            <a:off x="397852" y="302727"/>
            <a:ext cx="4684200" cy="776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400"/>
              <a:buFont typeface="Bell MT"/>
              <a:buNone/>
            </a:pPr>
            <a:r>
              <a:rPr lang="en-US" sz="4100"/>
              <a:t>Motivation &amp; Objectives</a:t>
            </a:r>
            <a:endParaRPr sz="4100"/>
          </a:p>
        </p:txBody>
      </p:sp>
      <p:sp>
        <p:nvSpPr>
          <p:cNvPr id="236" name="Google Shape;236;p6"/>
          <p:cNvSpPr txBox="1">
            <a:spLocks noGrp="1"/>
          </p:cNvSpPr>
          <p:nvPr>
            <p:ph type="body" idx="1"/>
          </p:nvPr>
        </p:nvSpPr>
        <p:spPr>
          <a:xfrm>
            <a:off x="465800" y="1642700"/>
            <a:ext cx="4548300" cy="3168900"/>
          </a:xfrm>
          <a:prstGeom prst="rect">
            <a:avLst/>
          </a:prstGeom>
          <a:noFill/>
          <a:ln>
            <a:noFill/>
          </a:ln>
        </p:spPr>
        <p:txBody>
          <a:bodyPr spcFirstLastPara="1" wrap="square" lIns="91425" tIns="45700" rIns="91425" bIns="45700" anchor="t" anchorCtr="0">
            <a:normAutofit/>
          </a:bodyPr>
          <a:lstStyle/>
          <a:p>
            <a:pPr marL="269999" lvl="0" indent="-263649" algn="l" rtl="0">
              <a:lnSpc>
                <a:spcPct val="125000"/>
              </a:lnSpc>
              <a:spcBef>
                <a:spcPts val="0"/>
              </a:spcBef>
              <a:spcAft>
                <a:spcPts val="0"/>
              </a:spcAft>
              <a:buClr>
                <a:schemeClr val="lt1"/>
              </a:buClr>
              <a:buSzPts val="1700"/>
              <a:buChar char="•"/>
            </a:pPr>
            <a:r>
              <a:rPr lang="en-US" sz="1700"/>
              <a:t>To understand the potential impacts on tornadogenesis within the line of near-surface thermodynamic changes in the inflow region of the QLCS associated with Leading Stratiform precipitation</a:t>
            </a:r>
            <a:endParaRPr sz="1700"/>
          </a:p>
          <a:p>
            <a:pPr marL="269999" lvl="0" indent="-263649" algn="l" rtl="0">
              <a:lnSpc>
                <a:spcPct val="125000"/>
              </a:lnSpc>
              <a:spcBef>
                <a:spcPts val="1000"/>
              </a:spcBef>
              <a:spcAft>
                <a:spcPts val="0"/>
              </a:spcAft>
              <a:buClr>
                <a:schemeClr val="lt1"/>
              </a:buClr>
              <a:buSzPts val="1700"/>
              <a:buChar char="•"/>
            </a:pPr>
            <a:r>
              <a:rPr lang="en-US" sz="17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To investigate the influence of size sorting from the storm-relative winds on DSD evolution between the radar level and the surface.</a:t>
            </a:r>
            <a:endParaRPr sz="1700"/>
          </a:p>
        </p:txBody>
      </p:sp>
      <p:grpSp>
        <p:nvGrpSpPr>
          <p:cNvPr id="237" name="Google Shape;237;p6"/>
          <p:cNvGrpSpPr/>
          <p:nvPr/>
        </p:nvGrpSpPr>
        <p:grpSpPr>
          <a:xfrm>
            <a:off x="5254600" y="641000"/>
            <a:ext cx="3106899" cy="3168925"/>
            <a:chOff x="5254600" y="641000"/>
            <a:chExt cx="3106899" cy="3168925"/>
          </a:xfrm>
        </p:grpSpPr>
        <p:pic>
          <p:nvPicPr>
            <p:cNvPr id="238" name="Google Shape;238;p6"/>
            <p:cNvPicPr preferRelativeResize="0"/>
            <p:nvPr/>
          </p:nvPicPr>
          <p:blipFill rotWithShape="1">
            <a:blip r:embed="rId3">
              <a:alphaModFix/>
            </a:blip>
            <a:srcRect t="2534" b="2534"/>
            <a:stretch/>
          </p:blipFill>
          <p:spPr>
            <a:xfrm>
              <a:off x="5254600" y="641000"/>
              <a:ext cx="3106899" cy="2686270"/>
            </a:xfrm>
            <a:prstGeom prst="rect">
              <a:avLst/>
            </a:prstGeom>
            <a:noFill/>
            <a:ln>
              <a:noFill/>
            </a:ln>
          </p:spPr>
        </p:pic>
        <p:sp>
          <p:nvSpPr>
            <p:cNvPr id="239" name="Google Shape;239;p6"/>
            <p:cNvSpPr txBox="1"/>
            <p:nvPr/>
          </p:nvSpPr>
          <p:spPr>
            <a:xfrm>
              <a:off x="5254600" y="3409725"/>
              <a:ext cx="287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Avenir"/>
                  <a:ea typeface="Avenir"/>
                  <a:cs typeface="Avenir"/>
                  <a:sym typeface="Avenir"/>
                </a:rPr>
                <a:t>Kumjian and Ryzkhov, 2009. </a:t>
              </a:r>
              <a:endParaRPr>
                <a:solidFill>
                  <a:schemeClr val="lt1"/>
                </a:solidFill>
                <a:latin typeface="Avenir"/>
                <a:ea typeface="Avenir"/>
                <a:cs typeface="Avenir"/>
                <a:sym typeface="Avenir"/>
              </a:endParaRPr>
            </a:p>
          </p:txBody>
        </p:sp>
      </p:grpSp>
      <p:grpSp>
        <p:nvGrpSpPr>
          <p:cNvPr id="240" name="Google Shape;240;p6"/>
          <p:cNvGrpSpPr/>
          <p:nvPr/>
        </p:nvGrpSpPr>
        <p:grpSpPr>
          <a:xfrm>
            <a:off x="8455308" y="640993"/>
            <a:ext cx="3387443" cy="4397641"/>
            <a:chOff x="8147350" y="1694775"/>
            <a:chExt cx="3596775" cy="4669400"/>
          </a:xfrm>
        </p:grpSpPr>
        <p:pic>
          <p:nvPicPr>
            <p:cNvPr id="241" name="Google Shape;241;p6"/>
            <p:cNvPicPr preferRelativeResize="0"/>
            <p:nvPr/>
          </p:nvPicPr>
          <p:blipFill>
            <a:blip r:embed="rId4">
              <a:alphaModFix/>
            </a:blip>
            <a:stretch>
              <a:fillRect/>
            </a:stretch>
          </p:blipFill>
          <p:spPr>
            <a:xfrm>
              <a:off x="8147350" y="1694775"/>
              <a:ext cx="3596775" cy="4166400"/>
            </a:xfrm>
            <a:prstGeom prst="rect">
              <a:avLst/>
            </a:prstGeom>
            <a:noFill/>
            <a:ln>
              <a:noFill/>
            </a:ln>
          </p:spPr>
        </p:pic>
        <p:sp>
          <p:nvSpPr>
            <p:cNvPr id="242" name="Google Shape;242;p6"/>
            <p:cNvSpPr txBox="1"/>
            <p:nvPr/>
          </p:nvSpPr>
          <p:spPr>
            <a:xfrm>
              <a:off x="8147350" y="5939375"/>
              <a:ext cx="3080100" cy="42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Avenir"/>
                  <a:ea typeface="Avenir"/>
                  <a:cs typeface="Avenir"/>
                  <a:sym typeface="Avenir"/>
                </a:rPr>
                <a:t>Dawson et. al., 2015. </a:t>
              </a:r>
              <a:endParaRPr>
                <a:solidFill>
                  <a:schemeClr val="lt1"/>
                </a:solidFill>
                <a:latin typeface="Avenir"/>
                <a:ea typeface="Avenir"/>
                <a:cs typeface="Avenir"/>
                <a:sym typeface="Avenir"/>
              </a:endParaRPr>
            </a:p>
          </p:txBody>
        </p:sp>
      </p:grpSp>
      <p:pic>
        <p:nvPicPr>
          <p:cNvPr id="243" name="Google Shape;243;p6"/>
          <p:cNvPicPr preferRelativeResize="0"/>
          <p:nvPr/>
        </p:nvPicPr>
        <p:blipFill>
          <a:blip r:embed="rId5">
            <a:alphaModFix/>
          </a:blip>
          <a:stretch>
            <a:fillRect/>
          </a:stretch>
        </p:blipFill>
        <p:spPr>
          <a:xfrm>
            <a:off x="11168425" y="123100"/>
            <a:ext cx="776325" cy="776325"/>
          </a:xfrm>
          <a:prstGeom prst="rect">
            <a:avLst/>
          </a:prstGeom>
          <a:noFill/>
          <a:ln>
            <a:noFill/>
          </a:ln>
        </p:spPr>
      </p:pic>
      <p:sp>
        <p:nvSpPr>
          <p:cNvPr id="244" name="Google Shape;244;p6"/>
          <p:cNvSpPr/>
          <p:nvPr/>
        </p:nvSpPr>
        <p:spPr>
          <a:xfrm>
            <a:off x="282350" y="5254900"/>
            <a:ext cx="11662500" cy="145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36550" algn="l" rtl="0">
              <a:lnSpc>
                <a:spcPct val="115000"/>
              </a:lnSpc>
              <a:spcBef>
                <a:spcPts val="0"/>
              </a:spcBef>
              <a:spcAft>
                <a:spcPts val="0"/>
              </a:spcAft>
              <a:buClr>
                <a:schemeClr val="dk1"/>
              </a:buClr>
              <a:buSzPts val="1700"/>
              <a:buChar char="●"/>
            </a:pPr>
            <a:r>
              <a:rPr lang="en-US" sz="1700" dirty="0">
                <a:solidFill>
                  <a:schemeClr val="dk1"/>
                </a:solidFill>
              </a:rPr>
              <a:t>Hydrometeor size sorting results from varying fall speeds of different-sized particles, and it is a dominant process that contributes to DSD evolution.</a:t>
            </a:r>
            <a:endParaRPr sz="1700" dirty="0">
              <a:solidFill>
                <a:schemeClr val="dk1"/>
              </a:solidFill>
            </a:endParaRPr>
          </a:p>
          <a:p>
            <a:pPr marL="457200" lvl="0" indent="-336550" algn="l" rtl="0">
              <a:lnSpc>
                <a:spcPct val="115000"/>
              </a:lnSpc>
              <a:spcBef>
                <a:spcPts val="0"/>
              </a:spcBef>
              <a:spcAft>
                <a:spcPts val="0"/>
              </a:spcAft>
              <a:buClr>
                <a:schemeClr val="dk1"/>
              </a:buClr>
              <a:buSzPts val="1700"/>
              <a:buChar char="●"/>
            </a:pPr>
            <a:r>
              <a:rPr lang="en-US" sz="1700" dirty="0">
                <a:solidFill>
                  <a:schemeClr val="dk1"/>
                </a:solidFill>
              </a:rPr>
              <a:t>Sedimentation rate differences can narrow particle size distribution by favoring specific sizes.</a:t>
            </a:r>
            <a:endParaRPr sz="1700" dirty="0">
              <a:solidFill>
                <a:schemeClr val="dk1"/>
              </a:solidFill>
            </a:endParaRPr>
          </a:p>
          <a:p>
            <a:pPr marL="457200" lvl="0" indent="-336550" algn="l" rtl="0">
              <a:lnSpc>
                <a:spcPct val="115000"/>
              </a:lnSpc>
              <a:spcBef>
                <a:spcPts val="0"/>
              </a:spcBef>
              <a:spcAft>
                <a:spcPts val="0"/>
              </a:spcAft>
              <a:buClr>
                <a:schemeClr val="dk1"/>
              </a:buClr>
              <a:buSzPts val="1700"/>
              <a:buChar char="●"/>
            </a:pPr>
            <a:r>
              <a:rPr lang="en-US" sz="1700" dirty="0">
                <a:solidFill>
                  <a:schemeClr val="dk1"/>
                </a:solidFill>
              </a:rPr>
              <a:t>Size sorting tell us about the wind profile at lower levels and specifically information about the mean storm-relative winds and their direction. (Dawson et al., 2015; </a:t>
            </a:r>
            <a:r>
              <a:rPr lang="en-US" sz="1700" dirty="0" err="1">
                <a:solidFill>
                  <a:schemeClr val="dk1"/>
                </a:solidFill>
              </a:rPr>
              <a:t>Kumjian</a:t>
            </a:r>
            <a:r>
              <a:rPr lang="en-US" sz="1700" dirty="0">
                <a:solidFill>
                  <a:schemeClr val="dk1"/>
                </a:solidFill>
              </a:rPr>
              <a:t> &amp; </a:t>
            </a:r>
            <a:r>
              <a:rPr lang="en-US" sz="1700" dirty="0" err="1">
                <a:solidFill>
                  <a:schemeClr val="dk1"/>
                </a:solidFill>
              </a:rPr>
              <a:t>Ryzhkov</a:t>
            </a:r>
            <a:r>
              <a:rPr lang="en-US" sz="1700" dirty="0">
                <a:solidFill>
                  <a:schemeClr val="dk1"/>
                </a:solidFill>
              </a:rPr>
              <a:t>, 2012).</a:t>
            </a:r>
            <a:endParaRPr sz="1700" dirty="0">
              <a:solidFill>
                <a:schemeClr val="dk1"/>
              </a:solidFill>
            </a:endParaRPr>
          </a:p>
        </p:txBody>
      </p:sp>
      <p:sp>
        <p:nvSpPr>
          <p:cNvPr id="245" name="Google Shape;245;p6"/>
          <p:cNvSpPr/>
          <p:nvPr/>
        </p:nvSpPr>
        <p:spPr>
          <a:xfrm>
            <a:off x="5181300" y="4026925"/>
            <a:ext cx="3106800" cy="10848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latin typeface="Avenir"/>
                <a:ea typeface="Avenir"/>
                <a:cs typeface="Avenir"/>
                <a:sym typeface="Avenir"/>
              </a:rPr>
              <a:t>What is size sorting, and why is it important?</a:t>
            </a:r>
            <a:endParaRPr sz="2200">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4"/>
        <p:cNvGrpSpPr/>
        <p:nvPr/>
      </p:nvGrpSpPr>
      <p:grpSpPr>
        <a:xfrm>
          <a:off x="0" y="0"/>
          <a:ext cx="0" cy="0"/>
          <a:chOff x="0" y="0"/>
          <a:chExt cx="0" cy="0"/>
        </a:xfrm>
      </p:grpSpPr>
      <p:sp>
        <p:nvSpPr>
          <p:cNvPr id="235" name="Google Shape;235;p6"/>
          <p:cNvSpPr txBox="1">
            <a:spLocks noGrp="1"/>
          </p:cNvSpPr>
          <p:nvPr>
            <p:ph type="title"/>
          </p:nvPr>
        </p:nvSpPr>
        <p:spPr>
          <a:xfrm>
            <a:off x="397852" y="302727"/>
            <a:ext cx="4684200" cy="776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400"/>
              <a:buFont typeface="Bell MT"/>
              <a:buNone/>
            </a:pPr>
            <a:r>
              <a:rPr lang="en-US" sz="4100"/>
              <a:t>Motivation &amp; Objectives</a:t>
            </a:r>
            <a:endParaRPr sz="4100"/>
          </a:p>
        </p:txBody>
      </p:sp>
      <p:sp>
        <p:nvSpPr>
          <p:cNvPr id="236" name="Google Shape;236;p6"/>
          <p:cNvSpPr txBox="1">
            <a:spLocks noGrp="1"/>
          </p:cNvSpPr>
          <p:nvPr>
            <p:ph type="body" idx="1"/>
          </p:nvPr>
        </p:nvSpPr>
        <p:spPr>
          <a:xfrm>
            <a:off x="465800" y="1642700"/>
            <a:ext cx="4548300" cy="3168900"/>
          </a:xfrm>
          <a:prstGeom prst="rect">
            <a:avLst/>
          </a:prstGeom>
          <a:noFill/>
          <a:ln>
            <a:noFill/>
          </a:ln>
        </p:spPr>
        <p:txBody>
          <a:bodyPr spcFirstLastPara="1" wrap="square" lIns="91425" tIns="45700" rIns="91425" bIns="45700" anchor="t" anchorCtr="0">
            <a:normAutofit/>
          </a:bodyPr>
          <a:lstStyle/>
          <a:p>
            <a:pPr marL="269999" lvl="0" indent="-263649" algn="l" rtl="0">
              <a:lnSpc>
                <a:spcPct val="125000"/>
              </a:lnSpc>
              <a:spcBef>
                <a:spcPts val="0"/>
              </a:spcBef>
              <a:spcAft>
                <a:spcPts val="0"/>
              </a:spcAft>
              <a:buClr>
                <a:schemeClr val="lt1"/>
              </a:buClr>
              <a:buSzPts val="1700"/>
              <a:buChar char="•"/>
            </a:pPr>
            <a:r>
              <a:rPr lang="en-US" sz="1700"/>
              <a:t>To understand the potential impacts on tornadogenesis within the line of near-surface thermodynamic changes in the inflow region of the QLCS associated with Leading Stratiform precipitation</a:t>
            </a:r>
            <a:endParaRPr sz="1700"/>
          </a:p>
          <a:p>
            <a:pPr marL="269999" lvl="0" indent="-263649" algn="l" rtl="0">
              <a:lnSpc>
                <a:spcPct val="125000"/>
              </a:lnSpc>
              <a:spcBef>
                <a:spcPts val="1000"/>
              </a:spcBef>
              <a:spcAft>
                <a:spcPts val="0"/>
              </a:spcAft>
              <a:buClr>
                <a:schemeClr val="lt1"/>
              </a:buClr>
              <a:buSzPts val="1700"/>
              <a:buChar char="•"/>
            </a:pPr>
            <a:r>
              <a:rPr lang="en-US" sz="17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To investigate the influence of size sorting from the storm-relative winds on DSD evolution between the radar level and the surface.</a:t>
            </a:r>
            <a:endParaRPr sz="1700"/>
          </a:p>
        </p:txBody>
      </p:sp>
      <p:grpSp>
        <p:nvGrpSpPr>
          <p:cNvPr id="237" name="Google Shape;237;p6"/>
          <p:cNvGrpSpPr/>
          <p:nvPr/>
        </p:nvGrpSpPr>
        <p:grpSpPr>
          <a:xfrm>
            <a:off x="5254600" y="641000"/>
            <a:ext cx="3106899" cy="3168925"/>
            <a:chOff x="5254600" y="641000"/>
            <a:chExt cx="3106899" cy="3168925"/>
          </a:xfrm>
        </p:grpSpPr>
        <p:pic>
          <p:nvPicPr>
            <p:cNvPr id="238" name="Google Shape;238;p6"/>
            <p:cNvPicPr preferRelativeResize="0"/>
            <p:nvPr/>
          </p:nvPicPr>
          <p:blipFill rotWithShape="1">
            <a:blip r:embed="rId3">
              <a:alphaModFix/>
            </a:blip>
            <a:srcRect t="2534" b="2534"/>
            <a:stretch/>
          </p:blipFill>
          <p:spPr>
            <a:xfrm>
              <a:off x="5254600" y="641000"/>
              <a:ext cx="3106899" cy="2686270"/>
            </a:xfrm>
            <a:prstGeom prst="rect">
              <a:avLst/>
            </a:prstGeom>
            <a:noFill/>
            <a:ln>
              <a:noFill/>
            </a:ln>
          </p:spPr>
        </p:pic>
        <p:sp>
          <p:nvSpPr>
            <p:cNvPr id="239" name="Google Shape;239;p6"/>
            <p:cNvSpPr txBox="1"/>
            <p:nvPr/>
          </p:nvSpPr>
          <p:spPr>
            <a:xfrm>
              <a:off x="5254600" y="3409725"/>
              <a:ext cx="287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Avenir"/>
                  <a:ea typeface="Avenir"/>
                  <a:cs typeface="Avenir"/>
                  <a:sym typeface="Avenir"/>
                </a:rPr>
                <a:t>Kumjian and Ryzkhov, 2009. </a:t>
              </a:r>
              <a:endParaRPr>
                <a:solidFill>
                  <a:schemeClr val="lt1"/>
                </a:solidFill>
                <a:latin typeface="Avenir"/>
                <a:ea typeface="Avenir"/>
                <a:cs typeface="Avenir"/>
                <a:sym typeface="Avenir"/>
              </a:endParaRPr>
            </a:p>
          </p:txBody>
        </p:sp>
      </p:grpSp>
      <p:grpSp>
        <p:nvGrpSpPr>
          <p:cNvPr id="240" name="Google Shape;240;p6"/>
          <p:cNvGrpSpPr/>
          <p:nvPr/>
        </p:nvGrpSpPr>
        <p:grpSpPr>
          <a:xfrm>
            <a:off x="8455308" y="640993"/>
            <a:ext cx="3387443" cy="4397641"/>
            <a:chOff x="8147350" y="1694775"/>
            <a:chExt cx="3596775" cy="4669400"/>
          </a:xfrm>
        </p:grpSpPr>
        <p:pic>
          <p:nvPicPr>
            <p:cNvPr id="241" name="Google Shape;241;p6"/>
            <p:cNvPicPr preferRelativeResize="0"/>
            <p:nvPr/>
          </p:nvPicPr>
          <p:blipFill>
            <a:blip r:embed="rId4">
              <a:alphaModFix/>
            </a:blip>
            <a:stretch>
              <a:fillRect/>
            </a:stretch>
          </p:blipFill>
          <p:spPr>
            <a:xfrm>
              <a:off x="8147350" y="1694775"/>
              <a:ext cx="3596775" cy="4166400"/>
            </a:xfrm>
            <a:prstGeom prst="rect">
              <a:avLst/>
            </a:prstGeom>
            <a:noFill/>
            <a:ln>
              <a:noFill/>
            </a:ln>
          </p:spPr>
        </p:pic>
        <p:sp>
          <p:nvSpPr>
            <p:cNvPr id="242" name="Google Shape;242;p6"/>
            <p:cNvSpPr txBox="1"/>
            <p:nvPr/>
          </p:nvSpPr>
          <p:spPr>
            <a:xfrm>
              <a:off x="8147350" y="5939375"/>
              <a:ext cx="3080100" cy="42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Avenir"/>
                  <a:ea typeface="Avenir"/>
                  <a:cs typeface="Avenir"/>
                  <a:sym typeface="Avenir"/>
                </a:rPr>
                <a:t>Dawson et. al., 2015. </a:t>
              </a:r>
              <a:endParaRPr>
                <a:solidFill>
                  <a:schemeClr val="lt1"/>
                </a:solidFill>
                <a:latin typeface="Avenir"/>
                <a:ea typeface="Avenir"/>
                <a:cs typeface="Avenir"/>
                <a:sym typeface="Avenir"/>
              </a:endParaRPr>
            </a:p>
          </p:txBody>
        </p:sp>
      </p:grpSp>
      <p:pic>
        <p:nvPicPr>
          <p:cNvPr id="243" name="Google Shape;243;p6"/>
          <p:cNvPicPr preferRelativeResize="0"/>
          <p:nvPr/>
        </p:nvPicPr>
        <p:blipFill>
          <a:blip r:embed="rId5">
            <a:alphaModFix/>
          </a:blip>
          <a:stretch>
            <a:fillRect/>
          </a:stretch>
        </p:blipFill>
        <p:spPr>
          <a:xfrm>
            <a:off x="11168425" y="123100"/>
            <a:ext cx="776325" cy="776325"/>
          </a:xfrm>
          <a:prstGeom prst="rect">
            <a:avLst/>
          </a:prstGeom>
          <a:noFill/>
          <a:ln>
            <a:noFill/>
          </a:ln>
        </p:spPr>
      </p:pic>
      <p:sp>
        <p:nvSpPr>
          <p:cNvPr id="244" name="Google Shape;244;p6"/>
          <p:cNvSpPr/>
          <p:nvPr/>
        </p:nvSpPr>
        <p:spPr>
          <a:xfrm>
            <a:off x="282350" y="5254900"/>
            <a:ext cx="11662500" cy="1457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36550" algn="l" rtl="0">
              <a:lnSpc>
                <a:spcPct val="115000"/>
              </a:lnSpc>
              <a:spcBef>
                <a:spcPts val="0"/>
              </a:spcBef>
              <a:spcAft>
                <a:spcPts val="0"/>
              </a:spcAft>
              <a:buClr>
                <a:schemeClr val="dk1"/>
              </a:buClr>
              <a:buSzPts val="1700"/>
              <a:buChar char="●"/>
            </a:pPr>
            <a:r>
              <a:rPr lang="en-US" sz="1700" dirty="0">
                <a:solidFill>
                  <a:schemeClr val="dk1"/>
                </a:solidFill>
              </a:rPr>
              <a:t>Hydrometeor size sorting results from varying fall speeds of different-sized particles, and it is a dominant process that contributes to DSD evolution.</a:t>
            </a:r>
            <a:endParaRPr sz="1700" dirty="0">
              <a:solidFill>
                <a:schemeClr val="dk1"/>
              </a:solidFill>
            </a:endParaRPr>
          </a:p>
          <a:p>
            <a:pPr marL="457200" lvl="0" indent="-336550" algn="l" rtl="0">
              <a:lnSpc>
                <a:spcPct val="115000"/>
              </a:lnSpc>
              <a:spcBef>
                <a:spcPts val="0"/>
              </a:spcBef>
              <a:spcAft>
                <a:spcPts val="0"/>
              </a:spcAft>
              <a:buClr>
                <a:schemeClr val="dk1"/>
              </a:buClr>
              <a:buSzPts val="1700"/>
              <a:buChar char="●"/>
            </a:pPr>
            <a:r>
              <a:rPr lang="en-US" sz="1700" dirty="0">
                <a:solidFill>
                  <a:schemeClr val="dk1"/>
                </a:solidFill>
              </a:rPr>
              <a:t>Sedimentation rate differences can narrow particle size distribution by favoring specific sizes.</a:t>
            </a:r>
            <a:endParaRPr sz="1700" dirty="0">
              <a:solidFill>
                <a:schemeClr val="dk1"/>
              </a:solidFill>
            </a:endParaRPr>
          </a:p>
          <a:p>
            <a:pPr marL="457200" lvl="0" indent="-336550" algn="l" rtl="0">
              <a:lnSpc>
                <a:spcPct val="115000"/>
              </a:lnSpc>
              <a:spcBef>
                <a:spcPts val="0"/>
              </a:spcBef>
              <a:spcAft>
                <a:spcPts val="0"/>
              </a:spcAft>
              <a:buClr>
                <a:schemeClr val="dk1"/>
              </a:buClr>
              <a:buSzPts val="1700"/>
              <a:buChar char="●"/>
            </a:pPr>
            <a:r>
              <a:rPr lang="en-US" sz="1700" dirty="0">
                <a:solidFill>
                  <a:schemeClr val="dk1"/>
                </a:solidFill>
              </a:rPr>
              <a:t>Size sorting tell us about the wind profile at lower levels and specifically information about the mean storm-relative winds and their direction. (Dawson et al., 2015; </a:t>
            </a:r>
            <a:r>
              <a:rPr lang="en-US" sz="1700" dirty="0" err="1">
                <a:solidFill>
                  <a:schemeClr val="dk1"/>
                </a:solidFill>
              </a:rPr>
              <a:t>Kumjian</a:t>
            </a:r>
            <a:r>
              <a:rPr lang="en-US" sz="1700" dirty="0">
                <a:solidFill>
                  <a:schemeClr val="dk1"/>
                </a:solidFill>
              </a:rPr>
              <a:t> &amp; </a:t>
            </a:r>
            <a:r>
              <a:rPr lang="en-US" sz="1700" dirty="0" err="1">
                <a:solidFill>
                  <a:schemeClr val="dk1"/>
                </a:solidFill>
              </a:rPr>
              <a:t>Ryzhkov</a:t>
            </a:r>
            <a:r>
              <a:rPr lang="en-US" sz="1700" dirty="0">
                <a:solidFill>
                  <a:schemeClr val="dk1"/>
                </a:solidFill>
              </a:rPr>
              <a:t>, 2012).</a:t>
            </a:r>
            <a:endParaRPr sz="1700" dirty="0">
              <a:solidFill>
                <a:schemeClr val="dk1"/>
              </a:solidFill>
            </a:endParaRPr>
          </a:p>
        </p:txBody>
      </p:sp>
      <p:sp>
        <p:nvSpPr>
          <p:cNvPr id="245" name="Google Shape;245;p6"/>
          <p:cNvSpPr/>
          <p:nvPr/>
        </p:nvSpPr>
        <p:spPr>
          <a:xfrm>
            <a:off x="5181300" y="4026925"/>
            <a:ext cx="3106800" cy="10848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latin typeface="Avenir"/>
                <a:ea typeface="Avenir"/>
                <a:cs typeface="Avenir"/>
                <a:sym typeface="Avenir"/>
              </a:rPr>
              <a:t>What is size sorting, and why is it important?</a:t>
            </a:r>
            <a:endParaRPr sz="2200">
              <a:latin typeface="Avenir"/>
              <a:ea typeface="Avenir"/>
              <a:cs typeface="Avenir"/>
              <a:sym typeface="Avenir"/>
            </a:endParaRPr>
          </a:p>
        </p:txBody>
      </p:sp>
    </p:spTree>
    <p:extLst>
      <p:ext uri="{BB962C8B-B14F-4D97-AF65-F5344CB8AC3E}">
        <p14:creationId xmlns:p14="http://schemas.microsoft.com/office/powerpoint/2010/main" val="2625131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9"/>
        <p:cNvGrpSpPr/>
        <p:nvPr/>
      </p:nvGrpSpPr>
      <p:grpSpPr>
        <a:xfrm>
          <a:off x="0" y="0"/>
          <a:ext cx="0" cy="0"/>
          <a:chOff x="0" y="0"/>
          <a:chExt cx="0" cy="0"/>
        </a:xfrm>
      </p:grpSpPr>
      <p:sp>
        <p:nvSpPr>
          <p:cNvPr id="250" name="Google Shape;250;p7"/>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nvGrpSpPr>
          <p:cNvPr id="251" name="Google Shape;251;p7"/>
          <p:cNvGrpSpPr/>
          <p:nvPr/>
        </p:nvGrpSpPr>
        <p:grpSpPr>
          <a:xfrm>
            <a:off x="5443200" y="0"/>
            <a:ext cx="4382561" cy="4320000"/>
            <a:chOff x="5443200" y="0"/>
            <a:chExt cx="4382561" cy="4320000"/>
          </a:xfrm>
        </p:grpSpPr>
        <p:sp>
          <p:nvSpPr>
            <p:cNvPr id="252" name="Google Shape;252;p7"/>
            <p:cNvSpPr/>
            <p:nvPr/>
          </p:nvSpPr>
          <p:spPr>
            <a:xfrm>
              <a:off x="6225761" y="0"/>
              <a:ext cx="3600000" cy="360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53" name="Google Shape;253;p7"/>
            <p:cNvSpPr/>
            <p:nvPr/>
          </p:nvSpPr>
          <p:spPr>
            <a:xfrm rot="10800000">
              <a:off x="5596623" y="548550"/>
              <a:ext cx="3600000" cy="3600000"/>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54" name="Google Shape;254;p7"/>
            <p:cNvSpPr/>
            <p:nvPr/>
          </p:nvSpPr>
          <p:spPr>
            <a:xfrm>
              <a:off x="5443200" y="0"/>
              <a:ext cx="4320000" cy="4320000"/>
            </a:xfrm>
            <a:custGeom>
              <a:avLst/>
              <a:gdLst/>
              <a:ahLst/>
              <a:cxnLst/>
              <a:rect l="l" t="t" r="r" b="b"/>
              <a:pathLst>
                <a:path w="4320000" h="4320000" extrusionOk="0">
                  <a:moveTo>
                    <a:pt x="2160001" y="0"/>
                  </a:moveTo>
                  <a:cubicBezTo>
                    <a:pt x="3352935" y="0"/>
                    <a:pt x="4320000" y="967065"/>
                    <a:pt x="4320000" y="2160001"/>
                  </a:cubicBezTo>
                  <a:cubicBezTo>
                    <a:pt x="4320000" y="3352936"/>
                    <a:pt x="3352935" y="4320000"/>
                    <a:pt x="2160001" y="4320000"/>
                  </a:cubicBezTo>
                  <a:cubicBezTo>
                    <a:pt x="967065" y="4320000"/>
                    <a:pt x="0" y="3352936"/>
                    <a:pt x="0" y="2160001"/>
                  </a:cubicBezTo>
                  <a:cubicBezTo>
                    <a:pt x="0" y="967065"/>
                    <a:pt x="967065" y="0"/>
                    <a:pt x="2160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grpSp>
        <p:nvGrpSpPr>
          <p:cNvPr id="255" name="Google Shape;255;p7"/>
          <p:cNvGrpSpPr/>
          <p:nvPr/>
        </p:nvGrpSpPr>
        <p:grpSpPr>
          <a:xfrm>
            <a:off x="8202185" y="2566575"/>
            <a:ext cx="3600000" cy="4120437"/>
            <a:chOff x="8202185" y="2566575"/>
            <a:chExt cx="3600000" cy="4120437"/>
          </a:xfrm>
        </p:grpSpPr>
        <p:sp>
          <p:nvSpPr>
            <p:cNvPr id="256" name="Google Shape;256;p7"/>
            <p:cNvSpPr/>
            <p:nvPr/>
          </p:nvSpPr>
          <p:spPr>
            <a:xfrm>
              <a:off x="8329909" y="2566575"/>
              <a:ext cx="3472275" cy="3472275"/>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57" name="Google Shape;257;p7"/>
            <p:cNvSpPr/>
            <p:nvPr/>
          </p:nvSpPr>
          <p:spPr>
            <a:xfrm rot="10800000">
              <a:off x="8497801" y="3111700"/>
              <a:ext cx="2530798" cy="253079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58" name="Google Shape;258;p7"/>
            <p:cNvSpPr/>
            <p:nvPr/>
          </p:nvSpPr>
          <p:spPr>
            <a:xfrm>
              <a:off x="8215609" y="3128550"/>
              <a:ext cx="3472275" cy="3472275"/>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59" name="Google Shape;259;p7"/>
            <p:cNvSpPr/>
            <p:nvPr/>
          </p:nvSpPr>
          <p:spPr>
            <a:xfrm>
              <a:off x="8202185" y="3087012"/>
              <a:ext cx="3600000" cy="3600000"/>
            </a:xfrm>
            <a:custGeom>
              <a:avLst/>
              <a:gdLst/>
              <a:ahLst/>
              <a:cxnLst/>
              <a:rect l="l" t="t" r="r" b="b"/>
              <a:pathLst>
                <a:path w="3600000" h="3600000" extrusionOk="0">
                  <a:moveTo>
                    <a:pt x="1800000" y="0"/>
                  </a:moveTo>
                  <a:cubicBezTo>
                    <a:pt x="2794112" y="0"/>
                    <a:pt x="3600000" y="805888"/>
                    <a:pt x="3600000" y="1800001"/>
                  </a:cubicBezTo>
                  <a:cubicBezTo>
                    <a:pt x="3600000" y="2794113"/>
                    <a:pt x="2794112" y="3600000"/>
                    <a:pt x="1800000" y="3600000"/>
                  </a:cubicBezTo>
                  <a:cubicBezTo>
                    <a:pt x="805888" y="3600000"/>
                    <a:pt x="0" y="2794113"/>
                    <a:pt x="0" y="1800001"/>
                  </a:cubicBezTo>
                  <a:cubicBezTo>
                    <a:pt x="0" y="805888"/>
                    <a:pt x="805888" y="0"/>
                    <a:pt x="180000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260" name="Google Shape;260;p7"/>
          <p:cNvSpPr/>
          <p:nvPr/>
        </p:nvSpPr>
        <p:spPr>
          <a:xfrm>
            <a:off x="7920506" y="0"/>
            <a:ext cx="427149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pic>
        <p:nvPicPr>
          <p:cNvPr id="261" name="Google Shape;261;p7"/>
          <p:cNvPicPr preferRelativeResize="0"/>
          <p:nvPr/>
        </p:nvPicPr>
        <p:blipFill rotWithShape="1">
          <a:blip r:embed="rId3">
            <a:alphaModFix/>
          </a:blip>
          <a:srcRect t="39" b="29"/>
          <a:stretch/>
        </p:blipFill>
        <p:spPr>
          <a:xfrm>
            <a:off x="8113873" y="3616850"/>
            <a:ext cx="3774735" cy="3007594"/>
          </a:xfrm>
          <a:prstGeom prst="rect">
            <a:avLst/>
          </a:prstGeom>
          <a:noFill/>
          <a:ln>
            <a:noFill/>
          </a:ln>
        </p:spPr>
      </p:pic>
      <p:sp>
        <p:nvSpPr>
          <p:cNvPr id="262" name="Google Shape;262;p7"/>
          <p:cNvSpPr txBox="1"/>
          <p:nvPr/>
        </p:nvSpPr>
        <p:spPr>
          <a:xfrm>
            <a:off x="9129185" y="384300"/>
            <a:ext cx="1746000" cy="412499"/>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3200"/>
              <a:buFont typeface="Bell MT"/>
              <a:buNone/>
            </a:pPr>
            <a:r>
              <a:rPr lang="en-US" sz="3200">
                <a:solidFill>
                  <a:schemeClr val="dk1"/>
                </a:solidFill>
                <a:latin typeface="Bell MT"/>
                <a:ea typeface="Bell MT"/>
                <a:cs typeface="Bell MT"/>
                <a:sym typeface="Bell MT"/>
              </a:rPr>
              <a:t>23:28</a:t>
            </a:r>
            <a:endParaRPr/>
          </a:p>
        </p:txBody>
      </p:sp>
      <p:sp>
        <p:nvSpPr>
          <p:cNvPr id="263" name="Google Shape;263;p7"/>
          <p:cNvSpPr txBox="1">
            <a:spLocks noGrp="1"/>
          </p:cNvSpPr>
          <p:nvPr>
            <p:ph type="body" idx="1"/>
          </p:nvPr>
        </p:nvSpPr>
        <p:spPr>
          <a:xfrm>
            <a:off x="336250" y="340550"/>
            <a:ext cx="7341600" cy="24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4400">
                <a:latin typeface="Bell MT"/>
                <a:ea typeface="Bell MT"/>
                <a:cs typeface="Bell MT"/>
                <a:sym typeface="Bell MT"/>
              </a:rPr>
              <a:t>Data</a:t>
            </a:r>
            <a:endParaRPr sz="4400">
              <a:latin typeface="Bell MT"/>
              <a:ea typeface="Bell MT"/>
              <a:cs typeface="Bell MT"/>
              <a:sym typeface="Bell MT"/>
            </a:endParaRPr>
          </a:p>
          <a:p>
            <a:pPr marL="457200" lvl="0" indent="-336550" algn="l" rtl="0">
              <a:lnSpc>
                <a:spcPct val="100000"/>
              </a:lnSpc>
              <a:spcBef>
                <a:spcPts val="1500"/>
              </a:spcBef>
              <a:spcAft>
                <a:spcPts val="0"/>
              </a:spcAft>
              <a:buSzPts val="1700"/>
              <a:buFont typeface="Arial"/>
              <a:buChar char="➔"/>
            </a:pPr>
            <a:r>
              <a:rPr lang="en-US" sz="1700">
                <a:latin typeface="Arial"/>
                <a:ea typeface="Arial"/>
                <a:cs typeface="Arial"/>
                <a:sym typeface="Arial"/>
              </a:rPr>
              <a:t>Radar: KGWX</a:t>
            </a:r>
            <a:endParaRPr sz="1700">
              <a:latin typeface="Arial"/>
              <a:ea typeface="Arial"/>
              <a:cs typeface="Arial"/>
              <a:sym typeface="Arial"/>
            </a:endParaRPr>
          </a:p>
          <a:p>
            <a:pPr marL="457200" lvl="0" indent="-336550" algn="l" rtl="0">
              <a:lnSpc>
                <a:spcPct val="100000"/>
              </a:lnSpc>
              <a:spcBef>
                <a:spcPts val="1000"/>
              </a:spcBef>
              <a:spcAft>
                <a:spcPts val="0"/>
              </a:spcAft>
              <a:buSzPts val="1700"/>
              <a:buFont typeface="Arial"/>
              <a:buChar char="➔"/>
            </a:pPr>
            <a:r>
              <a:rPr lang="en-US" sz="1700">
                <a:latin typeface="Arial"/>
                <a:ea typeface="Arial"/>
                <a:cs typeface="Arial"/>
                <a:sym typeface="Arial"/>
              </a:rPr>
              <a:t>Purdue Portable In-situ precipitation stations (PIPS) (Dawson D., 2022)</a:t>
            </a:r>
            <a:endParaRPr sz="1700">
              <a:latin typeface="Arial"/>
              <a:ea typeface="Arial"/>
              <a:cs typeface="Arial"/>
              <a:sym typeface="Arial"/>
            </a:endParaRPr>
          </a:p>
          <a:p>
            <a:pPr marL="457200" lvl="0" indent="-336550" algn="l" rtl="0">
              <a:lnSpc>
                <a:spcPct val="100000"/>
              </a:lnSpc>
              <a:spcBef>
                <a:spcPts val="1000"/>
              </a:spcBef>
              <a:spcAft>
                <a:spcPts val="1000"/>
              </a:spcAft>
              <a:buSzPts val="1700"/>
              <a:buFont typeface="Arial"/>
              <a:buChar char="➔"/>
            </a:pPr>
            <a:r>
              <a:rPr lang="en-US" sz="1700">
                <a:latin typeface="Arial"/>
                <a:ea typeface="Arial"/>
                <a:cs typeface="Arial"/>
                <a:sym typeface="Arial"/>
              </a:rPr>
              <a:t>Special nearby soundings launched by UIUC (Wurman, J., Kosiba, K. 2022)</a:t>
            </a:r>
            <a:endParaRPr sz="1700">
              <a:latin typeface="Arial"/>
              <a:ea typeface="Arial"/>
              <a:cs typeface="Arial"/>
              <a:sym typeface="Arial"/>
            </a:endParaRPr>
          </a:p>
        </p:txBody>
      </p:sp>
      <p:grpSp>
        <p:nvGrpSpPr>
          <p:cNvPr id="264" name="Google Shape;264;p7"/>
          <p:cNvGrpSpPr/>
          <p:nvPr/>
        </p:nvGrpSpPr>
        <p:grpSpPr>
          <a:xfrm>
            <a:off x="8113875" y="844800"/>
            <a:ext cx="3600000" cy="2887506"/>
            <a:chOff x="8113875" y="844800"/>
            <a:chExt cx="3600000" cy="2887506"/>
          </a:xfrm>
        </p:grpSpPr>
        <p:pic>
          <p:nvPicPr>
            <p:cNvPr id="265" name="Google Shape;265;p7"/>
            <p:cNvPicPr preferRelativeResize="0"/>
            <p:nvPr/>
          </p:nvPicPr>
          <p:blipFill>
            <a:blip r:embed="rId4">
              <a:alphaModFix/>
            </a:blip>
            <a:stretch>
              <a:fillRect/>
            </a:stretch>
          </p:blipFill>
          <p:spPr>
            <a:xfrm>
              <a:off x="8113875" y="844800"/>
              <a:ext cx="3600000" cy="2887506"/>
            </a:xfrm>
            <a:prstGeom prst="rect">
              <a:avLst/>
            </a:prstGeom>
            <a:noFill/>
            <a:ln>
              <a:noFill/>
            </a:ln>
          </p:spPr>
        </p:pic>
        <p:sp>
          <p:nvSpPr>
            <p:cNvPr id="266" name="Google Shape;266;p7"/>
            <p:cNvSpPr/>
            <p:nvPr/>
          </p:nvSpPr>
          <p:spPr>
            <a:xfrm>
              <a:off x="9846989" y="2625093"/>
              <a:ext cx="241500" cy="244200"/>
            </a:xfrm>
            <a:prstGeom prst="donut">
              <a:avLst>
                <a:gd name="adj" fmla="val 25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267" name="Google Shape;267;p7"/>
          <p:cNvPicPr preferRelativeResize="0"/>
          <p:nvPr/>
        </p:nvPicPr>
        <p:blipFill>
          <a:blip r:embed="rId5">
            <a:alphaModFix/>
          </a:blip>
          <a:stretch>
            <a:fillRect/>
          </a:stretch>
        </p:blipFill>
        <p:spPr>
          <a:xfrm>
            <a:off x="11168425" y="123100"/>
            <a:ext cx="776325" cy="776325"/>
          </a:xfrm>
          <a:prstGeom prst="rect">
            <a:avLst/>
          </a:prstGeom>
          <a:noFill/>
          <a:ln>
            <a:noFill/>
          </a:ln>
        </p:spPr>
      </p:pic>
      <p:sp>
        <p:nvSpPr>
          <p:cNvPr id="268" name="Google Shape;268;p7"/>
          <p:cNvSpPr txBox="1"/>
          <p:nvPr/>
        </p:nvSpPr>
        <p:spPr>
          <a:xfrm>
            <a:off x="336250" y="3045375"/>
            <a:ext cx="7553700" cy="3464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400">
                <a:solidFill>
                  <a:schemeClr val="lt1"/>
                </a:solidFill>
                <a:latin typeface="Bell MT"/>
                <a:ea typeface="Bell MT"/>
                <a:cs typeface="Bell MT"/>
                <a:sym typeface="Bell MT"/>
              </a:rPr>
              <a:t>Methodology</a:t>
            </a:r>
            <a:endParaRPr sz="1700">
              <a:solidFill>
                <a:schemeClr val="lt1"/>
              </a:solidFill>
            </a:endParaRPr>
          </a:p>
          <a:p>
            <a:pPr marL="457200" lvl="0" indent="-336550" algn="l" rtl="0">
              <a:spcBef>
                <a:spcPts val="1500"/>
              </a:spcBef>
              <a:spcAft>
                <a:spcPts val="0"/>
              </a:spcAft>
              <a:buClr>
                <a:schemeClr val="lt1"/>
              </a:buClr>
              <a:buSzPts val="1700"/>
              <a:buChar char="➔"/>
            </a:pPr>
            <a:r>
              <a:rPr lang="en-US" sz="1700">
                <a:solidFill>
                  <a:schemeClr val="lt1"/>
                </a:solidFill>
              </a:rPr>
              <a:t>Investigated size sorting's impact on DSD evolution using raindrop trajectory model (Dawson et. al., 2015).</a:t>
            </a:r>
            <a:endParaRPr sz="1700">
              <a:solidFill>
                <a:schemeClr val="lt1"/>
              </a:solidFill>
            </a:endParaRPr>
          </a:p>
          <a:p>
            <a:pPr marL="457200" lvl="0" indent="-336550" algn="l" rtl="0">
              <a:spcBef>
                <a:spcPts val="1000"/>
              </a:spcBef>
              <a:spcAft>
                <a:spcPts val="0"/>
              </a:spcAft>
              <a:buClr>
                <a:schemeClr val="lt1"/>
              </a:buClr>
              <a:buSzPts val="1700"/>
              <a:buChar char="➔"/>
            </a:pPr>
            <a:r>
              <a:rPr lang="en-US" sz="1700">
                <a:solidFill>
                  <a:schemeClr val="lt1"/>
                </a:solidFill>
              </a:rPr>
              <a:t>Used moments &amp; constrained-gamma DSD model to initialize DSDs from lowest radar sweeps of Z and ZDR, see Zhang et al. (2001).</a:t>
            </a:r>
            <a:endParaRPr sz="1700">
              <a:solidFill>
                <a:schemeClr val="lt1"/>
              </a:solidFill>
            </a:endParaRPr>
          </a:p>
          <a:p>
            <a:pPr marL="457200" lvl="0" indent="-336550" algn="l" rtl="0">
              <a:spcBef>
                <a:spcPts val="1000"/>
              </a:spcBef>
              <a:spcAft>
                <a:spcPts val="0"/>
              </a:spcAft>
              <a:buClr>
                <a:schemeClr val="lt1"/>
              </a:buClr>
              <a:buSzPts val="1700"/>
              <a:buChar char="➔"/>
            </a:pPr>
            <a:r>
              <a:rPr lang="en-US" sz="1700">
                <a:solidFill>
                  <a:schemeClr val="lt1"/>
                </a:solidFill>
              </a:rPr>
              <a:t>Utilized nearby PERiLS sounding for low-level wind profiles for initializing multiple trajectories for discrete drop-size bins.</a:t>
            </a:r>
            <a:endParaRPr sz="1700">
              <a:solidFill>
                <a:schemeClr val="lt1"/>
              </a:solidFill>
            </a:endParaRPr>
          </a:p>
          <a:p>
            <a:pPr marL="457200" lvl="0" indent="-336550" algn="l" rtl="0">
              <a:spcBef>
                <a:spcPts val="1000"/>
              </a:spcBef>
              <a:spcAft>
                <a:spcPts val="1000"/>
              </a:spcAft>
              <a:buClr>
                <a:schemeClr val="lt1"/>
              </a:buClr>
              <a:buSzPts val="1700"/>
              <a:buChar char="➔"/>
            </a:pPr>
            <a:r>
              <a:rPr lang="en-US" sz="1700">
                <a:solidFill>
                  <a:schemeClr val="lt1"/>
                </a:solidFill>
              </a:rPr>
              <a:t>Analytically solved trajectory surface endpoints to compare model DSDs with PIPS observations and quantify size sorting effect.</a:t>
            </a:r>
            <a:endParaRPr sz="17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9"/>
        <p:cNvGrpSpPr/>
        <p:nvPr/>
      </p:nvGrpSpPr>
      <p:grpSpPr>
        <a:xfrm>
          <a:off x="0" y="0"/>
          <a:ext cx="0" cy="0"/>
          <a:chOff x="0" y="0"/>
          <a:chExt cx="0" cy="0"/>
        </a:xfrm>
      </p:grpSpPr>
      <p:sp>
        <p:nvSpPr>
          <p:cNvPr id="250" name="Google Shape;250;p7"/>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nvGrpSpPr>
          <p:cNvPr id="251" name="Google Shape;251;p7"/>
          <p:cNvGrpSpPr/>
          <p:nvPr/>
        </p:nvGrpSpPr>
        <p:grpSpPr>
          <a:xfrm>
            <a:off x="5443200" y="0"/>
            <a:ext cx="4382561" cy="4320000"/>
            <a:chOff x="5443200" y="0"/>
            <a:chExt cx="4382561" cy="4320000"/>
          </a:xfrm>
        </p:grpSpPr>
        <p:sp>
          <p:nvSpPr>
            <p:cNvPr id="252" name="Google Shape;252;p7"/>
            <p:cNvSpPr/>
            <p:nvPr/>
          </p:nvSpPr>
          <p:spPr>
            <a:xfrm>
              <a:off x="6225761" y="0"/>
              <a:ext cx="3600000" cy="360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53" name="Google Shape;253;p7"/>
            <p:cNvSpPr/>
            <p:nvPr/>
          </p:nvSpPr>
          <p:spPr>
            <a:xfrm rot="10800000">
              <a:off x="5596623" y="548550"/>
              <a:ext cx="3600000" cy="3600000"/>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54" name="Google Shape;254;p7"/>
            <p:cNvSpPr/>
            <p:nvPr/>
          </p:nvSpPr>
          <p:spPr>
            <a:xfrm>
              <a:off x="5443200" y="0"/>
              <a:ext cx="4320000" cy="4320000"/>
            </a:xfrm>
            <a:custGeom>
              <a:avLst/>
              <a:gdLst/>
              <a:ahLst/>
              <a:cxnLst/>
              <a:rect l="l" t="t" r="r" b="b"/>
              <a:pathLst>
                <a:path w="4320000" h="4320000" extrusionOk="0">
                  <a:moveTo>
                    <a:pt x="2160001" y="0"/>
                  </a:moveTo>
                  <a:cubicBezTo>
                    <a:pt x="3352935" y="0"/>
                    <a:pt x="4320000" y="967065"/>
                    <a:pt x="4320000" y="2160001"/>
                  </a:cubicBezTo>
                  <a:cubicBezTo>
                    <a:pt x="4320000" y="3352936"/>
                    <a:pt x="3352935" y="4320000"/>
                    <a:pt x="2160001" y="4320000"/>
                  </a:cubicBezTo>
                  <a:cubicBezTo>
                    <a:pt x="967065" y="4320000"/>
                    <a:pt x="0" y="3352936"/>
                    <a:pt x="0" y="2160001"/>
                  </a:cubicBezTo>
                  <a:cubicBezTo>
                    <a:pt x="0" y="967065"/>
                    <a:pt x="967065" y="0"/>
                    <a:pt x="2160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grpSp>
        <p:nvGrpSpPr>
          <p:cNvPr id="255" name="Google Shape;255;p7"/>
          <p:cNvGrpSpPr/>
          <p:nvPr/>
        </p:nvGrpSpPr>
        <p:grpSpPr>
          <a:xfrm>
            <a:off x="8202185" y="2566575"/>
            <a:ext cx="3600000" cy="4120437"/>
            <a:chOff x="8202185" y="2566575"/>
            <a:chExt cx="3600000" cy="4120437"/>
          </a:xfrm>
        </p:grpSpPr>
        <p:sp>
          <p:nvSpPr>
            <p:cNvPr id="256" name="Google Shape;256;p7"/>
            <p:cNvSpPr/>
            <p:nvPr/>
          </p:nvSpPr>
          <p:spPr>
            <a:xfrm>
              <a:off x="8329909" y="2566575"/>
              <a:ext cx="3472275" cy="3472275"/>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57" name="Google Shape;257;p7"/>
            <p:cNvSpPr/>
            <p:nvPr/>
          </p:nvSpPr>
          <p:spPr>
            <a:xfrm rot="10800000">
              <a:off x="8497801" y="3111700"/>
              <a:ext cx="2530798" cy="253079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58" name="Google Shape;258;p7"/>
            <p:cNvSpPr/>
            <p:nvPr/>
          </p:nvSpPr>
          <p:spPr>
            <a:xfrm>
              <a:off x="8215609" y="3128550"/>
              <a:ext cx="3472275" cy="3472275"/>
            </a:xfrm>
            <a:prstGeom prst="ellipse">
              <a:avLst/>
            </a:prstGeom>
            <a:solidFill>
              <a:schemeClr val="accent3">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59" name="Google Shape;259;p7"/>
            <p:cNvSpPr/>
            <p:nvPr/>
          </p:nvSpPr>
          <p:spPr>
            <a:xfrm>
              <a:off x="8202185" y="3087012"/>
              <a:ext cx="3600000" cy="3600000"/>
            </a:xfrm>
            <a:custGeom>
              <a:avLst/>
              <a:gdLst/>
              <a:ahLst/>
              <a:cxnLst/>
              <a:rect l="l" t="t" r="r" b="b"/>
              <a:pathLst>
                <a:path w="3600000" h="3600000" extrusionOk="0">
                  <a:moveTo>
                    <a:pt x="1800000" y="0"/>
                  </a:moveTo>
                  <a:cubicBezTo>
                    <a:pt x="2794112" y="0"/>
                    <a:pt x="3600000" y="805888"/>
                    <a:pt x="3600000" y="1800001"/>
                  </a:cubicBezTo>
                  <a:cubicBezTo>
                    <a:pt x="3600000" y="2794113"/>
                    <a:pt x="2794112" y="3600000"/>
                    <a:pt x="1800000" y="3600000"/>
                  </a:cubicBezTo>
                  <a:cubicBezTo>
                    <a:pt x="805888" y="3600000"/>
                    <a:pt x="0" y="2794113"/>
                    <a:pt x="0" y="1800001"/>
                  </a:cubicBezTo>
                  <a:cubicBezTo>
                    <a:pt x="0" y="805888"/>
                    <a:pt x="805888" y="0"/>
                    <a:pt x="180000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260" name="Google Shape;260;p7"/>
          <p:cNvSpPr/>
          <p:nvPr/>
        </p:nvSpPr>
        <p:spPr>
          <a:xfrm>
            <a:off x="7920506" y="0"/>
            <a:ext cx="427149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venir"/>
              <a:ea typeface="Avenir"/>
              <a:cs typeface="Avenir"/>
              <a:sym typeface="Avenir"/>
            </a:endParaRPr>
          </a:p>
        </p:txBody>
      </p:sp>
      <p:pic>
        <p:nvPicPr>
          <p:cNvPr id="261" name="Google Shape;261;p7"/>
          <p:cNvPicPr preferRelativeResize="0"/>
          <p:nvPr/>
        </p:nvPicPr>
        <p:blipFill rotWithShape="1">
          <a:blip r:embed="rId3">
            <a:alphaModFix/>
          </a:blip>
          <a:srcRect t="39" b="29"/>
          <a:stretch/>
        </p:blipFill>
        <p:spPr>
          <a:xfrm>
            <a:off x="8113873" y="3616850"/>
            <a:ext cx="3774735" cy="3007594"/>
          </a:xfrm>
          <a:prstGeom prst="rect">
            <a:avLst/>
          </a:prstGeom>
          <a:noFill/>
          <a:ln>
            <a:noFill/>
          </a:ln>
        </p:spPr>
      </p:pic>
      <p:sp>
        <p:nvSpPr>
          <p:cNvPr id="262" name="Google Shape;262;p7"/>
          <p:cNvSpPr txBox="1"/>
          <p:nvPr/>
        </p:nvSpPr>
        <p:spPr>
          <a:xfrm>
            <a:off x="9129185" y="384300"/>
            <a:ext cx="1746000" cy="412499"/>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3200"/>
              <a:buFont typeface="Bell MT"/>
              <a:buNone/>
            </a:pPr>
            <a:r>
              <a:rPr lang="en-US" sz="3200">
                <a:solidFill>
                  <a:schemeClr val="dk1"/>
                </a:solidFill>
                <a:latin typeface="Bell MT"/>
                <a:ea typeface="Bell MT"/>
                <a:cs typeface="Bell MT"/>
                <a:sym typeface="Bell MT"/>
              </a:rPr>
              <a:t>23:28</a:t>
            </a:r>
            <a:endParaRPr/>
          </a:p>
        </p:txBody>
      </p:sp>
      <p:sp>
        <p:nvSpPr>
          <p:cNvPr id="263" name="Google Shape;263;p7"/>
          <p:cNvSpPr txBox="1">
            <a:spLocks noGrp="1"/>
          </p:cNvSpPr>
          <p:nvPr>
            <p:ph type="body" idx="1"/>
          </p:nvPr>
        </p:nvSpPr>
        <p:spPr>
          <a:xfrm>
            <a:off x="336250" y="340550"/>
            <a:ext cx="7341600" cy="24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4400">
                <a:latin typeface="Bell MT"/>
                <a:ea typeface="Bell MT"/>
                <a:cs typeface="Bell MT"/>
                <a:sym typeface="Bell MT"/>
              </a:rPr>
              <a:t>Data</a:t>
            </a:r>
            <a:endParaRPr sz="4400">
              <a:latin typeface="Bell MT"/>
              <a:ea typeface="Bell MT"/>
              <a:cs typeface="Bell MT"/>
              <a:sym typeface="Bell MT"/>
            </a:endParaRPr>
          </a:p>
          <a:p>
            <a:pPr marL="457200" lvl="0" indent="-336550" algn="l" rtl="0">
              <a:lnSpc>
                <a:spcPct val="100000"/>
              </a:lnSpc>
              <a:spcBef>
                <a:spcPts val="1500"/>
              </a:spcBef>
              <a:spcAft>
                <a:spcPts val="0"/>
              </a:spcAft>
              <a:buSzPts val="1700"/>
              <a:buFont typeface="Arial"/>
              <a:buChar char="➔"/>
            </a:pPr>
            <a:r>
              <a:rPr lang="en-US" sz="1700">
                <a:latin typeface="Arial"/>
                <a:ea typeface="Arial"/>
                <a:cs typeface="Arial"/>
                <a:sym typeface="Arial"/>
              </a:rPr>
              <a:t>Radar: KGWX</a:t>
            </a:r>
            <a:endParaRPr sz="1700">
              <a:latin typeface="Arial"/>
              <a:ea typeface="Arial"/>
              <a:cs typeface="Arial"/>
              <a:sym typeface="Arial"/>
            </a:endParaRPr>
          </a:p>
          <a:p>
            <a:pPr marL="457200" lvl="0" indent="-336550" algn="l" rtl="0">
              <a:lnSpc>
                <a:spcPct val="100000"/>
              </a:lnSpc>
              <a:spcBef>
                <a:spcPts val="1000"/>
              </a:spcBef>
              <a:spcAft>
                <a:spcPts val="0"/>
              </a:spcAft>
              <a:buSzPts val="1700"/>
              <a:buFont typeface="Arial"/>
              <a:buChar char="➔"/>
            </a:pPr>
            <a:r>
              <a:rPr lang="en-US" sz="1700">
                <a:latin typeface="Arial"/>
                <a:ea typeface="Arial"/>
                <a:cs typeface="Arial"/>
                <a:sym typeface="Arial"/>
              </a:rPr>
              <a:t>Purdue Portable In-situ precipitation stations (PIPS) (Dawson D., 2022)</a:t>
            </a:r>
            <a:endParaRPr sz="1700">
              <a:latin typeface="Arial"/>
              <a:ea typeface="Arial"/>
              <a:cs typeface="Arial"/>
              <a:sym typeface="Arial"/>
            </a:endParaRPr>
          </a:p>
          <a:p>
            <a:pPr marL="457200" lvl="0" indent="-336550" algn="l" rtl="0">
              <a:lnSpc>
                <a:spcPct val="100000"/>
              </a:lnSpc>
              <a:spcBef>
                <a:spcPts val="1000"/>
              </a:spcBef>
              <a:spcAft>
                <a:spcPts val="1000"/>
              </a:spcAft>
              <a:buSzPts val="1700"/>
              <a:buFont typeface="Arial"/>
              <a:buChar char="➔"/>
            </a:pPr>
            <a:r>
              <a:rPr lang="en-US" sz="1700">
                <a:latin typeface="Arial"/>
                <a:ea typeface="Arial"/>
                <a:cs typeface="Arial"/>
                <a:sym typeface="Arial"/>
              </a:rPr>
              <a:t>Special nearby soundings launched by UIUC (Wurman, J., Kosiba, K. 2022)</a:t>
            </a:r>
            <a:endParaRPr sz="1700">
              <a:latin typeface="Arial"/>
              <a:ea typeface="Arial"/>
              <a:cs typeface="Arial"/>
              <a:sym typeface="Arial"/>
            </a:endParaRPr>
          </a:p>
        </p:txBody>
      </p:sp>
      <p:grpSp>
        <p:nvGrpSpPr>
          <p:cNvPr id="264" name="Google Shape;264;p7"/>
          <p:cNvGrpSpPr/>
          <p:nvPr/>
        </p:nvGrpSpPr>
        <p:grpSpPr>
          <a:xfrm>
            <a:off x="8113875" y="844800"/>
            <a:ext cx="3600000" cy="2887506"/>
            <a:chOff x="8113875" y="844800"/>
            <a:chExt cx="3600000" cy="2887506"/>
          </a:xfrm>
        </p:grpSpPr>
        <p:pic>
          <p:nvPicPr>
            <p:cNvPr id="265" name="Google Shape;265;p7"/>
            <p:cNvPicPr preferRelativeResize="0"/>
            <p:nvPr/>
          </p:nvPicPr>
          <p:blipFill>
            <a:blip r:embed="rId4">
              <a:alphaModFix/>
            </a:blip>
            <a:stretch>
              <a:fillRect/>
            </a:stretch>
          </p:blipFill>
          <p:spPr>
            <a:xfrm>
              <a:off x="8113875" y="844800"/>
              <a:ext cx="3600000" cy="2887506"/>
            </a:xfrm>
            <a:prstGeom prst="rect">
              <a:avLst/>
            </a:prstGeom>
            <a:noFill/>
            <a:ln>
              <a:noFill/>
            </a:ln>
          </p:spPr>
        </p:pic>
        <p:sp>
          <p:nvSpPr>
            <p:cNvPr id="266" name="Google Shape;266;p7"/>
            <p:cNvSpPr/>
            <p:nvPr/>
          </p:nvSpPr>
          <p:spPr>
            <a:xfrm>
              <a:off x="9846989" y="2625093"/>
              <a:ext cx="241500" cy="244200"/>
            </a:xfrm>
            <a:prstGeom prst="donut">
              <a:avLst>
                <a:gd name="adj" fmla="val 25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267" name="Google Shape;267;p7"/>
          <p:cNvPicPr preferRelativeResize="0"/>
          <p:nvPr/>
        </p:nvPicPr>
        <p:blipFill>
          <a:blip r:embed="rId5">
            <a:alphaModFix/>
          </a:blip>
          <a:stretch>
            <a:fillRect/>
          </a:stretch>
        </p:blipFill>
        <p:spPr>
          <a:xfrm>
            <a:off x="11168425" y="123100"/>
            <a:ext cx="776325" cy="776325"/>
          </a:xfrm>
          <a:prstGeom prst="rect">
            <a:avLst/>
          </a:prstGeom>
          <a:noFill/>
          <a:ln>
            <a:noFill/>
          </a:ln>
        </p:spPr>
      </p:pic>
      <p:sp>
        <p:nvSpPr>
          <p:cNvPr id="268" name="Google Shape;268;p7"/>
          <p:cNvSpPr txBox="1"/>
          <p:nvPr/>
        </p:nvSpPr>
        <p:spPr>
          <a:xfrm>
            <a:off x="336250" y="3045375"/>
            <a:ext cx="7553700" cy="3464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400" dirty="0">
                <a:solidFill>
                  <a:schemeClr val="lt1"/>
                </a:solidFill>
                <a:latin typeface="Bell MT"/>
                <a:ea typeface="Bell MT"/>
                <a:cs typeface="Bell MT"/>
                <a:sym typeface="Bell MT"/>
              </a:rPr>
              <a:t>Methodology</a:t>
            </a:r>
            <a:endParaRPr sz="1700" dirty="0">
              <a:solidFill>
                <a:schemeClr val="lt1"/>
              </a:solidFill>
            </a:endParaRPr>
          </a:p>
          <a:p>
            <a:pPr marL="457200" lvl="0" indent="-336550" algn="l" rtl="0">
              <a:spcBef>
                <a:spcPts val="1500"/>
              </a:spcBef>
              <a:spcAft>
                <a:spcPts val="0"/>
              </a:spcAft>
              <a:buClr>
                <a:schemeClr val="lt1"/>
              </a:buClr>
              <a:buSzPts val="1700"/>
              <a:buChar char="➔"/>
            </a:pPr>
            <a:r>
              <a:rPr lang="en-US" sz="1700" dirty="0">
                <a:solidFill>
                  <a:schemeClr val="lt1"/>
                </a:solidFill>
              </a:rPr>
              <a:t>Investigated size sorting's impact on DSD evolution using raindrop trajectory model (Dawson et. al., 2015).</a:t>
            </a:r>
            <a:endParaRPr sz="1700" dirty="0">
              <a:solidFill>
                <a:schemeClr val="lt1"/>
              </a:solidFill>
            </a:endParaRPr>
          </a:p>
          <a:p>
            <a:pPr marL="457200" lvl="0" indent="-336550" algn="l" rtl="0">
              <a:spcBef>
                <a:spcPts val="1000"/>
              </a:spcBef>
              <a:spcAft>
                <a:spcPts val="0"/>
              </a:spcAft>
              <a:buClr>
                <a:schemeClr val="lt1"/>
              </a:buClr>
              <a:buSzPts val="1700"/>
              <a:buChar char="➔"/>
            </a:pPr>
            <a:r>
              <a:rPr lang="en-US" sz="1700" dirty="0">
                <a:solidFill>
                  <a:schemeClr val="lt1"/>
                </a:solidFill>
              </a:rPr>
              <a:t>Used moments &amp; constrained-gamma DSD model to initialize DSDs from lowest radar sweeps of Z and ZDR, see Zhang et al. (2001).</a:t>
            </a:r>
            <a:endParaRPr sz="1700" dirty="0">
              <a:solidFill>
                <a:schemeClr val="lt1"/>
              </a:solidFill>
            </a:endParaRPr>
          </a:p>
          <a:p>
            <a:pPr marL="457200" lvl="0" indent="-336550" algn="l" rtl="0">
              <a:spcBef>
                <a:spcPts val="1000"/>
              </a:spcBef>
              <a:spcAft>
                <a:spcPts val="0"/>
              </a:spcAft>
              <a:buClr>
                <a:schemeClr val="lt1"/>
              </a:buClr>
              <a:buSzPts val="1700"/>
              <a:buChar char="➔"/>
            </a:pPr>
            <a:r>
              <a:rPr lang="en-US" sz="1700" dirty="0">
                <a:solidFill>
                  <a:schemeClr val="lt1"/>
                </a:solidFill>
              </a:rPr>
              <a:t>Utilized nearby PERiLS sounding for low-level wind profiles for initializing multiple trajectories for discrete drop-size bins.</a:t>
            </a:r>
            <a:endParaRPr sz="1700" dirty="0">
              <a:solidFill>
                <a:schemeClr val="lt1"/>
              </a:solidFill>
            </a:endParaRPr>
          </a:p>
          <a:p>
            <a:pPr marL="457200" lvl="0" indent="-336550" algn="l" rtl="0">
              <a:spcBef>
                <a:spcPts val="1000"/>
              </a:spcBef>
              <a:spcAft>
                <a:spcPts val="1000"/>
              </a:spcAft>
              <a:buClr>
                <a:schemeClr val="lt1"/>
              </a:buClr>
              <a:buSzPts val="1700"/>
              <a:buChar char="➔"/>
            </a:pPr>
            <a:r>
              <a:rPr lang="en-US" sz="1700" dirty="0">
                <a:solidFill>
                  <a:schemeClr val="lt1"/>
                </a:solidFill>
              </a:rPr>
              <a:t>Analytically solved trajectory surface endpoints to compare model DSDs with PIPS observations and quantify size sorting effect.</a:t>
            </a:r>
            <a:endParaRPr sz="1700" dirty="0">
              <a:solidFill>
                <a:schemeClr val="lt1"/>
              </a:solidFill>
            </a:endParaRPr>
          </a:p>
        </p:txBody>
      </p:sp>
    </p:spTree>
    <p:extLst>
      <p:ext uri="{BB962C8B-B14F-4D97-AF65-F5344CB8AC3E}">
        <p14:creationId xmlns:p14="http://schemas.microsoft.com/office/powerpoint/2010/main" val="2485188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27946559fb8_0_2"/>
          <p:cNvSpPr txBox="1">
            <a:spLocks noGrp="1"/>
          </p:cNvSpPr>
          <p:nvPr>
            <p:ph type="title"/>
          </p:nvPr>
        </p:nvSpPr>
        <p:spPr>
          <a:xfrm>
            <a:off x="540000" y="540000"/>
            <a:ext cx="11101200" cy="18096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Environmental Conditions</a:t>
            </a:r>
            <a:endParaRPr/>
          </a:p>
        </p:txBody>
      </p:sp>
      <p:pic>
        <p:nvPicPr>
          <p:cNvPr id="275" name="Google Shape;275;g27946559fb8_0_2"/>
          <p:cNvPicPr preferRelativeResize="0"/>
          <p:nvPr/>
        </p:nvPicPr>
        <p:blipFill>
          <a:blip r:embed="rId3">
            <a:alphaModFix/>
          </a:blip>
          <a:stretch>
            <a:fillRect/>
          </a:stretch>
        </p:blipFill>
        <p:spPr>
          <a:xfrm>
            <a:off x="11168425" y="199300"/>
            <a:ext cx="776325" cy="776325"/>
          </a:xfrm>
          <a:prstGeom prst="rect">
            <a:avLst/>
          </a:prstGeom>
          <a:noFill/>
          <a:ln>
            <a:noFill/>
          </a:ln>
        </p:spPr>
      </p:pic>
      <p:sp>
        <p:nvSpPr>
          <p:cNvPr id="276" name="Google Shape;276;g27946559fb8_0_2"/>
          <p:cNvSpPr txBox="1">
            <a:spLocks noGrp="1"/>
          </p:cNvSpPr>
          <p:nvPr>
            <p:ph type="body" idx="1"/>
          </p:nvPr>
        </p:nvSpPr>
        <p:spPr>
          <a:xfrm>
            <a:off x="540000" y="2049175"/>
            <a:ext cx="4422600" cy="4406400"/>
          </a:xfrm>
          <a:prstGeom prst="rect">
            <a:avLst/>
          </a:prstGeom>
        </p:spPr>
        <p:txBody>
          <a:bodyPr spcFirstLastPara="1" wrap="square" lIns="91425" tIns="45700" rIns="91425" bIns="45700" anchor="t" anchorCtr="0">
            <a:noAutofit/>
          </a:bodyPr>
          <a:lstStyle/>
          <a:p>
            <a:pPr marL="457200" lvl="0" indent="-349250" algn="l" rtl="0">
              <a:lnSpc>
                <a:spcPct val="115000"/>
              </a:lnSpc>
              <a:spcBef>
                <a:spcPts val="0"/>
              </a:spcBef>
              <a:spcAft>
                <a:spcPts val="0"/>
              </a:spcAft>
              <a:buSzPts val="1900"/>
              <a:buFont typeface="Arial"/>
              <a:buChar char="➔"/>
            </a:pPr>
            <a:r>
              <a:rPr lang="en-US" sz="1900">
                <a:latin typeface="Arial"/>
                <a:ea typeface="Arial"/>
                <a:cs typeface="Arial"/>
                <a:sym typeface="Arial"/>
              </a:rPr>
              <a:t>114 Tornado reports with some EF0 to EF2.</a:t>
            </a:r>
            <a:endParaRPr sz="1900">
              <a:latin typeface="Arial"/>
              <a:ea typeface="Arial"/>
              <a:cs typeface="Arial"/>
              <a:sym typeface="Arial"/>
            </a:endParaRPr>
          </a:p>
          <a:p>
            <a:pPr marL="457200" lvl="0" indent="-349250" algn="l" rtl="0">
              <a:lnSpc>
                <a:spcPct val="115000"/>
              </a:lnSpc>
              <a:spcBef>
                <a:spcPts val="1000"/>
              </a:spcBef>
              <a:spcAft>
                <a:spcPts val="0"/>
              </a:spcAft>
              <a:buSzPts val="1900"/>
              <a:buFont typeface="Arial"/>
              <a:buChar char="➔"/>
            </a:pPr>
            <a:r>
              <a:rPr lang="en-US" sz="1900">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High shear low cape. </a:t>
            </a:r>
            <a:r>
              <a:rPr lang="en-US" sz="1900">
                <a:latin typeface="Arial"/>
                <a:ea typeface="Arial"/>
                <a:cs typeface="Arial"/>
                <a:sym typeface="Arial"/>
              </a:rPr>
              <a:t>(Sherburn and Parker, 2014)</a:t>
            </a:r>
            <a:endParaRPr sz="1900">
              <a:latin typeface="Arial"/>
              <a:ea typeface="Arial"/>
              <a:cs typeface="Arial"/>
              <a:sym typeface="Arial"/>
            </a:endParaRPr>
          </a:p>
          <a:p>
            <a:pPr marL="457200" lvl="0" indent="-349250" algn="l" rtl="0">
              <a:lnSpc>
                <a:spcPct val="115000"/>
              </a:lnSpc>
              <a:spcBef>
                <a:spcPts val="1000"/>
              </a:spcBef>
              <a:spcAft>
                <a:spcPts val="0"/>
              </a:spcAft>
              <a:buSzPts val="1900"/>
              <a:buFont typeface="Arial"/>
              <a:buChar char="➔"/>
            </a:pPr>
            <a:r>
              <a:rPr lang="en-US" sz="1900">
                <a:latin typeface="Arial"/>
                <a:ea typeface="Arial"/>
                <a:cs typeface="Arial"/>
                <a:sym typeface="Arial"/>
              </a:rPr>
              <a:t>The shear vector in the (0-1) km layer varied from 20 to 60 knots.</a:t>
            </a:r>
            <a:endParaRPr sz="1900">
              <a:latin typeface="Arial"/>
              <a:ea typeface="Arial"/>
              <a:cs typeface="Arial"/>
              <a:sym typeface="Arial"/>
            </a:endParaRPr>
          </a:p>
          <a:p>
            <a:pPr marL="457200" lvl="0" indent="-349250" algn="l" rtl="0">
              <a:lnSpc>
                <a:spcPct val="115000"/>
              </a:lnSpc>
              <a:spcBef>
                <a:spcPts val="1000"/>
              </a:spcBef>
              <a:spcAft>
                <a:spcPts val="1000"/>
              </a:spcAft>
              <a:buSzPts val="1900"/>
              <a:buFont typeface="Arial"/>
              <a:buChar char="➔"/>
            </a:pPr>
            <a:r>
              <a:rPr lang="en-US" sz="1900">
                <a:latin typeface="Arial"/>
                <a:ea typeface="Arial"/>
                <a:cs typeface="Arial"/>
                <a:sym typeface="Arial"/>
              </a:rPr>
              <a:t>100 mb MLCAPE figure suggests the presence of instability in the mixed layer.</a:t>
            </a:r>
            <a:endParaRPr sz="1900">
              <a:latin typeface="Arial"/>
              <a:ea typeface="Arial"/>
              <a:cs typeface="Arial"/>
              <a:sym typeface="Arial"/>
            </a:endParaRPr>
          </a:p>
        </p:txBody>
      </p:sp>
      <p:pic>
        <p:nvPicPr>
          <p:cNvPr id="277" name="Google Shape;277;g27946559fb8_0_2" descr="A map of the united states with red and blue spots&#10;&#10;Description automatically generated"/>
          <p:cNvPicPr preferRelativeResize="0"/>
          <p:nvPr/>
        </p:nvPicPr>
        <p:blipFill rotWithShape="1">
          <a:blip r:embed="rId4">
            <a:alphaModFix/>
          </a:blip>
          <a:srcRect/>
          <a:stretch/>
        </p:blipFill>
        <p:spPr>
          <a:xfrm>
            <a:off x="5527721" y="2049183"/>
            <a:ext cx="6285382" cy="4406247"/>
          </a:xfrm>
          <a:prstGeom prst="rect">
            <a:avLst/>
          </a:prstGeom>
          <a:noFill/>
          <a:ln>
            <a:noFill/>
          </a:ln>
        </p:spPr>
      </p:pic>
      <p:pic>
        <p:nvPicPr>
          <p:cNvPr id="278" name="Google Shape;278;g27946559fb8_0_2"/>
          <p:cNvPicPr preferRelativeResize="0"/>
          <p:nvPr/>
        </p:nvPicPr>
        <p:blipFill rotWithShape="1">
          <a:blip r:embed="rId5">
            <a:alphaModFix/>
          </a:blip>
          <a:srcRect/>
          <a:stretch/>
        </p:blipFill>
        <p:spPr>
          <a:xfrm>
            <a:off x="5732900" y="2049167"/>
            <a:ext cx="5875033" cy="4406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
          <p:cNvPicPr preferRelativeResize="0"/>
          <p:nvPr/>
        </p:nvPicPr>
        <p:blipFill rotWithShape="1">
          <a:blip r:embed="rId3">
            <a:alphaModFix/>
          </a:blip>
          <a:srcRect t="39" b="29"/>
          <a:stretch/>
        </p:blipFill>
        <p:spPr>
          <a:xfrm>
            <a:off x="6252211" y="1744705"/>
            <a:ext cx="5727498" cy="4563496"/>
          </a:xfrm>
          <a:prstGeom prst="rect">
            <a:avLst/>
          </a:prstGeom>
          <a:noFill/>
          <a:ln>
            <a:noFill/>
          </a:ln>
        </p:spPr>
      </p:pic>
      <p:sp>
        <p:nvSpPr>
          <p:cNvPr id="284" name="Google Shape;284;p3"/>
          <p:cNvSpPr txBox="1"/>
          <p:nvPr/>
        </p:nvSpPr>
        <p:spPr>
          <a:xfrm>
            <a:off x="387284" y="549797"/>
            <a:ext cx="5604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lt1"/>
                </a:solidFill>
                <a:latin typeface="Bell MT"/>
                <a:ea typeface="Bell MT"/>
                <a:cs typeface="Bell MT"/>
                <a:sym typeface="Bell MT"/>
              </a:rPr>
              <a:t>Mar 30, 2022, 20:04 UTC</a:t>
            </a:r>
            <a:endParaRPr/>
          </a:p>
        </p:txBody>
      </p:sp>
      <p:sp>
        <p:nvSpPr>
          <p:cNvPr id="285" name="Google Shape;285;p3"/>
          <p:cNvSpPr txBox="1"/>
          <p:nvPr/>
        </p:nvSpPr>
        <p:spPr>
          <a:xfrm>
            <a:off x="6734800" y="2272300"/>
            <a:ext cx="229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0-1 km shear: ~34 knot</a:t>
            </a:r>
            <a:endParaRPr>
              <a:latin typeface="Avenir"/>
              <a:ea typeface="Avenir"/>
              <a:cs typeface="Avenir"/>
              <a:sym typeface="Avenir"/>
            </a:endParaRPr>
          </a:p>
        </p:txBody>
      </p:sp>
      <p:grpSp>
        <p:nvGrpSpPr>
          <p:cNvPr id="286" name="Google Shape;286;p3"/>
          <p:cNvGrpSpPr/>
          <p:nvPr/>
        </p:nvGrpSpPr>
        <p:grpSpPr>
          <a:xfrm>
            <a:off x="387275" y="1717450"/>
            <a:ext cx="5757506" cy="4618000"/>
            <a:chOff x="387275" y="1717450"/>
            <a:chExt cx="5757506" cy="4618000"/>
          </a:xfrm>
        </p:grpSpPr>
        <p:pic>
          <p:nvPicPr>
            <p:cNvPr id="287" name="Google Shape;287;p3"/>
            <p:cNvPicPr preferRelativeResize="0"/>
            <p:nvPr/>
          </p:nvPicPr>
          <p:blipFill>
            <a:blip r:embed="rId4">
              <a:alphaModFix/>
            </a:blip>
            <a:stretch>
              <a:fillRect/>
            </a:stretch>
          </p:blipFill>
          <p:spPr>
            <a:xfrm>
              <a:off x="387275" y="1717450"/>
              <a:ext cx="5757506" cy="4618000"/>
            </a:xfrm>
            <a:prstGeom prst="rect">
              <a:avLst/>
            </a:prstGeom>
            <a:noFill/>
            <a:ln>
              <a:noFill/>
            </a:ln>
          </p:spPr>
        </p:pic>
        <p:sp>
          <p:nvSpPr>
            <p:cNvPr id="288" name="Google Shape;288;p3"/>
            <p:cNvSpPr/>
            <p:nvPr/>
          </p:nvSpPr>
          <p:spPr>
            <a:xfrm rot="6848">
              <a:off x="3129114" y="3443441"/>
              <a:ext cx="301201" cy="301201"/>
            </a:xfrm>
            <a:prstGeom prst="donut">
              <a:avLst>
                <a:gd name="adj" fmla="val 25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grpSp>
      <p:pic>
        <p:nvPicPr>
          <p:cNvPr id="289" name="Google Shape;289;p3"/>
          <p:cNvPicPr preferRelativeResize="0"/>
          <p:nvPr/>
        </p:nvPicPr>
        <p:blipFill>
          <a:blip r:embed="rId5">
            <a:alphaModFix/>
          </a:blip>
          <a:stretch>
            <a:fillRect/>
          </a:stretch>
        </p:blipFill>
        <p:spPr>
          <a:xfrm>
            <a:off x="11168425" y="123100"/>
            <a:ext cx="776325" cy="776325"/>
          </a:xfrm>
          <a:prstGeom prst="rect">
            <a:avLst/>
          </a:prstGeom>
          <a:noFill/>
          <a:ln>
            <a:noFill/>
          </a:ln>
        </p:spPr>
      </p:pic>
      <p:sp>
        <p:nvSpPr>
          <p:cNvPr id="290" name="Google Shape;290;p3"/>
          <p:cNvSpPr/>
          <p:nvPr/>
        </p:nvSpPr>
        <p:spPr>
          <a:xfrm>
            <a:off x="6671725" y="5113875"/>
            <a:ext cx="4775100" cy="585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4"/>
          <p:cNvPicPr preferRelativeResize="0"/>
          <p:nvPr/>
        </p:nvPicPr>
        <p:blipFill rotWithShape="1">
          <a:blip r:embed="rId3">
            <a:alphaModFix/>
          </a:blip>
          <a:srcRect t="39" b="29"/>
          <a:stretch/>
        </p:blipFill>
        <p:spPr>
          <a:xfrm>
            <a:off x="6252211" y="1744705"/>
            <a:ext cx="5727498" cy="4563496"/>
          </a:xfrm>
          <a:prstGeom prst="rect">
            <a:avLst/>
          </a:prstGeom>
          <a:noFill/>
          <a:ln>
            <a:noFill/>
          </a:ln>
        </p:spPr>
      </p:pic>
      <p:grpSp>
        <p:nvGrpSpPr>
          <p:cNvPr id="297" name="Google Shape;297;p4"/>
          <p:cNvGrpSpPr/>
          <p:nvPr/>
        </p:nvGrpSpPr>
        <p:grpSpPr>
          <a:xfrm>
            <a:off x="387275" y="1716033"/>
            <a:ext cx="5761050" cy="4620842"/>
            <a:chOff x="387275" y="1716033"/>
            <a:chExt cx="5761050" cy="4620842"/>
          </a:xfrm>
        </p:grpSpPr>
        <p:pic>
          <p:nvPicPr>
            <p:cNvPr id="298" name="Google Shape;298;p4"/>
            <p:cNvPicPr preferRelativeResize="0"/>
            <p:nvPr/>
          </p:nvPicPr>
          <p:blipFill>
            <a:blip r:embed="rId4">
              <a:alphaModFix/>
            </a:blip>
            <a:stretch>
              <a:fillRect/>
            </a:stretch>
          </p:blipFill>
          <p:spPr>
            <a:xfrm>
              <a:off x="387275" y="1716033"/>
              <a:ext cx="5761050" cy="4620842"/>
            </a:xfrm>
            <a:prstGeom prst="rect">
              <a:avLst/>
            </a:prstGeom>
            <a:noFill/>
            <a:ln>
              <a:noFill/>
            </a:ln>
          </p:spPr>
        </p:pic>
        <p:sp>
          <p:nvSpPr>
            <p:cNvPr id="299" name="Google Shape;299;p4"/>
            <p:cNvSpPr/>
            <p:nvPr/>
          </p:nvSpPr>
          <p:spPr>
            <a:xfrm>
              <a:off x="2913105" y="3917049"/>
              <a:ext cx="300900" cy="300900"/>
            </a:xfrm>
            <a:prstGeom prst="donut">
              <a:avLst>
                <a:gd name="adj" fmla="val 25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300" name="Google Shape;300;p4"/>
          <p:cNvSpPr txBox="1"/>
          <p:nvPr/>
        </p:nvSpPr>
        <p:spPr>
          <a:xfrm>
            <a:off x="387284" y="549797"/>
            <a:ext cx="5604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Bell MT"/>
                <a:ea typeface="Bell MT"/>
                <a:cs typeface="Bell MT"/>
                <a:sym typeface="Bell MT"/>
              </a:rPr>
              <a:t>Mar 30, 2022, 21:02 UTC</a:t>
            </a:r>
            <a:endParaRPr/>
          </a:p>
        </p:txBody>
      </p:sp>
      <p:sp>
        <p:nvSpPr>
          <p:cNvPr id="301" name="Google Shape;301;p4"/>
          <p:cNvSpPr txBox="1"/>
          <p:nvPr/>
        </p:nvSpPr>
        <p:spPr>
          <a:xfrm>
            <a:off x="6734800" y="2272300"/>
            <a:ext cx="234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0-1 km shear: ~33 knot</a:t>
            </a:r>
            <a:endParaRPr>
              <a:latin typeface="Avenir"/>
              <a:ea typeface="Avenir"/>
              <a:cs typeface="Avenir"/>
              <a:sym typeface="Avenir"/>
            </a:endParaRPr>
          </a:p>
        </p:txBody>
      </p:sp>
      <p:pic>
        <p:nvPicPr>
          <p:cNvPr id="302" name="Google Shape;302;p4"/>
          <p:cNvPicPr preferRelativeResize="0"/>
          <p:nvPr/>
        </p:nvPicPr>
        <p:blipFill>
          <a:blip r:embed="rId5">
            <a:alphaModFix/>
          </a:blip>
          <a:stretch>
            <a:fillRect/>
          </a:stretch>
        </p:blipFill>
        <p:spPr>
          <a:xfrm>
            <a:off x="11168425" y="123100"/>
            <a:ext cx="776325" cy="776325"/>
          </a:xfrm>
          <a:prstGeom prst="rect">
            <a:avLst/>
          </a:prstGeom>
          <a:noFill/>
          <a:ln>
            <a:noFill/>
          </a:ln>
        </p:spPr>
      </p:pic>
      <p:sp>
        <p:nvSpPr>
          <p:cNvPr id="303" name="Google Shape;303;p4"/>
          <p:cNvSpPr/>
          <p:nvPr/>
        </p:nvSpPr>
        <p:spPr>
          <a:xfrm>
            <a:off x="6671725" y="5113875"/>
            <a:ext cx="4775100" cy="585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name="GlowVTI">
  <a:themeElements>
    <a:clrScheme name="AnalogousFromRegularSeedLeftStep">
      <a:dk1>
        <a:srgbClr val="000000"/>
      </a:dk1>
      <a:lt1>
        <a:srgbClr val="FFFFFF"/>
      </a:lt1>
      <a:dk2>
        <a:srgbClr val="1E2A34"/>
      </a:dk2>
      <a:lt2>
        <a:srgbClr val="E2E5E8"/>
      </a:lt2>
      <a:accent1>
        <a:srgbClr val="C3894D"/>
      </a:accent1>
      <a:accent2>
        <a:srgbClr val="B1453B"/>
      </a:accent2>
      <a:accent3>
        <a:srgbClr val="C34D74"/>
      </a:accent3>
      <a:accent4>
        <a:srgbClr val="B13B93"/>
      </a:accent4>
      <a:accent5>
        <a:srgbClr val="B04DC3"/>
      </a:accent5>
      <a:accent6>
        <a:srgbClr val="6D3BB1"/>
      </a:accent6>
      <a:hlink>
        <a:srgbClr val="3F7EB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TotalTime>
  <Words>3672</Words>
  <Application>Microsoft Macintosh PowerPoint</Application>
  <PresentationFormat>Widescreen</PresentationFormat>
  <Paragraphs>212</Paragraphs>
  <Slides>20</Slides>
  <Notes>20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Söhne</vt:lpstr>
      <vt:lpstr>Arial</vt:lpstr>
      <vt:lpstr>Avenir</vt:lpstr>
      <vt:lpstr>Bell MT</vt:lpstr>
      <vt:lpstr>Times New Roman</vt:lpstr>
      <vt:lpstr>GlowVTI</vt:lpstr>
      <vt:lpstr>DSD Characteristics and Evolution of the Leading Stratiform Region of a Tornadic QLCS during PERiLS-2022 IOP#2 (30 March 2022).</vt:lpstr>
      <vt:lpstr>Event Overview</vt:lpstr>
      <vt:lpstr>Motivation &amp; Objectives</vt:lpstr>
      <vt:lpstr>Motivation &amp; Objectives</vt:lpstr>
      <vt:lpstr>PowerPoint Presentation</vt:lpstr>
      <vt:lpstr>PowerPoint Presentation</vt:lpstr>
      <vt:lpstr>Environmental Conditions</vt:lpstr>
      <vt:lpstr>PowerPoint Presentation</vt:lpstr>
      <vt:lpstr>PowerPoint Presentation</vt:lpstr>
      <vt:lpstr>PowerPoint Presentation</vt:lpstr>
      <vt:lpstr>PowerPoint Presentation</vt:lpstr>
      <vt:lpstr>PIPS#1A</vt:lpstr>
      <vt:lpstr>PIPS1A</vt:lpstr>
      <vt:lpstr>PIPS1A</vt:lpstr>
      <vt:lpstr>PIPS#1A</vt:lpstr>
      <vt:lpstr>PowerPoint Presentation</vt:lpstr>
      <vt:lpstr>PowerPoint Presentation</vt:lpstr>
      <vt:lpstr>Summary &amp; Future Scope</vt:lpstr>
      <vt:lpstr>Summary &amp; Future Scope</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DSD Characteristics and Evolution of the Leading Stratiform Region of a Tornadic QLCS during PERiLS-2022 IOP#2 (30 March 2022).</dc:title>
  <dc:creator>Syed, Hamid Ali</dc:creator>
  <cp:lastModifiedBy>Syed, Hamid Ali</cp:lastModifiedBy>
  <cp:revision>16</cp:revision>
  <dcterms:created xsi:type="dcterms:W3CDTF">2023-08-15T14:44:08Z</dcterms:created>
  <dcterms:modified xsi:type="dcterms:W3CDTF">2023-11-17T05:54:34Z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2023-08-15T15:09:55Z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53db704f-6e57-4d30-835a-67053a8961fa</vt:lpwstr>
  </property>
  <property fmtid="{D5CDD505-2E9C-101B-9397-08002B2CF9AE}" pid="8" name="MSIP_Label_4044bd30-2ed7-4c9d-9d12-46200872a97b_ContentBits">
    <vt:lpwstr>0</vt:lpwstr>
  </property>
</Properties>
</file>