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496" r:id="rId3"/>
    <p:sldId id="511" r:id="rId4"/>
    <p:sldId id="512" r:id="rId5"/>
    <p:sldId id="500" r:id="rId6"/>
    <p:sldId id="513" r:id="rId7"/>
    <p:sldId id="502" r:id="rId8"/>
    <p:sldId id="514" r:id="rId9"/>
    <p:sldId id="515" r:id="rId10"/>
    <p:sldId id="503" r:id="rId11"/>
    <p:sldId id="504" r:id="rId12"/>
    <p:sldId id="508" r:id="rId13"/>
    <p:sldId id="506" r:id="rId14"/>
    <p:sldId id="507" r:id="rId15"/>
    <p:sldId id="505" r:id="rId16"/>
    <p:sldId id="510" r:id="rId17"/>
    <p:sldId id="40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04"/>
    <a:srgbClr val="FF0000"/>
    <a:srgbClr val="31124C"/>
    <a:srgbClr val="0000F6"/>
    <a:srgbClr val="AC201E"/>
    <a:srgbClr val="800080"/>
    <a:srgbClr val="B60FFA"/>
    <a:srgbClr val="FFFF00"/>
    <a:srgbClr val="F5FE3B"/>
    <a:srgbClr val="00A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52" autoAdjust="0"/>
    <p:restoredTop sz="94660"/>
  </p:normalViewPr>
  <p:slideViewPr>
    <p:cSldViewPr snapToGrid="0">
      <p:cViewPr>
        <p:scale>
          <a:sx n="140" d="100"/>
          <a:sy n="140" d="100"/>
        </p:scale>
        <p:origin x="594" y="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94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35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1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9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6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6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04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0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58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9D10-F816-4343-83C1-E30D5A1D5663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49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89D10-F816-4343-83C1-E30D5A1D5663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A6E4E-E79B-4CCF-BADF-779DFA134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4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12191999" cy="3536302"/>
          </a:xfrm>
          <a:solidFill>
            <a:schemeClr val="tx1"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Prairie Point, MS, Tornado of PERiLS 2022 IOP 2: Intercomparison of Radar and Damage Observations Placed in the Context of Outstanding Questions Surrounding QLCS Tornadoes</a:t>
            </a:r>
            <a:b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36302"/>
            <a:ext cx="12192000" cy="3321697"/>
          </a:xfrm>
          <a:solidFill>
            <a:schemeClr val="tx1">
              <a:alpha val="5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Anthony W. Lyza</a:t>
            </a:r>
            <a:r>
              <a:rPr lang="en-US" sz="1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Melissa A. Wagner</a:t>
            </a:r>
            <a:r>
              <a:rPr lang="en-US" sz="1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Michael C. Coniglio</a:t>
            </a:r>
            <a:r>
              <a:rPr lang="en-US" sz="1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Erik Rasmussen</a:t>
            </a:r>
            <a:r>
              <a:rPr lang="en-US" sz="1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Anthony E. Reinhart</a:t>
            </a:r>
            <a:r>
              <a:rPr lang="en-US" sz="1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A. Addison Alford</a:t>
            </a:r>
            <a:r>
              <a:rPr lang="en-US" sz="1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 Institute for Severe and High Impact Weather Research and Operations, University of Oklahoma, Norman, OK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NOAA/OAR National Severe Storms Laboratory, Norman, OK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Meteorology, University of Oklahoma, Norman, OK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PERiLS Science Meeting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Memphis, TN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November 2023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DA171F6-A60E-4666-8429-09FEEF740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3143" cy="653143"/>
          </a:xfrm>
          <a:prstGeom prst="rect">
            <a:avLst/>
          </a:prstGeom>
        </p:spPr>
      </p:pic>
      <p:pic>
        <p:nvPicPr>
          <p:cNvPr id="7" name="Picture 6" descr="A picture containing text, sign, stop&#10;&#10;Description automatically generated">
            <a:extLst>
              <a:ext uri="{FF2B5EF4-FFF2-40B4-BE49-F238E27FC236}">
                <a16:creationId xmlns:a16="http://schemas.microsoft.com/office/drawing/2014/main" id="{77792069-5580-4F3D-880C-88EDB2DC3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0"/>
            <a:ext cx="653143" cy="65314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8FA6F22-56B1-44A8-9346-466F739366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854" y="0"/>
            <a:ext cx="653143" cy="653143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1387EAFA-2386-4994-A4C3-A819782E9F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930" y="0"/>
            <a:ext cx="653143" cy="6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36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6FCB2B-2175-BFCB-B727-A0F58A9CFE89}"/>
              </a:ext>
            </a:extLst>
          </p:cNvPr>
          <p:cNvSpPr txBox="1"/>
          <p:nvPr/>
        </p:nvSpPr>
        <p:spPr>
          <a:xfrm>
            <a:off x="20770" y="0"/>
            <a:ext cx="1217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March 2022 – GWX Radar Observations</a:t>
            </a:r>
          </a:p>
        </p:txBody>
      </p:sp>
      <p:pic>
        <p:nvPicPr>
          <p:cNvPr id="4" name="Picture 3" descr="A graph with numbers and dots&#10;&#10;Description automatically generated">
            <a:extLst>
              <a:ext uri="{FF2B5EF4-FFF2-40B4-BE49-F238E27FC236}">
                <a16:creationId xmlns:a16="http://schemas.microsoft.com/office/drawing/2014/main" id="{3CF19A7D-E58D-BCE3-19B9-E4E69975F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77" y="1295395"/>
            <a:ext cx="6961646" cy="426720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558B1C-AA9C-2753-557C-8DAB307115C2}"/>
              </a:ext>
            </a:extLst>
          </p:cNvPr>
          <p:cNvCxnSpPr>
            <a:cxnSpLocks/>
          </p:cNvCxnSpPr>
          <p:nvPr/>
        </p:nvCxnSpPr>
        <p:spPr>
          <a:xfrm>
            <a:off x="4125686" y="5029200"/>
            <a:ext cx="3091543" cy="0"/>
          </a:xfrm>
          <a:prstGeom prst="line">
            <a:avLst/>
          </a:prstGeom>
          <a:ln w="635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492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36799B-CFAA-7109-2C01-68C31502E321}"/>
              </a:ext>
            </a:extLst>
          </p:cNvPr>
          <p:cNvSpPr txBox="1"/>
          <p:nvPr/>
        </p:nvSpPr>
        <p:spPr>
          <a:xfrm>
            <a:off x="20770" y="0"/>
            <a:ext cx="1217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March 2022 – Comparison to Thompson (2023)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FB361E-C760-179F-26D2-1C399DB7D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0" y="707886"/>
            <a:ext cx="4581004" cy="61501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B8E73C-92CB-85AE-241B-E18195C16E65}"/>
              </a:ext>
            </a:extLst>
          </p:cNvPr>
          <p:cNvSpPr txBox="1"/>
          <p:nvPr/>
        </p:nvSpPr>
        <p:spPr>
          <a:xfrm>
            <a:off x="4601774" y="801921"/>
            <a:ext cx="369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Thompson (2023, </a:t>
            </a: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WAF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23A492-2E38-C56B-E9FC-D230113DA4BF}"/>
              </a:ext>
            </a:extLst>
          </p:cNvPr>
          <p:cNvGrpSpPr/>
          <p:nvPr/>
        </p:nvGrpSpPr>
        <p:grpSpPr>
          <a:xfrm>
            <a:off x="4667534" y="2668137"/>
            <a:ext cx="7524466" cy="4189863"/>
            <a:chOff x="3362325" y="2162175"/>
            <a:chExt cx="8829675" cy="46958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65EA089-547C-7717-EDB0-6592F6A4B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2325" y="2162175"/>
              <a:ext cx="8829675" cy="4695825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32A9169-941C-79BE-2B0E-42EA07F85C43}"/>
                </a:ext>
              </a:extLst>
            </p:cNvPr>
            <p:cNvSpPr/>
            <p:nvPr/>
          </p:nvSpPr>
          <p:spPr>
            <a:xfrm>
              <a:off x="7652657" y="4735286"/>
              <a:ext cx="4321629" cy="1068355"/>
            </a:xfrm>
            <a:prstGeom prst="rect">
              <a:avLst/>
            </a:prstGeom>
            <a:noFill/>
            <a:ln w="38100">
              <a:solidFill>
                <a:srgbClr val="FFFE0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23E7527-D5B4-DB1C-E0E3-BDCAE8B65155}"/>
                </a:ext>
              </a:extLst>
            </p:cNvPr>
            <p:cNvCxnSpPr/>
            <p:nvPr/>
          </p:nvCxnSpPr>
          <p:spPr>
            <a:xfrm>
              <a:off x="3635829" y="4234543"/>
              <a:ext cx="3897085" cy="0"/>
            </a:xfrm>
            <a:prstGeom prst="line">
              <a:avLst/>
            </a:prstGeom>
            <a:ln w="38100">
              <a:solidFill>
                <a:srgbClr val="FFFE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676429A-199A-7B9E-B61F-6CE4497F5474}"/>
                </a:ext>
              </a:extLst>
            </p:cNvPr>
            <p:cNvCxnSpPr/>
            <p:nvPr/>
          </p:nvCxnSpPr>
          <p:spPr>
            <a:xfrm>
              <a:off x="3439886" y="4419600"/>
              <a:ext cx="1001485" cy="0"/>
            </a:xfrm>
            <a:prstGeom prst="line">
              <a:avLst/>
            </a:prstGeom>
            <a:ln w="38100">
              <a:solidFill>
                <a:srgbClr val="FFFE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1141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36799B-CFAA-7109-2C01-68C31502E321}"/>
              </a:ext>
            </a:extLst>
          </p:cNvPr>
          <p:cNvSpPr txBox="1"/>
          <p:nvPr/>
        </p:nvSpPr>
        <p:spPr>
          <a:xfrm>
            <a:off x="20770" y="0"/>
            <a:ext cx="1217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March 2022 – Comparison to Thompson (2023)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F82608-5B35-B7B7-2273-8195E7755796}"/>
              </a:ext>
            </a:extLst>
          </p:cNvPr>
          <p:cNvSpPr txBox="1"/>
          <p:nvPr/>
        </p:nvSpPr>
        <p:spPr>
          <a:xfrm>
            <a:off x="3912514" y="6251589"/>
            <a:ext cx="4387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6 from Thompson (2023)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C20665-42FF-F0E0-4A38-3985FD36754A}"/>
              </a:ext>
            </a:extLst>
          </p:cNvPr>
          <p:cNvGrpSpPr/>
          <p:nvPr/>
        </p:nvGrpSpPr>
        <p:grpSpPr>
          <a:xfrm>
            <a:off x="2486884" y="842875"/>
            <a:ext cx="7239000" cy="5273725"/>
            <a:chOff x="2486885" y="707886"/>
            <a:chExt cx="7239000" cy="52737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360EA0-54E3-874F-1C9D-27E4ADF85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6885" y="707886"/>
              <a:ext cx="7239000" cy="52737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884C98-0A08-6C14-77AF-59A04177E15B}"/>
                </a:ext>
              </a:extLst>
            </p:cNvPr>
            <p:cNvSpPr txBox="1"/>
            <p:nvPr/>
          </p:nvSpPr>
          <p:spPr>
            <a:xfrm>
              <a:off x="6955971" y="344896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A2D6C8-D57A-BBB0-2218-64A17E60A512}"/>
                </a:ext>
              </a:extLst>
            </p:cNvPr>
            <p:cNvSpPr txBox="1"/>
            <p:nvPr/>
          </p:nvSpPr>
          <p:spPr>
            <a:xfrm>
              <a:off x="2895600" y="957943"/>
              <a:ext cx="18517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Supercell: gray</a:t>
              </a:r>
            </a:p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QLCS: outline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4269F3-5AE7-C15C-A43E-433E57F704C3}"/>
                </a:ext>
              </a:extLst>
            </p:cNvPr>
            <p:cNvSpPr txBox="1"/>
            <p:nvPr/>
          </p:nvSpPr>
          <p:spPr>
            <a:xfrm>
              <a:off x="8011886" y="4136572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Prairie Point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CA7E23C-363B-A50F-AF5D-FC4F7B4319C3}"/>
                </a:ext>
              </a:extLst>
            </p:cNvPr>
            <p:cNvCxnSpPr>
              <a:stCxn id="12" idx="1"/>
              <a:endCxn id="9" idx="3"/>
            </p:cNvCxnSpPr>
            <p:nvPr/>
          </p:nvCxnSpPr>
          <p:spPr>
            <a:xfrm flipH="1" flipV="1">
              <a:off x="7282543" y="3712029"/>
              <a:ext cx="729343" cy="6092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0734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FEC4DB-4927-E9D2-3245-8AE0EA369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115" y="784572"/>
            <a:ext cx="7239001" cy="5273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36799B-CFAA-7109-2C01-68C31502E321}"/>
              </a:ext>
            </a:extLst>
          </p:cNvPr>
          <p:cNvSpPr txBox="1"/>
          <p:nvPr/>
        </p:nvSpPr>
        <p:spPr>
          <a:xfrm>
            <a:off x="20770" y="0"/>
            <a:ext cx="1217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March 2022 – Comparison to Thompson (2023)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F82608-5B35-B7B7-2273-8195E7755796}"/>
              </a:ext>
            </a:extLst>
          </p:cNvPr>
          <p:cNvSpPr txBox="1"/>
          <p:nvPr/>
        </p:nvSpPr>
        <p:spPr>
          <a:xfrm>
            <a:off x="3912514" y="6251589"/>
            <a:ext cx="4387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7 from Thompson (2023)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84C98-0A08-6C14-77AF-59A04177E15B}"/>
              </a:ext>
            </a:extLst>
          </p:cNvPr>
          <p:cNvSpPr txBox="1"/>
          <p:nvPr/>
        </p:nvSpPr>
        <p:spPr>
          <a:xfrm>
            <a:off x="6955970" y="312674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A2D6C8-D57A-BBB0-2218-64A17E60A512}"/>
              </a:ext>
            </a:extLst>
          </p:cNvPr>
          <p:cNvSpPr txBox="1"/>
          <p:nvPr/>
        </p:nvSpPr>
        <p:spPr>
          <a:xfrm>
            <a:off x="2906484" y="994960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Supercell: gray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QLCS: outline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4269F3-5AE7-C15C-A43E-433E57F704C3}"/>
              </a:ext>
            </a:extLst>
          </p:cNvPr>
          <p:cNvSpPr txBox="1"/>
          <p:nvPr/>
        </p:nvSpPr>
        <p:spPr>
          <a:xfrm>
            <a:off x="7870371" y="245364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Prairie Point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A7E23C-363B-A50F-AF5D-FC4F7B4319C3}"/>
              </a:ext>
            </a:extLst>
          </p:cNvPr>
          <p:cNvCxnSpPr>
            <a:cxnSpLocks/>
          </p:cNvCxnSpPr>
          <p:nvPr/>
        </p:nvCxnSpPr>
        <p:spPr>
          <a:xfrm flipH="1">
            <a:off x="7304314" y="2743200"/>
            <a:ext cx="707571" cy="5225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613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89A82A-7BBD-C89A-874E-0BF7E98A4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885" y="799702"/>
            <a:ext cx="7218232" cy="5258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36799B-CFAA-7109-2C01-68C31502E321}"/>
              </a:ext>
            </a:extLst>
          </p:cNvPr>
          <p:cNvSpPr txBox="1"/>
          <p:nvPr/>
        </p:nvSpPr>
        <p:spPr>
          <a:xfrm>
            <a:off x="20770" y="0"/>
            <a:ext cx="1217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March 2022 – Comparison to Thompson (2023)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F82608-5B35-B7B7-2273-8195E7755796}"/>
              </a:ext>
            </a:extLst>
          </p:cNvPr>
          <p:cNvSpPr txBox="1"/>
          <p:nvPr/>
        </p:nvSpPr>
        <p:spPr>
          <a:xfrm>
            <a:off x="3912514" y="6251589"/>
            <a:ext cx="4387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8 from Thompson (2023)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84C98-0A08-6C14-77AF-59A04177E15B}"/>
              </a:ext>
            </a:extLst>
          </p:cNvPr>
          <p:cNvSpPr txBox="1"/>
          <p:nvPr/>
        </p:nvSpPr>
        <p:spPr>
          <a:xfrm>
            <a:off x="6945084" y="3333578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A2D6C8-D57A-BBB0-2218-64A17E60A512}"/>
              </a:ext>
            </a:extLst>
          </p:cNvPr>
          <p:cNvSpPr txBox="1"/>
          <p:nvPr/>
        </p:nvSpPr>
        <p:spPr>
          <a:xfrm>
            <a:off x="4147455" y="104938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Supercell: gray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QLCS: outline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4269F3-5AE7-C15C-A43E-433E57F704C3}"/>
              </a:ext>
            </a:extLst>
          </p:cNvPr>
          <p:cNvSpPr txBox="1"/>
          <p:nvPr/>
        </p:nvSpPr>
        <p:spPr>
          <a:xfrm>
            <a:off x="7368598" y="2263345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Prairie Point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A7E23C-363B-A50F-AF5D-FC4F7B4319C3}"/>
              </a:ext>
            </a:extLst>
          </p:cNvPr>
          <p:cNvCxnSpPr>
            <a:cxnSpLocks/>
          </p:cNvCxnSpPr>
          <p:nvPr/>
        </p:nvCxnSpPr>
        <p:spPr>
          <a:xfrm flipH="1">
            <a:off x="7282543" y="2558143"/>
            <a:ext cx="892628" cy="8708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689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36799B-CFAA-7109-2C01-68C31502E321}"/>
              </a:ext>
            </a:extLst>
          </p:cNvPr>
          <p:cNvSpPr txBox="1"/>
          <p:nvPr/>
        </p:nvSpPr>
        <p:spPr>
          <a:xfrm>
            <a:off x="20770" y="0"/>
            <a:ext cx="1217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March 2022 – Comparison to Thompson (2023)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B644A5-DB3B-5B44-AE72-4CC4D09F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268" y="799701"/>
            <a:ext cx="7218231" cy="52585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598BBA-52C1-A826-C1D8-21053F212EFD}"/>
              </a:ext>
            </a:extLst>
          </p:cNvPr>
          <p:cNvSpPr txBox="1"/>
          <p:nvPr/>
        </p:nvSpPr>
        <p:spPr>
          <a:xfrm>
            <a:off x="3912514" y="6251589"/>
            <a:ext cx="4387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5 from Thompson (2023)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265C5C-9E0F-C68A-69AB-1605B782C2A4}"/>
              </a:ext>
            </a:extLst>
          </p:cNvPr>
          <p:cNvSpPr txBox="1"/>
          <p:nvPr/>
        </p:nvSpPr>
        <p:spPr>
          <a:xfrm>
            <a:off x="7794169" y="2419178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63547-DA34-A983-8548-67B33971C87B}"/>
              </a:ext>
            </a:extLst>
          </p:cNvPr>
          <p:cNvSpPr txBox="1"/>
          <p:nvPr/>
        </p:nvSpPr>
        <p:spPr>
          <a:xfrm>
            <a:off x="6461914" y="2234512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Prairie Point</a:t>
            </a:r>
          </a:p>
        </p:txBody>
      </p:sp>
    </p:spTree>
    <p:extLst>
      <p:ext uri="{BB962C8B-B14F-4D97-AF65-F5344CB8AC3E}">
        <p14:creationId xmlns:p14="http://schemas.microsoft.com/office/powerpoint/2010/main" val="3835678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4097B3-F091-0DF1-BD59-E3769F08831A}"/>
              </a:ext>
            </a:extLst>
          </p:cNvPr>
          <p:cNvSpPr txBox="1"/>
          <p:nvPr/>
        </p:nvSpPr>
        <p:spPr>
          <a:xfrm>
            <a:off x="20770" y="0"/>
            <a:ext cx="121712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March 2022 – Comparison to Forbes and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Wakimoto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(1983)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FCE6A3-C4CE-87E1-02F5-38070E739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2" y="1323439"/>
            <a:ext cx="4226011" cy="5518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787AD7-E7BC-E9BF-6553-4D977484B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773" y="2687216"/>
            <a:ext cx="5478443" cy="279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90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1437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and Acknowledgments</a:t>
            </a: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0" y="734271"/>
            <a:ext cx="6096000" cy="612372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in Doppler velocity closest to surface, consistent with Plains tornado observations*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Radar-observed V</a:t>
            </a:r>
            <a:r>
              <a:rPr lang="en-US" sz="24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values matched closely to estimated peak wind speeds from damage indicators in surveys for both cases, BUT…unclear how radar observations compare to 3-s, 10-m AGL gust standard for EF scale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E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Subvortices</a:t>
            </a:r>
            <a:r>
              <a:rPr lang="en-US" sz="2400" dirty="0">
                <a:solidFill>
                  <a:srgbClr val="FFFE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coarsely resolved by NOXP in Prairie Point tornado, corroborating complicated damage patterns observed in surveys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E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common are these multi-vortex structures in QLCSs?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E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this multi-vortex structure, and a background commonality of this structure in QLCS cases, explain some of the observed differences between QLCS and supercell tornado radar characteristics?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was provided by NOAA/Office of Oceanic and Atmospheric Research under NOAA-University of Oklahoma Cooperative Agreement NA21OAR4320204, U.S. Department of Commerce.</a:t>
            </a:r>
          </a:p>
          <a:p>
            <a:endParaRPr lang="en-US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47440-25E1-400F-9159-7475C8444EDF}"/>
              </a:ext>
            </a:extLst>
          </p:cNvPr>
          <p:cNvSpPr txBox="1"/>
          <p:nvPr/>
        </p:nvSpPr>
        <p:spPr>
          <a:xfrm>
            <a:off x="7284794" y="6073841"/>
            <a:ext cx="356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 anthony.lyza@noaa.gov</a:t>
            </a:r>
          </a:p>
        </p:txBody>
      </p:sp>
      <p:pic>
        <p:nvPicPr>
          <p:cNvPr id="5" name="Picture 4" descr="A car parked in a driveway&#10;&#10;Description automatically generated">
            <a:extLst>
              <a:ext uri="{FF2B5EF4-FFF2-40B4-BE49-F238E27FC236}">
                <a16:creationId xmlns:a16="http://schemas.microsoft.com/office/drawing/2014/main" id="{2B5A990B-5720-001E-ECAD-DF0ECC83D8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98984"/>
            <a:ext cx="5946708" cy="446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6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Map&#10;&#10;Description automatically generated">
            <a:extLst>
              <a:ext uri="{FF2B5EF4-FFF2-40B4-BE49-F238E27FC236}">
                <a16:creationId xmlns:a16="http://schemas.microsoft.com/office/drawing/2014/main" id="{372E87DE-686E-4AB7-A627-ABCC861EA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80" y="707886"/>
            <a:ext cx="6368968" cy="6054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B90B0D-B3A6-4494-B2E9-E3728B02A14C}"/>
              </a:ext>
            </a:extLst>
          </p:cNvPr>
          <p:cNvSpPr txBox="1"/>
          <p:nvPr/>
        </p:nvSpPr>
        <p:spPr>
          <a:xfrm>
            <a:off x="20770" y="0"/>
            <a:ext cx="1217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March 2022, Prairie Point, 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93F0BF-D662-402C-B219-A3A9AF6CEE6C}"/>
              </a:ext>
            </a:extLst>
          </p:cNvPr>
          <p:cNvSpPr txBox="1"/>
          <p:nvPr/>
        </p:nvSpPr>
        <p:spPr>
          <a:xfrm>
            <a:off x="7315200" y="707886"/>
            <a:ext cx="4856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Occurred during IOP 2 of the 2022 PERiLS campaign near the community of Prairie Point in Noxubee County in east-central MS</a:t>
            </a:r>
          </a:p>
        </p:txBody>
      </p:sp>
    </p:spTree>
    <p:extLst>
      <p:ext uri="{BB962C8B-B14F-4D97-AF65-F5344CB8AC3E}">
        <p14:creationId xmlns:p14="http://schemas.microsoft.com/office/powerpoint/2010/main" val="3385636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B90B0D-B3A6-4494-B2E9-E3728B02A14C}"/>
              </a:ext>
            </a:extLst>
          </p:cNvPr>
          <p:cNvSpPr txBox="1"/>
          <p:nvPr/>
        </p:nvSpPr>
        <p:spPr>
          <a:xfrm>
            <a:off x="20770" y="0"/>
            <a:ext cx="1217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March 2022, Prairie Point, 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93F0BF-D662-402C-B219-A3A9AF6CEE6C}"/>
              </a:ext>
            </a:extLst>
          </p:cNvPr>
          <p:cNvSpPr txBox="1"/>
          <p:nvPr/>
        </p:nvSpPr>
        <p:spPr>
          <a:xfrm>
            <a:off x="7315200" y="707886"/>
            <a:ext cx="48560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Occurred during IOP 2 of the 2022 PERiLS campaign near the community of Prairie Point in Noxubee County in east-central 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 length of 17.7 km (11.0 mi), maximum path width of 370 m (400 yd)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damage intensity: EF2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29744E-FD0D-4932-B8F7-EA649638C809}"/>
              </a:ext>
            </a:extLst>
          </p:cNvPr>
          <p:cNvGrpSpPr/>
          <p:nvPr/>
        </p:nvGrpSpPr>
        <p:grpSpPr>
          <a:xfrm>
            <a:off x="207640" y="914556"/>
            <a:ext cx="6986649" cy="5224986"/>
            <a:chOff x="207640" y="914556"/>
            <a:chExt cx="6986649" cy="5224986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9D745E56-B6FF-4E80-A8E1-9891D210B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640" y="914556"/>
              <a:ext cx="6986649" cy="5224986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7A94818-A254-40B7-B91F-52BDD699F232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5842000"/>
              <a:ext cx="1758950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FA1F3E-A17D-4F66-AA19-429951FEFBA0}"/>
                </a:ext>
              </a:extLst>
            </p:cNvPr>
            <p:cNvSpPr txBox="1"/>
            <p:nvPr/>
          </p:nvSpPr>
          <p:spPr>
            <a:xfrm>
              <a:off x="5544563" y="5380335"/>
              <a:ext cx="8867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km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A619FF-6E48-41D7-9306-1C99003A66D0}"/>
                </a:ext>
              </a:extLst>
            </p:cNvPr>
            <p:cNvSpPr txBox="1"/>
            <p:nvPr/>
          </p:nvSpPr>
          <p:spPr>
            <a:xfrm>
              <a:off x="6575403" y="1077218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830C87E-5DA1-4150-A1D7-B2ACFBA5B2FD}"/>
                </a:ext>
              </a:extLst>
            </p:cNvPr>
            <p:cNvCxnSpPr>
              <a:endCxn id="10" idx="2"/>
            </p:cNvCxnSpPr>
            <p:nvPr/>
          </p:nvCxnSpPr>
          <p:spPr>
            <a:xfrm flipV="1">
              <a:off x="6779145" y="1538883"/>
              <a:ext cx="0" cy="602337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E3EACC-2AF7-402E-8E94-225F56E0B34E}"/>
              </a:ext>
            </a:extLst>
          </p:cNvPr>
          <p:cNvGrpSpPr/>
          <p:nvPr/>
        </p:nvGrpSpPr>
        <p:grpSpPr>
          <a:xfrm>
            <a:off x="1028700" y="2386013"/>
            <a:ext cx="2149929" cy="1895475"/>
            <a:chOff x="1028700" y="2386013"/>
            <a:chExt cx="2149929" cy="1895475"/>
          </a:xfrm>
        </p:grpSpPr>
        <p:pic>
          <p:nvPicPr>
            <p:cNvPr id="14" name="Picture 13" descr="A picture containing grass, sky, outdoor, field&#10;&#10;Description automatically generated">
              <a:extLst>
                <a:ext uri="{FF2B5EF4-FFF2-40B4-BE49-F238E27FC236}">
                  <a16:creationId xmlns:a16="http://schemas.microsoft.com/office/drawing/2014/main" id="{EA0FD93C-33BB-4511-9608-F4589096E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05" r="61130" b="31614"/>
            <a:stretch/>
          </p:blipFill>
          <p:spPr>
            <a:xfrm>
              <a:off x="1697671" y="2405742"/>
              <a:ext cx="1480958" cy="1611086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D3F9B13-EEA5-4133-BD8D-BDEB7C0CC116}"/>
                </a:ext>
              </a:extLst>
            </p:cNvPr>
            <p:cNvCxnSpPr/>
            <p:nvPr/>
          </p:nvCxnSpPr>
          <p:spPr>
            <a:xfrm flipV="1">
              <a:off x="1033463" y="4029075"/>
              <a:ext cx="647700" cy="2476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B7C42A9-2BC3-43A9-B431-A456B1D7D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8700" y="2386013"/>
              <a:ext cx="642938" cy="18954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8307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B90B0D-B3A6-4494-B2E9-E3728B02A14C}"/>
              </a:ext>
            </a:extLst>
          </p:cNvPr>
          <p:cNvSpPr txBox="1"/>
          <p:nvPr/>
        </p:nvSpPr>
        <p:spPr>
          <a:xfrm>
            <a:off x="20770" y="0"/>
            <a:ext cx="1217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March 2022, Prairie Point, 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93F0BF-D662-402C-B219-A3A9AF6CEE6C}"/>
              </a:ext>
            </a:extLst>
          </p:cNvPr>
          <p:cNvSpPr txBox="1"/>
          <p:nvPr/>
        </p:nvSpPr>
        <p:spPr>
          <a:xfrm>
            <a:off x="7315200" y="707886"/>
            <a:ext cx="48560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Occurred during IOP 2 of the 2022 PERiLS campaign near the community of Prairie Point in Noxubee County in east-central 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 length of 17.7 km (11.0 mi), maximum path width of 370 m (400 yd)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damage intensity: EF2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3-s wind gust: 60.4 m s</a:t>
            </a:r>
            <a:r>
              <a:rPr lang="en-US" sz="2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(135 mph)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Formed 4.3 km southeast of the NOAA X-Pol (NOXP) radar site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5383FD-CA8E-472D-8025-94E7C1358EE1}"/>
              </a:ext>
            </a:extLst>
          </p:cNvPr>
          <p:cNvGrpSpPr/>
          <p:nvPr/>
        </p:nvGrpSpPr>
        <p:grpSpPr>
          <a:xfrm>
            <a:off x="207644" y="819447"/>
            <a:ext cx="7107556" cy="5330667"/>
            <a:chOff x="-3048000" y="7164146"/>
            <a:chExt cx="18288000" cy="13716000"/>
          </a:xfrm>
        </p:grpSpPr>
        <p:pic>
          <p:nvPicPr>
            <p:cNvPr id="48" name="Picture 47" descr="A pile of wood next to a body of water&#10;&#10;Description automatically generated with medium confidence">
              <a:extLst>
                <a:ext uri="{FF2B5EF4-FFF2-40B4-BE49-F238E27FC236}">
                  <a16:creationId xmlns:a16="http://schemas.microsoft.com/office/drawing/2014/main" id="{BCA8AA32-B35C-45A3-9FC1-1F6737658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7164146"/>
              <a:ext cx="9144000" cy="6858001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49" name="Picture 48" descr="A picture containing ground&#10;&#10;Description automatically generated">
              <a:extLst>
                <a:ext uri="{FF2B5EF4-FFF2-40B4-BE49-F238E27FC236}">
                  <a16:creationId xmlns:a16="http://schemas.microsoft.com/office/drawing/2014/main" id="{05C00598-7B25-4D3C-A08C-76595E64D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0" y="14022146"/>
              <a:ext cx="9144000" cy="68580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50" name="Picture 49" descr="A picture containing outdoor, stone&#10;&#10;Description automatically generated">
              <a:extLst>
                <a:ext uri="{FF2B5EF4-FFF2-40B4-BE49-F238E27FC236}">
                  <a16:creationId xmlns:a16="http://schemas.microsoft.com/office/drawing/2014/main" id="{C3F4D3CF-495A-4DD8-A59A-10AF35F19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0" y="7165005"/>
              <a:ext cx="9144000" cy="68580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51" name="Picture 50" descr="A picture containing grass, outdoor, rock, field&#10;&#10;Description automatically generated">
              <a:extLst>
                <a:ext uri="{FF2B5EF4-FFF2-40B4-BE49-F238E27FC236}">
                  <a16:creationId xmlns:a16="http://schemas.microsoft.com/office/drawing/2014/main" id="{790708AB-DB9E-4215-AC09-FFFA79A50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984" y="14072383"/>
              <a:ext cx="9077016" cy="680776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369305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graph&#10;&#10;Description automatically generated">
            <a:extLst>
              <a:ext uri="{FF2B5EF4-FFF2-40B4-BE49-F238E27FC236}">
                <a16:creationId xmlns:a16="http://schemas.microsoft.com/office/drawing/2014/main" id="{5B188CA6-77DA-3C52-3368-68A4CB69E3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31" y="707887"/>
            <a:ext cx="5852514" cy="6073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B90B0D-B3A6-4494-B2E9-E3728B02A14C}"/>
              </a:ext>
            </a:extLst>
          </p:cNvPr>
          <p:cNvSpPr txBox="1"/>
          <p:nvPr/>
        </p:nvSpPr>
        <p:spPr>
          <a:xfrm>
            <a:off x="20770" y="0"/>
            <a:ext cx="1217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March 2022 – NOXP V</a:t>
            </a:r>
            <a:r>
              <a:rPr lang="en-US" sz="4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Characteristics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6C0CB27-F3CD-5EF1-5305-7A5CADFA9E0C}"/>
              </a:ext>
            </a:extLst>
          </p:cNvPr>
          <p:cNvCxnSpPr>
            <a:cxnSpLocks/>
          </p:cNvCxnSpPr>
          <p:nvPr/>
        </p:nvCxnSpPr>
        <p:spPr>
          <a:xfrm>
            <a:off x="7532914" y="6281057"/>
            <a:ext cx="2601686" cy="0"/>
          </a:xfrm>
          <a:prstGeom prst="line">
            <a:avLst/>
          </a:prstGeom>
          <a:ln w="635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BA31F1D-A84B-4338-DFE2-3F6C83C39F7F}"/>
              </a:ext>
            </a:extLst>
          </p:cNvPr>
          <p:cNvCxnSpPr>
            <a:cxnSpLocks/>
          </p:cNvCxnSpPr>
          <p:nvPr/>
        </p:nvCxnSpPr>
        <p:spPr>
          <a:xfrm>
            <a:off x="7532914" y="3400382"/>
            <a:ext cx="2601686" cy="0"/>
          </a:xfrm>
          <a:prstGeom prst="line">
            <a:avLst/>
          </a:prstGeom>
          <a:ln w="635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68D663-9C06-4D62-A12C-A1B6444618F9}"/>
              </a:ext>
            </a:extLst>
          </p:cNvPr>
          <p:cNvGrpSpPr/>
          <p:nvPr/>
        </p:nvGrpSpPr>
        <p:grpSpPr>
          <a:xfrm>
            <a:off x="184055" y="1122218"/>
            <a:ext cx="9005868" cy="4606637"/>
            <a:chOff x="184055" y="1122218"/>
            <a:chExt cx="9005868" cy="46066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D6E1444-8F96-4445-AB02-7F0B7DC6C475}"/>
                </a:ext>
              </a:extLst>
            </p:cNvPr>
            <p:cNvGrpSpPr/>
            <p:nvPr/>
          </p:nvGrpSpPr>
          <p:grpSpPr>
            <a:xfrm>
              <a:off x="184055" y="1122218"/>
              <a:ext cx="9005868" cy="4606637"/>
              <a:chOff x="184055" y="1122218"/>
              <a:chExt cx="9005868" cy="460663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A6BD5C9-FAE1-42E7-9371-F0A9B7907B33}"/>
                  </a:ext>
                </a:extLst>
              </p:cNvPr>
              <p:cNvGrpSpPr/>
              <p:nvPr/>
            </p:nvGrpSpPr>
            <p:grpSpPr>
              <a:xfrm>
                <a:off x="5437909" y="1122218"/>
                <a:ext cx="3752014" cy="4606637"/>
                <a:chOff x="3956482" y="175161"/>
                <a:chExt cx="3752014" cy="4606637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B378B7C-39E5-4D7C-B630-93B65E68A482}"/>
                    </a:ext>
                  </a:extLst>
                </p:cNvPr>
                <p:cNvSpPr/>
                <p:nvPr/>
              </p:nvSpPr>
              <p:spPr>
                <a:xfrm>
                  <a:off x="7203671" y="2023112"/>
                  <a:ext cx="504825" cy="430213"/>
                </a:xfrm>
                <a:prstGeom prst="ellipse">
                  <a:avLst/>
                </a:prstGeom>
                <a:noFill/>
                <a:ln w="25400">
                  <a:solidFill>
                    <a:srgbClr val="800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4EFA6270-37E1-463F-BC8A-658EB56BC1B0}"/>
                    </a:ext>
                  </a:extLst>
                </p:cNvPr>
                <p:cNvCxnSpPr>
                  <a:cxnSpLocks/>
                  <a:endCxn id="9" idx="0"/>
                </p:cNvCxnSpPr>
                <p:nvPr/>
              </p:nvCxnSpPr>
              <p:spPr>
                <a:xfrm>
                  <a:off x="3956482" y="175161"/>
                  <a:ext cx="3499602" cy="1847951"/>
                </a:xfrm>
                <a:prstGeom prst="line">
                  <a:avLst/>
                </a:prstGeom>
                <a:ln w="38100">
                  <a:solidFill>
                    <a:srgbClr val="800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0B7B4F28-5977-4F8F-8C0B-616D7495786C}"/>
                    </a:ext>
                  </a:extLst>
                </p:cNvPr>
                <p:cNvCxnSpPr>
                  <a:cxnSpLocks/>
                  <a:endCxn id="9" idx="4"/>
                </p:cNvCxnSpPr>
                <p:nvPr/>
              </p:nvCxnSpPr>
              <p:spPr>
                <a:xfrm flipV="1">
                  <a:off x="3956482" y="2453325"/>
                  <a:ext cx="3499602" cy="2328473"/>
                </a:xfrm>
                <a:prstGeom prst="line">
                  <a:avLst/>
                </a:prstGeom>
                <a:ln w="38100">
                  <a:solidFill>
                    <a:srgbClr val="800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4915CC2-5785-43DF-AAA0-CBFD0CB4857D}"/>
                  </a:ext>
                </a:extLst>
              </p:cNvPr>
              <p:cNvGrpSpPr/>
              <p:nvPr/>
            </p:nvGrpSpPr>
            <p:grpSpPr>
              <a:xfrm>
                <a:off x="184055" y="1142999"/>
                <a:ext cx="5235690" cy="4572001"/>
                <a:chOff x="184055" y="1142999"/>
                <a:chExt cx="5235690" cy="4572001"/>
              </a:xfrm>
            </p:grpSpPr>
            <p:pic>
              <p:nvPicPr>
                <p:cNvPr id="4" name="Picture 3" descr="Chart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84938553-2EF5-4E49-8CB7-971CF21D8A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8413"/>
                <a:stretch/>
              </p:blipFill>
              <p:spPr>
                <a:xfrm>
                  <a:off x="184055" y="1142999"/>
                  <a:ext cx="5235690" cy="4572001"/>
                </a:xfrm>
                <a:prstGeom prst="rect">
                  <a:avLst/>
                </a:prstGeom>
                <a:ln w="38100">
                  <a:solidFill>
                    <a:srgbClr val="800080"/>
                  </a:solidFill>
                </a:ln>
              </p:spPr>
            </p:pic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73A68EBC-19CA-435A-8537-33959C9C5325}"/>
                    </a:ext>
                  </a:extLst>
                </p:cNvPr>
                <p:cNvSpPr/>
                <p:nvPr/>
              </p:nvSpPr>
              <p:spPr>
                <a:xfrm>
                  <a:off x="2877588" y="3676650"/>
                  <a:ext cx="237744" cy="241300"/>
                </a:xfrm>
                <a:prstGeom prst="ellipse">
                  <a:avLst/>
                </a:prstGeom>
                <a:noFill/>
                <a:ln w="38100">
                  <a:solidFill>
                    <a:srgbClr val="800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9A43004-2B6F-4BDB-BA6A-C0FD113AC953}"/>
                </a:ext>
              </a:extLst>
            </p:cNvPr>
            <p:cNvSpPr txBox="1"/>
            <p:nvPr/>
          </p:nvSpPr>
          <p:spPr>
            <a:xfrm>
              <a:off x="832172" y="3004378"/>
              <a:ext cx="358296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rgbClr val="800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58.8 m s</a:t>
              </a:r>
              <a:r>
                <a:rPr lang="en-US" sz="1700" b="1" baseline="30000" dirty="0">
                  <a:solidFill>
                    <a:srgbClr val="800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US" sz="1700" b="1" dirty="0">
                  <a:solidFill>
                    <a:srgbClr val="800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(131 mph) at 85 m ARL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067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graph&#10;&#10;Description automatically generated">
            <a:extLst>
              <a:ext uri="{FF2B5EF4-FFF2-40B4-BE49-F238E27FC236}">
                <a16:creationId xmlns:a16="http://schemas.microsoft.com/office/drawing/2014/main" id="{5B188CA6-77DA-3C52-3368-68A4CB69E3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31" y="707887"/>
            <a:ext cx="5852514" cy="6073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B90B0D-B3A6-4494-B2E9-E3728B02A14C}"/>
              </a:ext>
            </a:extLst>
          </p:cNvPr>
          <p:cNvSpPr txBox="1"/>
          <p:nvPr/>
        </p:nvSpPr>
        <p:spPr>
          <a:xfrm>
            <a:off x="20770" y="0"/>
            <a:ext cx="1217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March 2022 – NOXP V</a:t>
            </a:r>
            <a:r>
              <a:rPr lang="en-US" sz="4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Characteristics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6C0CB27-F3CD-5EF1-5305-7A5CADFA9E0C}"/>
              </a:ext>
            </a:extLst>
          </p:cNvPr>
          <p:cNvCxnSpPr>
            <a:cxnSpLocks/>
          </p:cNvCxnSpPr>
          <p:nvPr/>
        </p:nvCxnSpPr>
        <p:spPr>
          <a:xfrm>
            <a:off x="7532914" y="6281057"/>
            <a:ext cx="2601686" cy="0"/>
          </a:xfrm>
          <a:prstGeom prst="line">
            <a:avLst/>
          </a:prstGeom>
          <a:ln w="635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BA31F1D-A84B-4338-DFE2-3F6C83C39F7F}"/>
              </a:ext>
            </a:extLst>
          </p:cNvPr>
          <p:cNvCxnSpPr>
            <a:cxnSpLocks/>
          </p:cNvCxnSpPr>
          <p:nvPr/>
        </p:nvCxnSpPr>
        <p:spPr>
          <a:xfrm>
            <a:off x="7532914" y="3400382"/>
            <a:ext cx="2601686" cy="0"/>
          </a:xfrm>
          <a:prstGeom prst="line">
            <a:avLst/>
          </a:prstGeom>
          <a:ln w="6350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68D663-9C06-4D62-A12C-A1B6444618F9}"/>
              </a:ext>
            </a:extLst>
          </p:cNvPr>
          <p:cNvGrpSpPr/>
          <p:nvPr/>
        </p:nvGrpSpPr>
        <p:grpSpPr>
          <a:xfrm>
            <a:off x="184055" y="1122218"/>
            <a:ext cx="9005868" cy="4606637"/>
            <a:chOff x="184055" y="1122218"/>
            <a:chExt cx="9005868" cy="46066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D6E1444-8F96-4445-AB02-7F0B7DC6C475}"/>
                </a:ext>
              </a:extLst>
            </p:cNvPr>
            <p:cNvGrpSpPr/>
            <p:nvPr/>
          </p:nvGrpSpPr>
          <p:grpSpPr>
            <a:xfrm>
              <a:off x="184055" y="1122218"/>
              <a:ext cx="9005868" cy="4606637"/>
              <a:chOff x="184055" y="1122218"/>
              <a:chExt cx="9005868" cy="460663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A6BD5C9-FAE1-42E7-9371-F0A9B7907B33}"/>
                  </a:ext>
                </a:extLst>
              </p:cNvPr>
              <p:cNvGrpSpPr/>
              <p:nvPr/>
            </p:nvGrpSpPr>
            <p:grpSpPr>
              <a:xfrm>
                <a:off x="5437909" y="1122218"/>
                <a:ext cx="3752014" cy="4606637"/>
                <a:chOff x="3956482" y="175161"/>
                <a:chExt cx="3752014" cy="4606637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B378B7C-39E5-4D7C-B630-93B65E68A482}"/>
                    </a:ext>
                  </a:extLst>
                </p:cNvPr>
                <p:cNvSpPr/>
                <p:nvPr/>
              </p:nvSpPr>
              <p:spPr>
                <a:xfrm>
                  <a:off x="7203671" y="2023112"/>
                  <a:ext cx="504825" cy="430213"/>
                </a:xfrm>
                <a:prstGeom prst="ellipse">
                  <a:avLst/>
                </a:prstGeom>
                <a:noFill/>
                <a:ln w="25400">
                  <a:solidFill>
                    <a:srgbClr val="800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4EFA6270-37E1-463F-BC8A-658EB56BC1B0}"/>
                    </a:ext>
                  </a:extLst>
                </p:cNvPr>
                <p:cNvCxnSpPr>
                  <a:cxnSpLocks/>
                  <a:endCxn id="9" idx="0"/>
                </p:cNvCxnSpPr>
                <p:nvPr/>
              </p:nvCxnSpPr>
              <p:spPr>
                <a:xfrm>
                  <a:off x="3956482" y="175161"/>
                  <a:ext cx="3499602" cy="1847951"/>
                </a:xfrm>
                <a:prstGeom prst="line">
                  <a:avLst/>
                </a:prstGeom>
                <a:ln w="38100">
                  <a:solidFill>
                    <a:srgbClr val="800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0B7B4F28-5977-4F8F-8C0B-616D7495786C}"/>
                    </a:ext>
                  </a:extLst>
                </p:cNvPr>
                <p:cNvCxnSpPr>
                  <a:cxnSpLocks/>
                  <a:endCxn id="9" idx="4"/>
                </p:cNvCxnSpPr>
                <p:nvPr/>
              </p:nvCxnSpPr>
              <p:spPr>
                <a:xfrm flipV="1">
                  <a:off x="3956482" y="2453325"/>
                  <a:ext cx="3499602" cy="2328473"/>
                </a:xfrm>
                <a:prstGeom prst="line">
                  <a:avLst/>
                </a:prstGeom>
                <a:ln w="38100">
                  <a:solidFill>
                    <a:srgbClr val="8000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4915CC2-5785-43DF-AAA0-CBFD0CB4857D}"/>
                  </a:ext>
                </a:extLst>
              </p:cNvPr>
              <p:cNvGrpSpPr/>
              <p:nvPr/>
            </p:nvGrpSpPr>
            <p:grpSpPr>
              <a:xfrm>
                <a:off x="184055" y="1142999"/>
                <a:ext cx="5235690" cy="4572001"/>
                <a:chOff x="184055" y="1142999"/>
                <a:chExt cx="5235690" cy="4572001"/>
              </a:xfrm>
            </p:grpSpPr>
            <p:pic>
              <p:nvPicPr>
                <p:cNvPr id="4" name="Picture 3" descr="Chart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84938553-2EF5-4E49-8CB7-971CF21D8A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8413"/>
                <a:stretch/>
              </p:blipFill>
              <p:spPr>
                <a:xfrm>
                  <a:off x="184055" y="1142999"/>
                  <a:ext cx="5235690" cy="4572001"/>
                </a:xfrm>
                <a:prstGeom prst="rect">
                  <a:avLst/>
                </a:prstGeom>
                <a:ln w="38100">
                  <a:solidFill>
                    <a:srgbClr val="800080"/>
                  </a:solidFill>
                </a:ln>
              </p:spPr>
            </p:pic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73A68EBC-19CA-435A-8537-33959C9C5325}"/>
                    </a:ext>
                  </a:extLst>
                </p:cNvPr>
                <p:cNvSpPr/>
                <p:nvPr/>
              </p:nvSpPr>
              <p:spPr>
                <a:xfrm>
                  <a:off x="2877588" y="3676650"/>
                  <a:ext cx="237744" cy="241300"/>
                </a:xfrm>
                <a:prstGeom prst="ellipse">
                  <a:avLst/>
                </a:prstGeom>
                <a:noFill/>
                <a:ln w="38100">
                  <a:solidFill>
                    <a:srgbClr val="800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9A43004-2B6F-4BDB-BA6A-C0FD113AC953}"/>
                </a:ext>
              </a:extLst>
            </p:cNvPr>
            <p:cNvSpPr txBox="1"/>
            <p:nvPr/>
          </p:nvSpPr>
          <p:spPr>
            <a:xfrm>
              <a:off x="832172" y="3004378"/>
              <a:ext cx="358296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rgbClr val="800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58.8 m s</a:t>
              </a:r>
              <a:r>
                <a:rPr lang="en-US" sz="1700" b="1" baseline="30000" dirty="0">
                  <a:solidFill>
                    <a:srgbClr val="800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US" sz="1700" b="1" dirty="0">
                  <a:solidFill>
                    <a:srgbClr val="8000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(131 mph) at 85 m ARL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0918519-DA82-8609-CF37-3459B8D4B11B}"/>
              </a:ext>
            </a:extLst>
          </p:cNvPr>
          <p:cNvGrpSpPr/>
          <p:nvPr/>
        </p:nvGrpSpPr>
        <p:grpSpPr>
          <a:xfrm>
            <a:off x="4843097" y="1206064"/>
            <a:ext cx="7348903" cy="4445870"/>
            <a:chOff x="4659042" y="2256767"/>
            <a:chExt cx="7348903" cy="444587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B34E6A5-8C3A-4F8E-9FEE-08E6C72A801E}"/>
                </a:ext>
              </a:extLst>
            </p:cNvPr>
            <p:cNvGrpSpPr/>
            <p:nvPr/>
          </p:nvGrpSpPr>
          <p:grpSpPr>
            <a:xfrm>
              <a:off x="4659042" y="2256767"/>
              <a:ext cx="7348903" cy="4445870"/>
              <a:chOff x="4659042" y="2256767"/>
              <a:chExt cx="7348903" cy="4445870"/>
            </a:xfrm>
          </p:grpSpPr>
          <p:pic>
            <p:nvPicPr>
              <p:cNvPr id="24" name="Picture 23" descr="Map&#10;&#10;Description automatically generated">
                <a:extLst>
                  <a:ext uri="{FF2B5EF4-FFF2-40B4-BE49-F238E27FC236}">
                    <a16:creationId xmlns:a16="http://schemas.microsoft.com/office/drawing/2014/main" id="{00B69DD3-0C08-45F5-8DA3-1A2A33403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9042" y="2256767"/>
                <a:ext cx="7348903" cy="444587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AA21707-B3E1-4C7C-9AC2-3BBCF65FF0D8}"/>
                  </a:ext>
                </a:extLst>
              </p:cNvPr>
              <p:cNvSpPr txBox="1"/>
              <p:nvPr/>
            </p:nvSpPr>
            <p:spPr>
              <a:xfrm>
                <a:off x="5975757" y="2610065"/>
                <a:ext cx="3480440" cy="369332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AC20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 intensity couplet location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E1E36A-AC1C-4947-B918-E581C7815127}"/>
                  </a:ext>
                </a:extLst>
              </p:cNvPr>
              <p:cNvSpPr txBox="1"/>
              <p:nvPr/>
            </p:nvSpPr>
            <p:spPr>
              <a:xfrm>
                <a:off x="8061942" y="5819297"/>
                <a:ext cx="3531736" cy="646331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FE0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 damage intensity location</a:t>
                </a:r>
              </a:p>
              <a:p>
                <a:pPr algn="ctr"/>
                <a:r>
                  <a:rPr lang="en-US" b="1" dirty="0">
                    <a:solidFill>
                      <a:srgbClr val="FFFE0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(est. 60.4 m s</a:t>
                </a:r>
                <a:r>
                  <a:rPr lang="en-US" b="1" baseline="30000" dirty="0">
                    <a:solidFill>
                      <a:srgbClr val="FFFE0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b="1" dirty="0">
                    <a:solidFill>
                      <a:srgbClr val="FFFE0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/135 mph)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1759BD2C-C328-4122-8DB1-9DE9AD0B990F}"/>
                  </a:ext>
                </a:extLst>
              </p:cNvPr>
              <p:cNvCxnSpPr/>
              <p:nvPr/>
            </p:nvCxnSpPr>
            <p:spPr>
              <a:xfrm flipH="1" flipV="1">
                <a:off x="7776861" y="5438648"/>
                <a:ext cx="336417" cy="413947"/>
              </a:xfrm>
              <a:prstGeom prst="straightConnector1">
                <a:avLst/>
              </a:prstGeom>
              <a:ln w="38100">
                <a:solidFill>
                  <a:srgbClr val="FFFE0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819C6CB-6DDC-4996-9B6A-DC6F6BE71C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3909" y="3054927"/>
              <a:ext cx="1780309" cy="2292928"/>
            </a:xfrm>
            <a:prstGeom prst="line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D075B3C-AA66-4773-995F-E41ABFFBA4FF}"/>
                </a:ext>
              </a:extLst>
            </p:cNvPr>
            <p:cNvSpPr txBox="1"/>
            <p:nvPr/>
          </p:nvSpPr>
          <p:spPr>
            <a:xfrm>
              <a:off x="7819202" y="3717660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1.7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8104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B90B0D-B3A6-4494-B2E9-E3728B02A14C}"/>
              </a:ext>
            </a:extLst>
          </p:cNvPr>
          <p:cNvSpPr txBox="1"/>
          <p:nvPr/>
        </p:nvSpPr>
        <p:spPr>
          <a:xfrm>
            <a:off x="20770" y="0"/>
            <a:ext cx="1217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March 2022 – NOXP 0.5° V</a:t>
            </a:r>
            <a:r>
              <a:rPr lang="en-US" sz="4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Characteristics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5FDA84-4A13-4E4A-BE62-DCBB58C4205D}"/>
              </a:ext>
            </a:extLst>
          </p:cNvPr>
          <p:cNvGrpSpPr/>
          <p:nvPr/>
        </p:nvGrpSpPr>
        <p:grpSpPr>
          <a:xfrm>
            <a:off x="20770" y="707886"/>
            <a:ext cx="12150460" cy="6119976"/>
            <a:chOff x="-1444487" y="707886"/>
            <a:chExt cx="13615717" cy="6858000"/>
          </a:xfrm>
        </p:grpSpPr>
        <p:pic>
          <p:nvPicPr>
            <p:cNvPr id="11" name="Picture 10" descr="Calendar&#10;&#10;Description automatically generated with low confidence">
              <a:extLst>
                <a:ext uri="{FF2B5EF4-FFF2-40B4-BE49-F238E27FC236}">
                  <a16:creationId xmlns:a16="http://schemas.microsoft.com/office/drawing/2014/main" id="{B95C4F8B-0901-4080-98F7-488AA4DBF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9804" y="707886"/>
              <a:ext cx="4051426" cy="6858000"/>
            </a:xfrm>
            <a:prstGeom prst="rect">
              <a:avLst/>
            </a:prstGeom>
          </p:spPr>
        </p:pic>
        <p:pic>
          <p:nvPicPr>
            <p:cNvPr id="9" name="Picture 8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5B4AD6CA-9644-47E1-A76B-BC668701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191"/>
            <a:stretch/>
          </p:blipFill>
          <p:spPr>
            <a:xfrm>
              <a:off x="4934459" y="707886"/>
              <a:ext cx="3395447" cy="6858000"/>
            </a:xfrm>
            <a:prstGeom prst="rect">
              <a:avLst/>
            </a:prstGeom>
          </p:spPr>
        </p:pic>
        <p:pic>
          <p:nvPicPr>
            <p:cNvPr id="7" name="Picture 6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95EC8486-1FBF-46DD-A33E-3D01C5622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191"/>
            <a:stretch/>
          </p:blipFill>
          <p:spPr>
            <a:xfrm>
              <a:off x="1743610" y="707886"/>
              <a:ext cx="3395447" cy="6858000"/>
            </a:xfrm>
            <a:prstGeom prst="rect">
              <a:avLst/>
            </a:prstGeom>
          </p:spPr>
        </p:pic>
        <p:pic>
          <p:nvPicPr>
            <p:cNvPr id="4" name="Picture 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836400FE-BAD5-4E7C-A643-60DFD4DF96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442"/>
            <a:stretch/>
          </p:blipFill>
          <p:spPr>
            <a:xfrm>
              <a:off x="-1444487" y="707886"/>
              <a:ext cx="3395448" cy="6858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14925E-70DD-4FDF-A504-E77276E89E95}"/>
              </a:ext>
            </a:extLst>
          </p:cNvPr>
          <p:cNvGrpSpPr/>
          <p:nvPr/>
        </p:nvGrpSpPr>
        <p:grpSpPr>
          <a:xfrm>
            <a:off x="1579946" y="4657165"/>
            <a:ext cx="9147062" cy="1206198"/>
            <a:chOff x="1579946" y="4657165"/>
            <a:chExt cx="9147062" cy="120619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A88683B-318E-466D-8A28-935166AAFED1}"/>
                </a:ext>
              </a:extLst>
            </p:cNvPr>
            <p:cNvSpPr/>
            <p:nvPr/>
          </p:nvSpPr>
          <p:spPr>
            <a:xfrm>
              <a:off x="1838879" y="4689475"/>
              <a:ext cx="292608" cy="29527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6051EDC-3726-4E16-AB2D-FB88002CE263}"/>
                </a:ext>
              </a:extLst>
            </p:cNvPr>
            <p:cNvSpPr/>
            <p:nvPr/>
          </p:nvSpPr>
          <p:spPr>
            <a:xfrm>
              <a:off x="1757568" y="5043043"/>
              <a:ext cx="292608" cy="29527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36BA25E-A658-4BE3-97FB-83356290E0E8}"/>
                </a:ext>
              </a:extLst>
            </p:cNvPr>
            <p:cNvSpPr/>
            <p:nvPr/>
          </p:nvSpPr>
          <p:spPr>
            <a:xfrm>
              <a:off x="4518570" y="5256306"/>
              <a:ext cx="232767" cy="23653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6128E70-CADF-42CF-93CD-1F7067AE6E9F}"/>
                </a:ext>
              </a:extLst>
            </p:cNvPr>
            <p:cNvSpPr/>
            <p:nvPr/>
          </p:nvSpPr>
          <p:spPr>
            <a:xfrm>
              <a:off x="4610362" y="5372099"/>
              <a:ext cx="292608" cy="29527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73483C5-B648-4ABB-A94D-7388D838CEF7}"/>
                </a:ext>
              </a:extLst>
            </p:cNvPr>
            <p:cNvSpPr/>
            <p:nvPr/>
          </p:nvSpPr>
          <p:spPr>
            <a:xfrm>
              <a:off x="4655910" y="4924775"/>
              <a:ext cx="232768" cy="23653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9052547-9D81-4753-8F9F-331D63600F2F}"/>
                </a:ext>
              </a:extLst>
            </p:cNvPr>
            <p:cNvSpPr/>
            <p:nvPr/>
          </p:nvSpPr>
          <p:spPr>
            <a:xfrm>
              <a:off x="4684059" y="4657165"/>
              <a:ext cx="348678" cy="34584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D43DD05-7944-4F63-A704-0E5C668ECB58}"/>
                </a:ext>
              </a:extLst>
            </p:cNvPr>
            <p:cNvSpPr/>
            <p:nvPr/>
          </p:nvSpPr>
          <p:spPr>
            <a:xfrm>
              <a:off x="7081964" y="5228430"/>
              <a:ext cx="292608" cy="29527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557D43F-05CF-47C8-BC9A-68397395FD95}"/>
                </a:ext>
              </a:extLst>
            </p:cNvPr>
            <p:cNvSpPr/>
            <p:nvPr/>
          </p:nvSpPr>
          <p:spPr>
            <a:xfrm>
              <a:off x="7463004" y="4849812"/>
              <a:ext cx="501694" cy="50158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C8E5541-2D57-4889-A655-2CEA1391A224}"/>
                </a:ext>
              </a:extLst>
            </p:cNvPr>
            <p:cNvSpPr/>
            <p:nvPr/>
          </p:nvSpPr>
          <p:spPr>
            <a:xfrm>
              <a:off x="9705198" y="5323005"/>
              <a:ext cx="539496" cy="54035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F7569F0-262B-455A-A042-A94ADA812256}"/>
                </a:ext>
              </a:extLst>
            </p:cNvPr>
            <p:cNvSpPr/>
            <p:nvPr/>
          </p:nvSpPr>
          <p:spPr>
            <a:xfrm>
              <a:off x="10187512" y="5043043"/>
              <a:ext cx="539496" cy="54035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B5F48F1-216B-4531-B5D6-5CA69BDE9C22}"/>
                </a:ext>
              </a:extLst>
            </p:cNvPr>
            <p:cNvSpPr/>
            <p:nvPr/>
          </p:nvSpPr>
          <p:spPr>
            <a:xfrm>
              <a:off x="1579946" y="5228430"/>
              <a:ext cx="292608" cy="29527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6073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B90B0D-B3A6-4494-B2E9-E3728B02A14C}"/>
              </a:ext>
            </a:extLst>
          </p:cNvPr>
          <p:cNvSpPr txBox="1"/>
          <p:nvPr/>
        </p:nvSpPr>
        <p:spPr>
          <a:xfrm>
            <a:off x="20770" y="0"/>
            <a:ext cx="1217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March 2022 – NOXP 0.5° V</a:t>
            </a:r>
            <a:r>
              <a:rPr lang="en-US" sz="4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Characteristics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14925E-70DD-4FDF-A504-E77276E89E95}"/>
              </a:ext>
            </a:extLst>
          </p:cNvPr>
          <p:cNvGrpSpPr/>
          <p:nvPr/>
        </p:nvGrpSpPr>
        <p:grpSpPr>
          <a:xfrm>
            <a:off x="1579946" y="4657165"/>
            <a:ext cx="9147062" cy="1206198"/>
            <a:chOff x="1579946" y="4657165"/>
            <a:chExt cx="9147062" cy="120619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A88683B-318E-466D-8A28-935166AAFED1}"/>
                </a:ext>
              </a:extLst>
            </p:cNvPr>
            <p:cNvSpPr/>
            <p:nvPr/>
          </p:nvSpPr>
          <p:spPr>
            <a:xfrm>
              <a:off x="1838879" y="4689475"/>
              <a:ext cx="292608" cy="29527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6051EDC-3726-4E16-AB2D-FB88002CE263}"/>
                </a:ext>
              </a:extLst>
            </p:cNvPr>
            <p:cNvSpPr/>
            <p:nvPr/>
          </p:nvSpPr>
          <p:spPr>
            <a:xfrm>
              <a:off x="1757568" y="5043043"/>
              <a:ext cx="292608" cy="29527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36BA25E-A658-4BE3-97FB-83356290E0E8}"/>
                </a:ext>
              </a:extLst>
            </p:cNvPr>
            <p:cNvSpPr/>
            <p:nvPr/>
          </p:nvSpPr>
          <p:spPr>
            <a:xfrm>
              <a:off x="4518570" y="5256306"/>
              <a:ext cx="232767" cy="23653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6128E70-CADF-42CF-93CD-1F7067AE6E9F}"/>
                </a:ext>
              </a:extLst>
            </p:cNvPr>
            <p:cNvSpPr/>
            <p:nvPr/>
          </p:nvSpPr>
          <p:spPr>
            <a:xfrm>
              <a:off x="4610362" y="5372099"/>
              <a:ext cx="292608" cy="29527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73483C5-B648-4ABB-A94D-7388D838CEF7}"/>
                </a:ext>
              </a:extLst>
            </p:cNvPr>
            <p:cNvSpPr/>
            <p:nvPr/>
          </p:nvSpPr>
          <p:spPr>
            <a:xfrm>
              <a:off x="4655910" y="4924775"/>
              <a:ext cx="232768" cy="23653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9052547-9D81-4753-8F9F-331D63600F2F}"/>
                </a:ext>
              </a:extLst>
            </p:cNvPr>
            <p:cNvSpPr/>
            <p:nvPr/>
          </p:nvSpPr>
          <p:spPr>
            <a:xfrm>
              <a:off x="4684059" y="4657165"/>
              <a:ext cx="348678" cy="34584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D43DD05-7944-4F63-A704-0E5C668ECB58}"/>
                </a:ext>
              </a:extLst>
            </p:cNvPr>
            <p:cNvSpPr/>
            <p:nvPr/>
          </p:nvSpPr>
          <p:spPr>
            <a:xfrm>
              <a:off x="7081964" y="5228430"/>
              <a:ext cx="292608" cy="29527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557D43F-05CF-47C8-BC9A-68397395FD95}"/>
                </a:ext>
              </a:extLst>
            </p:cNvPr>
            <p:cNvSpPr/>
            <p:nvPr/>
          </p:nvSpPr>
          <p:spPr>
            <a:xfrm>
              <a:off x="7463004" y="4849812"/>
              <a:ext cx="501694" cy="50158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C8E5541-2D57-4889-A655-2CEA1391A224}"/>
                </a:ext>
              </a:extLst>
            </p:cNvPr>
            <p:cNvSpPr/>
            <p:nvPr/>
          </p:nvSpPr>
          <p:spPr>
            <a:xfrm>
              <a:off x="9705198" y="5323005"/>
              <a:ext cx="539496" cy="54035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F7569F0-262B-455A-A042-A94ADA812256}"/>
                </a:ext>
              </a:extLst>
            </p:cNvPr>
            <p:cNvSpPr/>
            <p:nvPr/>
          </p:nvSpPr>
          <p:spPr>
            <a:xfrm>
              <a:off x="10187512" y="5043043"/>
              <a:ext cx="539496" cy="54035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B5F48F1-216B-4531-B5D6-5CA69BDE9C22}"/>
                </a:ext>
              </a:extLst>
            </p:cNvPr>
            <p:cNvSpPr/>
            <p:nvPr/>
          </p:nvSpPr>
          <p:spPr>
            <a:xfrm>
              <a:off x="1579946" y="5228430"/>
              <a:ext cx="292608" cy="29527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14DC6C-C10B-42A0-93B5-D57A4AD895FB}"/>
              </a:ext>
            </a:extLst>
          </p:cNvPr>
          <p:cNvGrpSpPr/>
          <p:nvPr/>
        </p:nvGrpSpPr>
        <p:grpSpPr>
          <a:xfrm>
            <a:off x="1140212" y="738024"/>
            <a:ext cx="9932346" cy="6119976"/>
            <a:chOff x="1140212" y="738024"/>
            <a:chExt cx="9932346" cy="611997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2E45E18-500E-47EC-8C41-C4479F5A24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9" t="3866" r="7314" b="50000"/>
            <a:stretch/>
          </p:blipFill>
          <p:spPr bwMode="auto">
            <a:xfrm>
              <a:off x="1140212" y="738024"/>
              <a:ext cx="9932346" cy="611997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7AEE21-8400-4D4A-94B2-7989BA65F1D0}"/>
                </a:ext>
              </a:extLst>
            </p:cNvPr>
            <p:cNvSpPr txBox="1"/>
            <p:nvPr/>
          </p:nvSpPr>
          <p:spPr>
            <a:xfrm>
              <a:off x="6010395" y="6386583"/>
              <a:ext cx="5049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Figure credit: Melissa Wagner, CIWRO/NSSL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A484151-8099-45D0-9896-F7E67FF0730A}"/>
              </a:ext>
            </a:extLst>
          </p:cNvPr>
          <p:cNvGrpSpPr/>
          <p:nvPr/>
        </p:nvGrpSpPr>
        <p:grpSpPr>
          <a:xfrm>
            <a:off x="1464992" y="1265767"/>
            <a:ext cx="5663941" cy="5483376"/>
            <a:chOff x="1464992" y="1265767"/>
            <a:chExt cx="5663941" cy="5483376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3C399B0-8F4B-4ECB-8B98-307A70BA0CD4}"/>
                </a:ext>
              </a:extLst>
            </p:cNvPr>
            <p:cNvSpPr/>
            <p:nvPr/>
          </p:nvSpPr>
          <p:spPr>
            <a:xfrm>
              <a:off x="5981700" y="3103033"/>
              <a:ext cx="198967" cy="304800"/>
            </a:xfrm>
            <a:custGeom>
              <a:avLst/>
              <a:gdLst>
                <a:gd name="connsiteX0" fmla="*/ 198967 w 198967"/>
                <a:gd name="connsiteY0" fmla="*/ 304800 h 304800"/>
                <a:gd name="connsiteX1" fmla="*/ 186267 w 198967"/>
                <a:gd name="connsiteY1" fmla="*/ 160867 h 304800"/>
                <a:gd name="connsiteX2" fmla="*/ 135467 w 198967"/>
                <a:gd name="connsiteY2" fmla="*/ 63500 h 304800"/>
                <a:gd name="connsiteX3" fmla="*/ 0 w 198967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967" h="304800">
                  <a:moveTo>
                    <a:pt x="198967" y="304800"/>
                  </a:moveTo>
                  <a:lnTo>
                    <a:pt x="186267" y="160867"/>
                  </a:lnTo>
                  <a:lnTo>
                    <a:pt x="135467" y="6350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132805C-D1E6-4F6E-AB29-4CF5B3BADF98}"/>
                </a:ext>
              </a:extLst>
            </p:cNvPr>
            <p:cNvSpPr/>
            <p:nvPr/>
          </p:nvSpPr>
          <p:spPr>
            <a:xfrm>
              <a:off x="5046133" y="2586567"/>
              <a:ext cx="393700" cy="88900"/>
            </a:xfrm>
            <a:custGeom>
              <a:avLst/>
              <a:gdLst>
                <a:gd name="connsiteX0" fmla="*/ 393700 w 393700"/>
                <a:gd name="connsiteY0" fmla="*/ 88900 h 88900"/>
                <a:gd name="connsiteX1" fmla="*/ 152400 w 393700"/>
                <a:gd name="connsiteY1" fmla="*/ 21166 h 88900"/>
                <a:gd name="connsiteX2" fmla="*/ 0 w 393700"/>
                <a:gd name="connsiteY2" fmla="*/ 0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3700" h="88900">
                  <a:moveTo>
                    <a:pt x="393700" y="88900"/>
                  </a:moveTo>
                  <a:lnTo>
                    <a:pt x="152400" y="21166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105A717-3919-4DF6-9A78-C66AA0145CB7}"/>
                </a:ext>
              </a:extLst>
            </p:cNvPr>
            <p:cNvSpPr/>
            <p:nvPr/>
          </p:nvSpPr>
          <p:spPr>
            <a:xfrm>
              <a:off x="6498167" y="2688167"/>
              <a:ext cx="122766" cy="182033"/>
            </a:xfrm>
            <a:custGeom>
              <a:avLst/>
              <a:gdLst>
                <a:gd name="connsiteX0" fmla="*/ 0 w 122766"/>
                <a:gd name="connsiteY0" fmla="*/ 182033 h 182033"/>
                <a:gd name="connsiteX1" fmla="*/ 122766 w 122766"/>
                <a:gd name="connsiteY1" fmla="*/ 0 h 18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766" h="182033">
                  <a:moveTo>
                    <a:pt x="0" y="182033"/>
                  </a:moveTo>
                  <a:lnTo>
                    <a:pt x="122766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3B77B35-37D9-4891-8DB0-F77FB5C267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35700" y="2637367"/>
              <a:ext cx="60476" cy="270933"/>
            </a:xfrm>
            <a:prstGeom prst="straightConnector1">
              <a:avLst/>
            </a:prstGeom>
            <a:ln w="38100">
              <a:solidFill>
                <a:srgbClr val="FFFE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98227E0-3EF6-43BC-B2C8-60E93B1614A4}"/>
                </a:ext>
              </a:extLst>
            </p:cNvPr>
            <p:cNvSpPr/>
            <p:nvPr/>
          </p:nvSpPr>
          <p:spPr>
            <a:xfrm>
              <a:off x="5490633" y="3479800"/>
              <a:ext cx="50800" cy="304800"/>
            </a:xfrm>
            <a:custGeom>
              <a:avLst/>
              <a:gdLst>
                <a:gd name="connsiteX0" fmla="*/ 0 w 50800"/>
                <a:gd name="connsiteY0" fmla="*/ 304800 h 304800"/>
                <a:gd name="connsiteX1" fmla="*/ 25400 w 50800"/>
                <a:gd name="connsiteY1" fmla="*/ 122767 h 304800"/>
                <a:gd name="connsiteX2" fmla="*/ 50800 w 50800"/>
                <a:gd name="connsiteY2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" h="304800">
                  <a:moveTo>
                    <a:pt x="0" y="304800"/>
                  </a:moveTo>
                  <a:lnTo>
                    <a:pt x="25400" y="122767"/>
                  </a:lnTo>
                  <a:lnTo>
                    <a:pt x="50800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1F95F22-965C-41C2-991A-8C9D656629DD}"/>
                </a:ext>
              </a:extLst>
            </p:cNvPr>
            <p:cNvSpPr/>
            <p:nvPr/>
          </p:nvSpPr>
          <p:spPr>
            <a:xfrm>
              <a:off x="6599767" y="1265767"/>
              <a:ext cx="266700" cy="76200"/>
            </a:xfrm>
            <a:custGeom>
              <a:avLst/>
              <a:gdLst>
                <a:gd name="connsiteX0" fmla="*/ 0 w 266700"/>
                <a:gd name="connsiteY0" fmla="*/ 76200 h 76200"/>
                <a:gd name="connsiteX1" fmla="*/ 165100 w 266700"/>
                <a:gd name="connsiteY1" fmla="*/ 25400 h 76200"/>
                <a:gd name="connsiteX2" fmla="*/ 266700 w 266700"/>
                <a:gd name="connsiteY2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700" h="76200">
                  <a:moveTo>
                    <a:pt x="0" y="76200"/>
                  </a:moveTo>
                  <a:lnTo>
                    <a:pt x="165100" y="25400"/>
                  </a:lnTo>
                  <a:lnTo>
                    <a:pt x="266700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E337ED4-E4C7-4BA4-97CE-7A474FD6258C}"/>
                </a:ext>
              </a:extLst>
            </p:cNvPr>
            <p:cNvSpPr/>
            <p:nvPr/>
          </p:nvSpPr>
          <p:spPr>
            <a:xfrm>
              <a:off x="7090833" y="1439333"/>
              <a:ext cx="38100" cy="385234"/>
            </a:xfrm>
            <a:custGeom>
              <a:avLst/>
              <a:gdLst>
                <a:gd name="connsiteX0" fmla="*/ 0 w 38100"/>
                <a:gd name="connsiteY0" fmla="*/ 385234 h 385234"/>
                <a:gd name="connsiteX1" fmla="*/ 12700 w 38100"/>
                <a:gd name="connsiteY1" fmla="*/ 177800 h 385234"/>
                <a:gd name="connsiteX2" fmla="*/ 38100 w 38100"/>
                <a:gd name="connsiteY2" fmla="*/ 0 h 385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385234">
                  <a:moveTo>
                    <a:pt x="0" y="385234"/>
                  </a:moveTo>
                  <a:lnTo>
                    <a:pt x="12700" y="177800"/>
                  </a:lnTo>
                  <a:lnTo>
                    <a:pt x="38100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9FB1D80-12FC-4957-B61A-94AB2C13D765}"/>
                </a:ext>
              </a:extLst>
            </p:cNvPr>
            <p:cNvSpPr/>
            <p:nvPr/>
          </p:nvSpPr>
          <p:spPr>
            <a:xfrm>
              <a:off x="2421467" y="5384800"/>
              <a:ext cx="338666" cy="198967"/>
            </a:xfrm>
            <a:custGeom>
              <a:avLst/>
              <a:gdLst>
                <a:gd name="connsiteX0" fmla="*/ 0 w 309033"/>
                <a:gd name="connsiteY0" fmla="*/ 173567 h 173567"/>
                <a:gd name="connsiteX1" fmla="*/ 139700 w 309033"/>
                <a:gd name="connsiteY1" fmla="*/ 143933 h 173567"/>
                <a:gd name="connsiteX2" fmla="*/ 279400 w 309033"/>
                <a:gd name="connsiteY2" fmla="*/ 97367 h 173567"/>
                <a:gd name="connsiteX3" fmla="*/ 309033 w 309033"/>
                <a:gd name="connsiteY3" fmla="*/ 0 h 173567"/>
                <a:gd name="connsiteX0" fmla="*/ 0 w 309033"/>
                <a:gd name="connsiteY0" fmla="*/ 173567 h 173567"/>
                <a:gd name="connsiteX1" fmla="*/ 139700 w 309033"/>
                <a:gd name="connsiteY1" fmla="*/ 143933 h 173567"/>
                <a:gd name="connsiteX2" fmla="*/ 215900 w 309033"/>
                <a:gd name="connsiteY2" fmla="*/ 139701 h 173567"/>
                <a:gd name="connsiteX3" fmla="*/ 309033 w 309033"/>
                <a:gd name="connsiteY3" fmla="*/ 0 h 173567"/>
                <a:gd name="connsiteX0" fmla="*/ 0 w 309033"/>
                <a:gd name="connsiteY0" fmla="*/ 173567 h 173567"/>
                <a:gd name="connsiteX1" fmla="*/ 127000 w 309033"/>
                <a:gd name="connsiteY1" fmla="*/ 165100 h 173567"/>
                <a:gd name="connsiteX2" fmla="*/ 215900 w 309033"/>
                <a:gd name="connsiteY2" fmla="*/ 139701 h 173567"/>
                <a:gd name="connsiteX3" fmla="*/ 309033 w 309033"/>
                <a:gd name="connsiteY3" fmla="*/ 0 h 173567"/>
                <a:gd name="connsiteX0" fmla="*/ 0 w 338666"/>
                <a:gd name="connsiteY0" fmla="*/ 198967 h 198967"/>
                <a:gd name="connsiteX1" fmla="*/ 156633 w 338666"/>
                <a:gd name="connsiteY1" fmla="*/ 165100 h 198967"/>
                <a:gd name="connsiteX2" fmla="*/ 245533 w 338666"/>
                <a:gd name="connsiteY2" fmla="*/ 139701 h 198967"/>
                <a:gd name="connsiteX3" fmla="*/ 338666 w 338666"/>
                <a:gd name="connsiteY3" fmla="*/ 0 h 19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66" h="198967">
                  <a:moveTo>
                    <a:pt x="0" y="198967"/>
                  </a:moveTo>
                  <a:lnTo>
                    <a:pt x="156633" y="165100"/>
                  </a:lnTo>
                  <a:lnTo>
                    <a:pt x="245533" y="139701"/>
                  </a:lnTo>
                  <a:cubicBezTo>
                    <a:pt x="255411" y="107245"/>
                    <a:pt x="328788" y="32456"/>
                    <a:pt x="338666" y="0"/>
                  </a:cubicBez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CAD6DB5-C663-43B8-BFF7-E4EF2EF4407C}"/>
                </a:ext>
              </a:extLst>
            </p:cNvPr>
            <p:cNvSpPr/>
            <p:nvPr/>
          </p:nvSpPr>
          <p:spPr>
            <a:xfrm>
              <a:off x="2413000" y="4775200"/>
              <a:ext cx="469900" cy="101600"/>
            </a:xfrm>
            <a:custGeom>
              <a:avLst/>
              <a:gdLst>
                <a:gd name="connsiteX0" fmla="*/ 0 w 469900"/>
                <a:gd name="connsiteY0" fmla="*/ 0 h 101600"/>
                <a:gd name="connsiteX1" fmla="*/ 194733 w 469900"/>
                <a:gd name="connsiteY1" fmla="*/ 71967 h 101600"/>
                <a:gd name="connsiteX2" fmla="*/ 338667 w 469900"/>
                <a:gd name="connsiteY2" fmla="*/ 101600 h 101600"/>
                <a:gd name="connsiteX3" fmla="*/ 368300 w 469900"/>
                <a:gd name="connsiteY3" fmla="*/ 101600 h 101600"/>
                <a:gd name="connsiteX4" fmla="*/ 423333 w 469900"/>
                <a:gd name="connsiteY4" fmla="*/ 101600 h 101600"/>
                <a:gd name="connsiteX5" fmla="*/ 469900 w 469900"/>
                <a:gd name="connsiteY5" fmla="*/ 84667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900" h="101600">
                  <a:moveTo>
                    <a:pt x="0" y="0"/>
                  </a:moveTo>
                  <a:lnTo>
                    <a:pt x="194733" y="71967"/>
                  </a:lnTo>
                  <a:lnTo>
                    <a:pt x="338667" y="101600"/>
                  </a:lnTo>
                  <a:lnTo>
                    <a:pt x="368300" y="101600"/>
                  </a:lnTo>
                  <a:lnTo>
                    <a:pt x="423333" y="101600"/>
                  </a:lnTo>
                  <a:lnTo>
                    <a:pt x="469900" y="84667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F514EBB-841E-4E9C-8669-C54C830ECBE1}"/>
                </a:ext>
              </a:extLst>
            </p:cNvPr>
            <p:cNvSpPr/>
            <p:nvPr/>
          </p:nvSpPr>
          <p:spPr>
            <a:xfrm>
              <a:off x="5290457" y="3450771"/>
              <a:ext cx="125186" cy="179615"/>
            </a:xfrm>
            <a:custGeom>
              <a:avLst/>
              <a:gdLst>
                <a:gd name="connsiteX0" fmla="*/ 0 w 125186"/>
                <a:gd name="connsiteY0" fmla="*/ 179615 h 179615"/>
                <a:gd name="connsiteX1" fmla="*/ 125186 w 125186"/>
                <a:gd name="connsiteY1" fmla="*/ 0 h 179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186" h="179615">
                  <a:moveTo>
                    <a:pt x="0" y="179615"/>
                  </a:moveTo>
                  <a:lnTo>
                    <a:pt x="125186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23981F9-B111-4034-A4E2-AFC682896C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0871" y="5372099"/>
              <a:ext cx="359491" cy="46568"/>
            </a:xfrm>
            <a:prstGeom prst="straightConnector1">
              <a:avLst/>
            </a:prstGeom>
            <a:ln w="38100">
              <a:solidFill>
                <a:srgbClr val="FFFE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F0D290D-2CE6-46E6-A0DE-15656ADAB4A6}"/>
                </a:ext>
              </a:extLst>
            </p:cNvPr>
            <p:cNvSpPr/>
            <p:nvPr/>
          </p:nvSpPr>
          <p:spPr>
            <a:xfrm>
              <a:off x="2971800" y="4354286"/>
              <a:ext cx="283029" cy="212271"/>
            </a:xfrm>
            <a:custGeom>
              <a:avLst/>
              <a:gdLst>
                <a:gd name="connsiteX0" fmla="*/ 283029 w 283029"/>
                <a:gd name="connsiteY0" fmla="*/ 212271 h 212271"/>
                <a:gd name="connsiteX1" fmla="*/ 119743 w 283029"/>
                <a:gd name="connsiteY1" fmla="*/ 92528 h 212271"/>
                <a:gd name="connsiteX2" fmla="*/ 0 w 283029"/>
                <a:gd name="connsiteY2" fmla="*/ 0 h 21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029" h="212271">
                  <a:moveTo>
                    <a:pt x="283029" y="212271"/>
                  </a:moveTo>
                  <a:lnTo>
                    <a:pt x="119743" y="92528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C55C8C4-2240-4E23-8571-2ABB65180F16}"/>
                </a:ext>
              </a:extLst>
            </p:cNvPr>
            <p:cNvSpPr/>
            <p:nvPr/>
          </p:nvSpPr>
          <p:spPr>
            <a:xfrm>
              <a:off x="2988129" y="4724400"/>
              <a:ext cx="217714" cy="429986"/>
            </a:xfrm>
            <a:custGeom>
              <a:avLst/>
              <a:gdLst>
                <a:gd name="connsiteX0" fmla="*/ 217714 w 217714"/>
                <a:gd name="connsiteY0" fmla="*/ 429986 h 429986"/>
                <a:gd name="connsiteX1" fmla="*/ 125185 w 217714"/>
                <a:gd name="connsiteY1" fmla="*/ 195943 h 429986"/>
                <a:gd name="connsiteX2" fmla="*/ 0 w 217714"/>
                <a:gd name="connsiteY2" fmla="*/ 0 h 4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714" h="429986">
                  <a:moveTo>
                    <a:pt x="217714" y="429986"/>
                  </a:moveTo>
                  <a:lnTo>
                    <a:pt x="125185" y="195943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F9F0B33-43D4-4E9D-ADFF-58219D5D46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9757" y="3320143"/>
              <a:ext cx="244929" cy="359228"/>
            </a:xfrm>
            <a:prstGeom prst="straightConnector1">
              <a:avLst/>
            </a:prstGeom>
            <a:ln w="38100">
              <a:solidFill>
                <a:srgbClr val="FFFE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3A438E4-FA9F-4F4F-A39C-53CD176354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5357" y="6253843"/>
              <a:ext cx="228600" cy="304800"/>
            </a:xfrm>
            <a:prstGeom prst="straightConnector1">
              <a:avLst/>
            </a:prstGeom>
            <a:ln w="38100">
              <a:solidFill>
                <a:srgbClr val="FFFE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D394507-7FB9-4859-9452-BADBFE81A5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1943" y="5943600"/>
              <a:ext cx="278190" cy="97971"/>
            </a:xfrm>
            <a:prstGeom prst="straightConnector1">
              <a:avLst/>
            </a:prstGeom>
            <a:ln w="38100">
              <a:solidFill>
                <a:srgbClr val="FFFE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49FDEB1-94B8-48DE-8F8B-5FFC51EA78D5}"/>
                </a:ext>
              </a:extLst>
            </p:cNvPr>
            <p:cNvSpPr/>
            <p:nvPr/>
          </p:nvSpPr>
          <p:spPr>
            <a:xfrm>
              <a:off x="3608614" y="3777343"/>
              <a:ext cx="348343" cy="451757"/>
            </a:xfrm>
            <a:custGeom>
              <a:avLst/>
              <a:gdLst>
                <a:gd name="connsiteX0" fmla="*/ 0 w 348343"/>
                <a:gd name="connsiteY0" fmla="*/ 451757 h 451757"/>
                <a:gd name="connsiteX1" fmla="*/ 141515 w 348343"/>
                <a:gd name="connsiteY1" fmla="*/ 342900 h 451757"/>
                <a:gd name="connsiteX2" fmla="*/ 293915 w 348343"/>
                <a:gd name="connsiteY2" fmla="*/ 146957 h 451757"/>
                <a:gd name="connsiteX3" fmla="*/ 348343 w 348343"/>
                <a:gd name="connsiteY3" fmla="*/ 0 h 45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343" h="451757">
                  <a:moveTo>
                    <a:pt x="0" y="451757"/>
                  </a:moveTo>
                  <a:lnTo>
                    <a:pt x="141515" y="342900"/>
                  </a:lnTo>
                  <a:lnTo>
                    <a:pt x="293915" y="146957"/>
                  </a:lnTo>
                  <a:lnTo>
                    <a:pt x="348343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F44662E-B320-4D72-9447-937FB8D1E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4992" y="6607629"/>
              <a:ext cx="195079" cy="141514"/>
            </a:xfrm>
            <a:prstGeom prst="straightConnector1">
              <a:avLst/>
            </a:prstGeom>
            <a:ln w="38100">
              <a:solidFill>
                <a:srgbClr val="FFFE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79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B90B0D-B3A6-4494-B2E9-E3728B02A14C}"/>
              </a:ext>
            </a:extLst>
          </p:cNvPr>
          <p:cNvSpPr txBox="1"/>
          <p:nvPr/>
        </p:nvSpPr>
        <p:spPr>
          <a:xfrm>
            <a:off x="20770" y="0"/>
            <a:ext cx="12171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March 2022 – NOXP 0.5° V</a:t>
            </a:r>
            <a:r>
              <a:rPr lang="en-US" sz="4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Characteristics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5FDA84-4A13-4E4A-BE62-DCBB58C4205D}"/>
              </a:ext>
            </a:extLst>
          </p:cNvPr>
          <p:cNvGrpSpPr/>
          <p:nvPr/>
        </p:nvGrpSpPr>
        <p:grpSpPr>
          <a:xfrm>
            <a:off x="20770" y="707886"/>
            <a:ext cx="12150460" cy="6119976"/>
            <a:chOff x="-1444487" y="707886"/>
            <a:chExt cx="13615717" cy="6858000"/>
          </a:xfrm>
        </p:grpSpPr>
        <p:pic>
          <p:nvPicPr>
            <p:cNvPr id="11" name="Picture 10" descr="Calendar&#10;&#10;Description automatically generated with low confidence">
              <a:extLst>
                <a:ext uri="{FF2B5EF4-FFF2-40B4-BE49-F238E27FC236}">
                  <a16:creationId xmlns:a16="http://schemas.microsoft.com/office/drawing/2014/main" id="{B95C4F8B-0901-4080-98F7-488AA4DBF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9804" y="707886"/>
              <a:ext cx="4051426" cy="6858000"/>
            </a:xfrm>
            <a:prstGeom prst="rect">
              <a:avLst/>
            </a:prstGeom>
          </p:spPr>
        </p:pic>
        <p:pic>
          <p:nvPicPr>
            <p:cNvPr id="9" name="Picture 8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5B4AD6CA-9644-47E1-A76B-BC668701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191"/>
            <a:stretch/>
          </p:blipFill>
          <p:spPr>
            <a:xfrm>
              <a:off x="4934459" y="707886"/>
              <a:ext cx="3395447" cy="6858000"/>
            </a:xfrm>
            <a:prstGeom prst="rect">
              <a:avLst/>
            </a:prstGeom>
          </p:spPr>
        </p:pic>
        <p:pic>
          <p:nvPicPr>
            <p:cNvPr id="7" name="Picture 6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95EC8486-1FBF-46DD-A33E-3D01C5622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191"/>
            <a:stretch/>
          </p:blipFill>
          <p:spPr>
            <a:xfrm>
              <a:off x="1743610" y="707886"/>
              <a:ext cx="3395447" cy="6858000"/>
            </a:xfrm>
            <a:prstGeom prst="rect">
              <a:avLst/>
            </a:prstGeom>
          </p:spPr>
        </p:pic>
        <p:pic>
          <p:nvPicPr>
            <p:cNvPr id="4" name="Picture 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836400FE-BAD5-4E7C-A643-60DFD4DF96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442"/>
            <a:stretch/>
          </p:blipFill>
          <p:spPr>
            <a:xfrm>
              <a:off x="-1444487" y="707886"/>
              <a:ext cx="3395448" cy="6858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14925E-70DD-4FDF-A504-E77276E89E95}"/>
              </a:ext>
            </a:extLst>
          </p:cNvPr>
          <p:cNvGrpSpPr/>
          <p:nvPr/>
        </p:nvGrpSpPr>
        <p:grpSpPr>
          <a:xfrm>
            <a:off x="1579946" y="4657165"/>
            <a:ext cx="9147062" cy="1206198"/>
            <a:chOff x="1579946" y="4657165"/>
            <a:chExt cx="9147062" cy="120619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A88683B-318E-466D-8A28-935166AAFED1}"/>
                </a:ext>
              </a:extLst>
            </p:cNvPr>
            <p:cNvSpPr/>
            <p:nvPr/>
          </p:nvSpPr>
          <p:spPr>
            <a:xfrm>
              <a:off x="1838879" y="4689475"/>
              <a:ext cx="292608" cy="29527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6051EDC-3726-4E16-AB2D-FB88002CE263}"/>
                </a:ext>
              </a:extLst>
            </p:cNvPr>
            <p:cNvSpPr/>
            <p:nvPr/>
          </p:nvSpPr>
          <p:spPr>
            <a:xfrm>
              <a:off x="1757568" y="5043043"/>
              <a:ext cx="292608" cy="29527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36BA25E-A658-4BE3-97FB-83356290E0E8}"/>
                </a:ext>
              </a:extLst>
            </p:cNvPr>
            <p:cNvSpPr/>
            <p:nvPr/>
          </p:nvSpPr>
          <p:spPr>
            <a:xfrm>
              <a:off x="4518570" y="5256306"/>
              <a:ext cx="232767" cy="23653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6128E70-CADF-42CF-93CD-1F7067AE6E9F}"/>
                </a:ext>
              </a:extLst>
            </p:cNvPr>
            <p:cNvSpPr/>
            <p:nvPr/>
          </p:nvSpPr>
          <p:spPr>
            <a:xfrm>
              <a:off x="4610362" y="5372099"/>
              <a:ext cx="292608" cy="29527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73483C5-B648-4ABB-A94D-7388D838CEF7}"/>
                </a:ext>
              </a:extLst>
            </p:cNvPr>
            <p:cNvSpPr/>
            <p:nvPr/>
          </p:nvSpPr>
          <p:spPr>
            <a:xfrm>
              <a:off x="4655910" y="4924775"/>
              <a:ext cx="232768" cy="23653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9052547-9D81-4753-8F9F-331D63600F2F}"/>
                </a:ext>
              </a:extLst>
            </p:cNvPr>
            <p:cNvSpPr/>
            <p:nvPr/>
          </p:nvSpPr>
          <p:spPr>
            <a:xfrm>
              <a:off x="4684059" y="4657165"/>
              <a:ext cx="348678" cy="34584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D43DD05-7944-4F63-A704-0E5C668ECB58}"/>
                </a:ext>
              </a:extLst>
            </p:cNvPr>
            <p:cNvSpPr/>
            <p:nvPr/>
          </p:nvSpPr>
          <p:spPr>
            <a:xfrm>
              <a:off x="7081964" y="5228430"/>
              <a:ext cx="292608" cy="29527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557D43F-05CF-47C8-BC9A-68397395FD95}"/>
                </a:ext>
              </a:extLst>
            </p:cNvPr>
            <p:cNvSpPr/>
            <p:nvPr/>
          </p:nvSpPr>
          <p:spPr>
            <a:xfrm>
              <a:off x="7463004" y="4849812"/>
              <a:ext cx="501694" cy="50158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C8E5541-2D57-4889-A655-2CEA1391A224}"/>
                </a:ext>
              </a:extLst>
            </p:cNvPr>
            <p:cNvSpPr/>
            <p:nvPr/>
          </p:nvSpPr>
          <p:spPr>
            <a:xfrm>
              <a:off x="9705198" y="5323005"/>
              <a:ext cx="539496" cy="54035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F7569F0-262B-455A-A042-A94ADA812256}"/>
                </a:ext>
              </a:extLst>
            </p:cNvPr>
            <p:cNvSpPr/>
            <p:nvPr/>
          </p:nvSpPr>
          <p:spPr>
            <a:xfrm>
              <a:off x="10187512" y="5043043"/>
              <a:ext cx="539496" cy="54035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B5F48F1-216B-4531-B5D6-5CA69BDE9C22}"/>
                </a:ext>
              </a:extLst>
            </p:cNvPr>
            <p:cNvSpPr/>
            <p:nvPr/>
          </p:nvSpPr>
          <p:spPr>
            <a:xfrm>
              <a:off x="1579946" y="5228430"/>
              <a:ext cx="292608" cy="29527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14DC6C-C10B-42A0-93B5-D57A4AD895FB}"/>
              </a:ext>
            </a:extLst>
          </p:cNvPr>
          <p:cNvGrpSpPr/>
          <p:nvPr/>
        </p:nvGrpSpPr>
        <p:grpSpPr>
          <a:xfrm>
            <a:off x="1140212" y="738024"/>
            <a:ext cx="9932346" cy="6119976"/>
            <a:chOff x="1140212" y="738024"/>
            <a:chExt cx="9932346" cy="611997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2E45E18-500E-47EC-8C41-C4479F5A24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9" t="3866" r="7314" b="50000"/>
            <a:stretch/>
          </p:blipFill>
          <p:spPr bwMode="auto">
            <a:xfrm>
              <a:off x="1140212" y="738024"/>
              <a:ext cx="9932346" cy="611997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7AEE21-8400-4D4A-94B2-7989BA65F1D0}"/>
                </a:ext>
              </a:extLst>
            </p:cNvPr>
            <p:cNvSpPr txBox="1"/>
            <p:nvPr/>
          </p:nvSpPr>
          <p:spPr>
            <a:xfrm>
              <a:off x="6010395" y="6386583"/>
              <a:ext cx="5049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Figure credit: Melissa Wagner, CIWRO/NSSL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A484151-8099-45D0-9896-F7E67FF0730A}"/>
              </a:ext>
            </a:extLst>
          </p:cNvPr>
          <p:cNvGrpSpPr/>
          <p:nvPr/>
        </p:nvGrpSpPr>
        <p:grpSpPr>
          <a:xfrm>
            <a:off x="1464992" y="1265767"/>
            <a:ext cx="5663941" cy="5483376"/>
            <a:chOff x="1464992" y="1265767"/>
            <a:chExt cx="5663941" cy="5483376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3C399B0-8F4B-4ECB-8B98-307A70BA0CD4}"/>
                </a:ext>
              </a:extLst>
            </p:cNvPr>
            <p:cNvSpPr/>
            <p:nvPr/>
          </p:nvSpPr>
          <p:spPr>
            <a:xfrm>
              <a:off x="5981700" y="3103033"/>
              <a:ext cx="198967" cy="304800"/>
            </a:xfrm>
            <a:custGeom>
              <a:avLst/>
              <a:gdLst>
                <a:gd name="connsiteX0" fmla="*/ 198967 w 198967"/>
                <a:gd name="connsiteY0" fmla="*/ 304800 h 304800"/>
                <a:gd name="connsiteX1" fmla="*/ 186267 w 198967"/>
                <a:gd name="connsiteY1" fmla="*/ 160867 h 304800"/>
                <a:gd name="connsiteX2" fmla="*/ 135467 w 198967"/>
                <a:gd name="connsiteY2" fmla="*/ 63500 h 304800"/>
                <a:gd name="connsiteX3" fmla="*/ 0 w 198967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967" h="304800">
                  <a:moveTo>
                    <a:pt x="198967" y="304800"/>
                  </a:moveTo>
                  <a:lnTo>
                    <a:pt x="186267" y="160867"/>
                  </a:lnTo>
                  <a:lnTo>
                    <a:pt x="135467" y="63500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132805C-D1E6-4F6E-AB29-4CF5B3BADF98}"/>
                </a:ext>
              </a:extLst>
            </p:cNvPr>
            <p:cNvSpPr/>
            <p:nvPr/>
          </p:nvSpPr>
          <p:spPr>
            <a:xfrm>
              <a:off x="5046133" y="2586567"/>
              <a:ext cx="393700" cy="88900"/>
            </a:xfrm>
            <a:custGeom>
              <a:avLst/>
              <a:gdLst>
                <a:gd name="connsiteX0" fmla="*/ 393700 w 393700"/>
                <a:gd name="connsiteY0" fmla="*/ 88900 h 88900"/>
                <a:gd name="connsiteX1" fmla="*/ 152400 w 393700"/>
                <a:gd name="connsiteY1" fmla="*/ 21166 h 88900"/>
                <a:gd name="connsiteX2" fmla="*/ 0 w 393700"/>
                <a:gd name="connsiteY2" fmla="*/ 0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3700" h="88900">
                  <a:moveTo>
                    <a:pt x="393700" y="88900"/>
                  </a:moveTo>
                  <a:lnTo>
                    <a:pt x="152400" y="21166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105A717-3919-4DF6-9A78-C66AA0145CB7}"/>
                </a:ext>
              </a:extLst>
            </p:cNvPr>
            <p:cNvSpPr/>
            <p:nvPr/>
          </p:nvSpPr>
          <p:spPr>
            <a:xfrm>
              <a:off x="6498167" y="2688167"/>
              <a:ext cx="122766" cy="182033"/>
            </a:xfrm>
            <a:custGeom>
              <a:avLst/>
              <a:gdLst>
                <a:gd name="connsiteX0" fmla="*/ 0 w 122766"/>
                <a:gd name="connsiteY0" fmla="*/ 182033 h 182033"/>
                <a:gd name="connsiteX1" fmla="*/ 122766 w 122766"/>
                <a:gd name="connsiteY1" fmla="*/ 0 h 18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766" h="182033">
                  <a:moveTo>
                    <a:pt x="0" y="182033"/>
                  </a:moveTo>
                  <a:lnTo>
                    <a:pt x="122766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3B77B35-37D9-4891-8DB0-F77FB5C267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35700" y="2637367"/>
              <a:ext cx="60476" cy="270933"/>
            </a:xfrm>
            <a:prstGeom prst="straightConnector1">
              <a:avLst/>
            </a:prstGeom>
            <a:ln w="38100">
              <a:solidFill>
                <a:srgbClr val="FFFE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98227E0-3EF6-43BC-B2C8-60E93B1614A4}"/>
                </a:ext>
              </a:extLst>
            </p:cNvPr>
            <p:cNvSpPr/>
            <p:nvPr/>
          </p:nvSpPr>
          <p:spPr>
            <a:xfrm>
              <a:off x="5490633" y="3479800"/>
              <a:ext cx="50800" cy="304800"/>
            </a:xfrm>
            <a:custGeom>
              <a:avLst/>
              <a:gdLst>
                <a:gd name="connsiteX0" fmla="*/ 0 w 50800"/>
                <a:gd name="connsiteY0" fmla="*/ 304800 h 304800"/>
                <a:gd name="connsiteX1" fmla="*/ 25400 w 50800"/>
                <a:gd name="connsiteY1" fmla="*/ 122767 h 304800"/>
                <a:gd name="connsiteX2" fmla="*/ 50800 w 50800"/>
                <a:gd name="connsiteY2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" h="304800">
                  <a:moveTo>
                    <a:pt x="0" y="304800"/>
                  </a:moveTo>
                  <a:lnTo>
                    <a:pt x="25400" y="122767"/>
                  </a:lnTo>
                  <a:lnTo>
                    <a:pt x="50800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1F95F22-965C-41C2-991A-8C9D656629DD}"/>
                </a:ext>
              </a:extLst>
            </p:cNvPr>
            <p:cNvSpPr/>
            <p:nvPr/>
          </p:nvSpPr>
          <p:spPr>
            <a:xfrm>
              <a:off x="6599767" y="1265767"/>
              <a:ext cx="266700" cy="76200"/>
            </a:xfrm>
            <a:custGeom>
              <a:avLst/>
              <a:gdLst>
                <a:gd name="connsiteX0" fmla="*/ 0 w 266700"/>
                <a:gd name="connsiteY0" fmla="*/ 76200 h 76200"/>
                <a:gd name="connsiteX1" fmla="*/ 165100 w 266700"/>
                <a:gd name="connsiteY1" fmla="*/ 25400 h 76200"/>
                <a:gd name="connsiteX2" fmla="*/ 266700 w 266700"/>
                <a:gd name="connsiteY2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700" h="76200">
                  <a:moveTo>
                    <a:pt x="0" y="76200"/>
                  </a:moveTo>
                  <a:lnTo>
                    <a:pt x="165100" y="25400"/>
                  </a:lnTo>
                  <a:lnTo>
                    <a:pt x="266700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E337ED4-E4C7-4BA4-97CE-7A474FD6258C}"/>
                </a:ext>
              </a:extLst>
            </p:cNvPr>
            <p:cNvSpPr/>
            <p:nvPr/>
          </p:nvSpPr>
          <p:spPr>
            <a:xfrm>
              <a:off x="7090833" y="1439333"/>
              <a:ext cx="38100" cy="385234"/>
            </a:xfrm>
            <a:custGeom>
              <a:avLst/>
              <a:gdLst>
                <a:gd name="connsiteX0" fmla="*/ 0 w 38100"/>
                <a:gd name="connsiteY0" fmla="*/ 385234 h 385234"/>
                <a:gd name="connsiteX1" fmla="*/ 12700 w 38100"/>
                <a:gd name="connsiteY1" fmla="*/ 177800 h 385234"/>
                <a:gd name="connsiteX2" fmla="*/ 38100 w 38100"/>
                <a:gd name="connsiteY2" fmla="*/ 0 h 385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385234">
                  <a:moveTo>
                    <a:pt x="0" y="385234"/>
                  </a:moveTo>
                  <a:lnTo>
                    <a:pt x="12700" y="177800"/>
                  </a:lnTo>
                  <a:lnTo>
                    <a:pt x="38100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9FB1D80-12FC-4957-B61A-94AB2C13D765}"/>
                </a:ext>
              </a:extLst>
            </p:cNvPr>
            <p:cNvSpPr/>
            <p:nvPr/>
          </p:nvSpPr>
          <p:spPr>
            <a:xfrm>
              <a:off x="2421467" y="5384800"/>
              <a:ext cx="338666" cy="198967"/>
            </a:xfrm>
            <a:custGeom>
              <a:avLst/>
              <a:gdLst>
                <a:gd name="connsiteX0" fmla="*/ 0 w 309033"/>
                <a:gd name="connsiteY0" fmla="*/ 173567 h 173567"/>
                <a:gd name="connsiteX1" fmla="*/ 139700 w 309033"/>
                <a:gd name="connsiteY1" fmla="*/ 143933 h 173567"/>
                <a:gd name="connsiteX2" fmla="*/ 279400 w 309033"/>
                <a:gd name="connsiteY2" fmla="*/ 97367 h 173567"/>
                <a:gd name="connsiteX3" fmla="*/ 309033 w 309033"/>
                <a:gd name="connsiteY3" fmla="*/ 0 h 173567"/>
                <a:gd name="connsiteX0" fmla="*/ 0 w 309033"/>
                <a:gd name="connsiteY0" fmla="*/ 173567 h 173567"/>
                <a:gd name="connsiteX1" fmla="*/ 139700 w 309033"/>
                <a:gd name="connsiteY1" fmla="*/ 143933 h 173567"/>
                <a:gd name="connsiteX2" fmla="*/ 215900 w 309033"/>
                <a:gd name="connsiteY2" fmla="*/ 139701 h 173567"/>
                <a:gd name="connsiteX3" fmla="*/ 309033 w 309033"/>
                <a:gd name="connsiteY3" fmla="*/ 0 h 173567"/>
                <a:gd name="connsiteX0" fmla="*/ 0 w 309033"/>
                <a:gd name="connsiteY0" fmla="*/ 173567 h 173567"/>
                <a:gd name="connsiteX1" fmla="*/ 127000 w 309033"/>
                <a:gd name="connsiteY1" fmla="*/ 165100 h 173567"/>
                <a:gd name="connsiteX2" fmla="*/ 215900 w 309033"/>
                <a:gd name="connsiteY2" fmla="*/ 139701 h 173567"/>
                <a:gd name="connsiteX3" fmla="*/ 309033 w 309033"/>
                <a:gd name="connsiteY3" fmla="*/ 0 h 173567"/>
                <a:gd name="connsiteX0" fmla="*/ 0 w 338666"/>
                <a:gd name="connsiteY0" fmla="*/ 198967 h 198967"/>
                <a:gd name="connsiteX1" fmla="*/ 156633 w 338666"/>
                <a:gd name="connsiteY1" fmla="*/ 165100 h 198967"/>
                <a:gd name="connsiteX2" fmla="*/ 245533 w 338666"/>
                <a:gd name="connsiteY2" fmla="*/ 139701 h 198967"/>
                <a:gd name="connsiteX3" fmla="*/ 338666 w 338666"/>
                <a:gd name="connsiteY3" fmla="*/ 0 h 19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66" h="198967">
                  <a:moveTo>
                    <a:pt x="0" y="198967"/>
                  </a:moveTo>
                  <a:lnTo>
                    <a:pt x="156633" y="165100"/>
                  </a:lnTo>
                  <a:lnTo>
                    <a:pt x="245533" y="139701"/>
                  </a:lnTo>
                  <a:cubicBezTo>
                    <a:pt x="255411" y="107245"/>
                    <a:pt x="328788" y="32456"/>
                    <a:pt x="338666" y="0"/>
                  </a:cubicBez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CAD6DB5-C663-43B8-BFF7-E4EF2EF4407C}"/>
                </a:ext>
              </a:extLst>
            </p:cNvPr>
            <p:cNvSpPr/>
            <p:nvPr/>
          </p:nvSpPr>
          <p:spPr>
            <a:xfrm>
              <a:off x="2413000" y="4775200"/>
              <a:ext cx="469900" cy="101600"/>
            </a:xfrm>
            <a:custGeom>
              <a:avLst/>
              <a:gdLst>
                <a:gd name="connsiteX0" fmla="*/ 0 w 469900"/>
                <a:gd name="connsiteY0" fmla="*/ 0 h 101600"/>
                <a:gd name="connsiteX1" fmla="*/ 194733 w 469900"/>
                <a:gd name="connsiteY1" fmla="*/ 71967 h 101600"/>
                <a:gd name="connsiteX2" fmla="*/ 338667 w 469900"/>
                <a:gd name="connsiteY2" fmla="*/ 101600 h 101600"/>
                <a:gd name="connsiteX3" fmla="*/ 368300 w 469900"/>
                <a:gd name="connsiteY3" fmla="*/ 101600 h 101600"/>
                <a:gd name="connsiteX4" fmla="*/ 423333 w 469900"/>
                <a:gd name="connsiteY4" fmla="*/ 101600 h 101600"/>
                <a:gd name="connsiteX5" fmla="*/ 469900 w 469900"/>
                <a:gd name="connsiteY5" fmla="*/ 84667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900" h="101600">
                  <a:moveTo>
                    <a:pt x="0" y="0"/>
                  </a:moveTo>
                  <a:lnTo>
                    <a:pt x="194733" y="71967"/>
                  </a:lnTo>
                  <a:lnTo>
                    <a:pt x="338667" y="101600"/>
                  </a:lnTo>
                  <a:lnTo>
                    <a:pt x="368300" y="101600"/>
                  </a:lnTo>
                  <a:lnTo>
                    <a:pt x="423333" y="101600"/>
                  </a:lnTo>
                  <a:lnTo>
                    <a:pt x="469900" y="84667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F514EBB-841E-4E9C-8669-C54C830ECBE1}"/>
                </a:ext>
              </a:extLst>
            </p:cNvPr>
            <p:cNvSpPr/>
            <p:nvPr/>
          </p:nvSpPr>
          <p:spPr>
            <a:xfrm>
              <a:off x="5290457" y="3450771"/>
              <a:ext cx="125186" cy="179615"/>
            </a:xfrm>
            <a:custGeom>
              <a:avLst/>
              <a:gdLst>
                <a:gd name="connsiteX0" fmla="*/ 0 w 125186"/>
                <a:gd name="connsiteY0" fmla="*/ 179615 h 179615"/>
                <a:gd name="connsiteX1" fmla="*/ 125186 w 125186"/>
                <a:gd name="connsiteY1" fmla="*/ 0 h 179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186" h="179615">
                  <a:moveTo>
                    <a:pt x="0" y="179615"/>
                  </a:moveTo>
                  <a:lnTo>
                    <a:pt x="125186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23981F9-B111-4034-A4E2-AFC682896C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0871" y="5372099"/>
              <a:ext cx="359491" cy="46568"/>
            </a:xfrm>
            <a:prstGeom prst="straightConnector1">
              <a:avLst/>
            </a:prstGeom>
            <a:ln w="38100">
              <a:solidFill>
                <a:srgbClr val="FFFE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F0D290D-2CE6-46E6-A0DE-15656ADAB4A6}"/>
                </a:ext>
              </a:extLst>
            </p:cNvPr>
            <p:cNvSpPr/>
            <p:nvPr/>
          </p:nvSpPr>
          <p:spPr>
            <a:xfrm>
              <a:off x="2971800" y="4354286"/>
              <a:ext cx="283029" cy="212271"/>
            </a:xfrm>
            <a:custGeom>
              <a:avLst/>
              <a:gdLst>
                <a:gd name="connsiteX0" fmla="*/ 283029 w 283029"/>
                <a:gd name="connsiteY0" fmla="*/ 212271 h 212271"/>
                <a:gd name="connsiteX1" fmla="*/ 119743 w 283029"/>
                <a:gd name="connsiteY1" fmla="*/ 92528 h 212271"/>
                <a:gd name="connsiteX2" fmla="*/ 0 w 283029"/>
                <a:gd name="connsiteY2" fmla="*/ 0 h 21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3029" h="212271">
                  <a:moveTo>
                    <a:pt x="283029" y="212271"/>
                  </a:moveTo>
                  <a:lnTo>
                    <a:pt x="119743" y="92528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C55C8C4-2240-4E23-8571-2ABB65180F16}"/>
                </a:ext>
              </a:extLst>
            </p:cNvPr>
            <p:cNvSpPr/>
            <p:nvPr/>
          </p:nvSpPr>
          <p:spPr>
            <a:xfrm>
              <a:off x="2988129" y="4724400"/>
              <a:ext cx="217714" cy="429986"/>
            </a:xfrm>
            <a:custGeom>
              <a:avLst/>
              <a:gdLst>
                <a:gd name="connsiteX0" fmla="*/ 217714 w 217714"/>
                <a:gd name="connsiteY0" fmla="*/ 429986 h 429986"/>
                <a:gd name="connsiteX1" fmla="*/ 125185 w 217714"/>
                <a:gd name="connsiteY1" fmla="*/ 195943 h 429986"/>
                <a:gd name="connsiteX2" fmla="*/ 0 w 217714"/>
                <a:gd name="connsiteY2" fmla="*/ 0 h 42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714" h="429986">
                  <a:moveTo>
                    <a:pt x="217714" y="429986"/>
                  </a:moveTo>
                  <a:lnTo>
                    <a:pt x="125185" y="195943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F9F0B33-43D4-4E9D-ADFF-58219D5D46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99757" y="3320143"/>
              <a:ext cx="244929" cy="359228"/>
            </a:xfrm>
            <a:prstGeom prst="straightConnector1">
              <a:avLst/>
            </a:prstGeom>
            <a:ln w="38100">
              <a:solidFill>
                <a:srgbClr val="FFFE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3A438E4-FA9F-4F4F-A39C-53CD176354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5357" y="6253843"/>
              <a:ext cx="228600" cy="304800"/>
            </a:xfrm>
            <a:prstGeom prst="straightConnector1">
              <a:avLst/>
            </a:prstGeom>
            <a:ln w="38100">
              <a:solidFill>
                <a:srgbClr val="FFFE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D394507-7FB9-4859-9452-BADBFE81A5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1943" y="5943600"/>
              <a:ext cx="278190" cy="97971"/>
            </a:xfrm>
            <a:prstGeom prst="straightConnector1">
              <a:avLst/>
            </a:prstGeom>
            <a:ln w="38100">
              <a:solidFill>
                <a:srgbClr val="FFFE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49FDEB1-94B8-48DE-8F8B-5FFC51EA78D5}"/>
                </a:ext>
              </a:extLst>
            </p:cNvPr>
            <p:cNvSpPr/>
            <p:nvPr/>
          </p:nvSpPr>
          <p:spPr>
            <a:xfrm>
              <a:off x="3608614" y="3777343"/>
              <a:ext cx="348343" cy="451757"/>
            </a:xfrm>
            <a:custGeom>
              <a:avLst/>
              <a:gdLst>
                <a:gd name="connsiteX0" fmla="*/ 0 w 348343"/>
                <a:gd name="connsiteY0" fmla="*/ 451757 h 451757"/>
                <a:gd name="connsiteX1" fmla="*/ 141515 w 348343"/>
                <a:gd name="connsiteY1" fmla="*/ 342900 h 451757"/>
                <a:gd name="connsiteX2" fmla="*/ 293915 w 348343"/>
                <a:gd name="connsiteY2" fmla="*/ 146957 h 451757"/>
                <a:gd name="connsiteX3" fmla="*/ 348343 w 348343"/>
                <a:gd name="connsiteY3" fmla="*/ 0 h 45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343" h="451757">
                  <a:moveTo>
                    <a:pt x="0" y="451757"/>
                  </a:moveTo>
                  <a:lnTo>
                    <a:pt x="141515" y="342900"/>
                  </a:lnTo>
                  <a:lnTo>
                    <a:pt x="293915" y="146957"/>
                  </a:lnTo>
                  <a:lnTo>
                    <a:pt x="348343" y="0"/>
                  </a:lnTo>
                </a:path>
              </a:pathLst>
            </a:custGeom>
            <a:noFill/>
            <a:ln w="38100">
              <a:solidFill>
                <a:srgbClr val="FFFE04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F44662E-B320-4D72-9447-937FB8D1EB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64992" y="6607629"/>
              <a:ext cx="195079" cy="141514"/>
            </a:xfrm>
            <a:prstGeom prst="straightConnector1">
              <a:avLst/>
            </a:prstGeom>
            <a:ln w="38100">
              <a:solidFill>
                <a:srgbClr val="FFFE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333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247981</TotalTime>
  <Words>654</Words>
  <Application>Microsoft Office PowerPoint</Application>
  <PresentationFormat>Widescreen</PresentationFormat>
  <Paragraphs>73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The Prairie Point, MS, Tornado of PERiLS 2022 IOP 2: Intercomparison of Radar and Damage Observations Placed in the Context of Outstanding Questions Surrounding QLCS Tornadoes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Lyza</dc:creator>
  <cp:lastModifiedBy>Aikins, Josh</cp:lastModifiedBy>
  <cp:revision>1244</cp:revision>
  <dcterms:created xsi:type="dcterms:W3CDTF">2014-10-15T02:45:35Z</dcterms:created>
  <dcterms:modified xsi:type="dcterms:W3CDTF">2023-11-21T03:28:14Z</dcterms:modified>
</cp:coreProperties>
</file>