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29c1a4f61b3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29c1a4f61b3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9c1a4f61b3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9c1a4f61b3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red annotations are a fairly classical interpretation of ground marks. But things are likely</a:t>
            </a:r>
            <a:r>
              <a:rPr lang="en">
                <a:solidFill>
                  <a:schemeClr val="dk1"/>
                </a:solidFill>
              </a:rPr>
              <a:t> a lot more complex than inferred in this simple analysis… debris patterns, ground marks, etc. are not a flow snapshot!... in this case they are a time integral of deposition processes. So these flow-like annotations are just for illustration purposes.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c1a4f61b3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9c1a4f61b3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9c1a4f61b3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9c1a4f61b3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c1a4f61b3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c1a4f61b3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Same comment as Slide 10… and here might be a nice segue into tornado mulch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61a3c8befc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61a3c8befc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9c1a4f61b3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9c1a4f61b3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9c1a4f61b3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9c1a4f61b3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perspective looking east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9c1a4f61b3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9c1a4f61b3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Playing with. Not sure how well an axisymmetric translating vortex will represent the damage from what is likely an unsteady asymmetric flow.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9c1a4f61b3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9c1a4f61b3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9c1a4f61b3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29c1a4f61b3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Northward jog in track when transitioning from forest to open fields (seeing this pattern within most cases)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9c1a4f61b3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9c1a4f61b3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inferring </a:t>
            </a:r>
            <a:r>
              <a:rPr lang="en"/>
              <a:t>detailed knowledge of wind in rural parts of path… but we really have ~0 data to support these EF contour analyses without the research we are doing.</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61a998a50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61a998a50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9c1a4f61b3_0_4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54" name="Google Shape;254;g29c1a4f61b3_0_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9c1a4f61b3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 name="Google Shape;79;g29c1a4f61b3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9c1a4f61b3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9c1a4f61b3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1D1C1D"/>
                </a:solidFill>
                <a:highlight>
                  <a:srgbClr val="F8F8F8"/>
                </a:highlight>
              </a:rPr>
              <a:t>Max Doppler vorticity shows an intensifying vortex up to about Rolling Fork, then a pretty constantly intense (steady strong) vortex for a long period of time up to Silver City and then weakening.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c1a4f61b3_0_6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9c1a4f61b3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1D1C1D"/>
                </a:solidFill>
                <a:highlight>
                  <a:srgbClr val="F8F8F8"/>
                </a:highlight>
              </a:rPr>
              <a:t>The rho-h-v depression in rolling fork first began near the winding road west of the forest preserve (faint pink) but then went nuts in the forest and stayed debris-laden through rolling fork. It then eased up in the vicinity of the catfish farm, but got more intense again in that wooded area east of the catfish farm. Thereafter, the TDS continued but not as intense as in the rolling fork segment. </a:t>
            </a:r>
            <a:r>
              <a:rPr lang="en" sz="1150">
                <a:solidFill>
                  <a:srgbClr val="1D1C1D"/>
                </a:solidFill>
                <a:highlight>
                  <a:srgbClr val="F8F8F8"/>
                </a:highlight>
              </a:rPr>
              <a:t>Makes it tempting to attribute the fluctuations in rho-h-v to land use: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9c1a4f61b3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9c1a4f61b3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c1a4f61b3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c1a4f61b3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c1a4f61b3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c1a4f61b3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c1a4f61b3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9c1a4f61b3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sz="1100"/>
            </a:lvl1pPr>
            <a:lvl2pPr lvl="1" rtl="0" algn="l">
              <a:lnSpc>
                <a:spcPct val="100000"/>
              </a:lnSpc>
              <a:spcBef>
                <a:spcPts val="0"/>
              </a:spcBef>
              <a:spcAft>
                <a:spcPts val="0"/>
              </a:spcAft>
              <a:buSzPts val="1100"/>
              <a:buNone/>
              <a:defRPr sz="1100"/>
            </a:lvl2pPr>
            <a:lvl3pPr lvl="2" rtl="0" algn="l">
              <a:lnSpc>
                <a:spcPct val="100000"/>
              </a:lnSpc>
              <a:spcBef>
                <a:spcPts val="0"/>
              </a:spcBef>
              <a:spcAft>
                <a:spcPts val="0"/>
              </a:spcAft>
              <a:buSzPts val="1100"/>
              <a:buNone/>
              <a:defRPr sz="1100"/>
            </a:lvl3pPr>
            <a:lvl4pPr lvl="3" rtl="0" algn="l">
              <a:lnSpc>
                <a:spcPct val="100000"/>
              </a:lnSpc>
              <a:spcBef>
                <a:spcPts val="0"/>
              </a:spcBef>
              <a:spcAft>
                <a:spcPts val="0"/>
              </a:spcAft>
              <a:buSzPts val="1100"/>
              <a:buNone/>
              <a:defRPr sz="1100"/>
            </a:lvl4pPr>
            <a:lvl5pPr lvl="4" rtl="0" algn="l">
              <a:lnSpc>
                <a:spcPct val="100000"/>
              </a:lnSpc>
              <a:spcBef>
                <a:spcPts val="0"/>
              </a:spcBef>
              <a:spcAft>
                <a:spcPts val="0"/>
              </a:spcAft>
              <a:buSzPts val="1100"/>
              <a:buNone/>
              <a:defRPr sz="1100"/>
            </a:lvl5pPr>
            <a:lvl6pPr lvl="5" rtl="0" algn="l">
              <a:lnSpc>
                <a:spcPct val="100000"/>
              </a:lnSpc>
              <a:spcBef>
                <a:spcPts val="0"/>
              </a:spcBef>
              <a:spcAft>
                <a:spcPts val="0"/>
              </a:spcAft>
              <a:buSzPts val="1100"/>
              <a:buNone/>
              <a:defRPr sz="1100"/>
            </a:lvl6pPr>
            <a:lvl7pPr lvl="6" rtl="0" algn="l">
              <a:lnSpc>
                <a:spcPct val="100000"/>
              </a:lnSpc>
              <a:spcBef>
                <a:spcPts val="0"/>
              </a:spcBef>
              <a:spcAft>
                <a:spcPts val="0"/>
              </a:spcAft>
              <a:buSzPts val="1100"/>
              <a:buNone/>
              <a:defRPr sz="1100"/>
            </a:lvl7pPr>
            <a:lvl8pPr lvl="7" rtl="0" algn="l">
              <a:lnSpc>
                <a:spcPct val="100000"/>
              </a:lnSpc>
              <a:spcBef>
                <a:spcPts val="0"/>
              </a:spcBef>
              <a:spcAft>
                <a:spcPts val="0"/>
              </a:spcAft>
              <a:buSzPts val="1100"/>
              <a:buNone/>
              <a:defRPr sz="1100"/>
            </a:lvl8pPr>
            <a:lvl9pPr lvl="8" rtl="0" algn="l">
              <a:lnSpc>
                <a:spcPct val="100000"/>
              </a:lnSpc>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jpg"/><Relationship Id="rId5"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22.jpg"/><Relationship Id="rId5"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mailto:melissa.a.wagner@noaa.gov" TargetMode="External"/><Relationship Id="rId4" Type="http://schemas.openxmlformats.org/officeDocument/2006/relationships/image" Target="../media/image23.jpg"/><Relationship Id="rId5"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Characterizing Ground Markings and Flow of the Rolling Fork MS Tornado</a:t>
            </a:r>
            <a:endParaRPr/>
          </a:p>
        </p:txBody>
      </p:sp>
      <p:sp>
        <p:nvSpPr>
          <p:cNvPr id="61" name="Google Shape;61;p14"/>
          <p:cNvSpPr txBox="1"/>
          <p:nvPr>
            <p:ph idx="1" type="subTitle"/>
          </p:nvPr>
        </p:nvSpPr>
        <p:spPr>
          <a:xfrm>
            <a:off x="607400" y="2834125"/>
            <a:ext cx="82248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chemeClr val="dk1"/>
                </a:solidFill>
              </a:rPr>
              <a:t>Melissa Wagner</a:t>
            </a:r>
            <a:r>
              <a:rPr baseline="30000" lang="en">
                <a:solidFill>
                  <a:schemeClr val="dk1"/>
                </a:solidFill>
              </a:rPr>
              <a:t>1</a:t>
            </a:r>
            <a:r>
              <a:rPr lang="en">
                <a:solidFill>
                  <a:schemeClr val="dk1"/>
                </a:solidFill>
              </a:rPr>
              <a:t>, Erik Rasmussen</a:t>
            </a:r>
            <a:r>
              <a:rPr baseline="30000" lang="en">
                <a:solidFill>
                  <a:schemeClr val="dk1"/>
                </a:solidFill>
              </a:rPr>
              <a:t>2</a:t>
            </a:r>
            <a:r>
              <a:rPr lang="en">
                <a:solidFill>
                  <a:schemeClr val="dk1"/>
                </a:solidFill>
              </a:rPr>
              <a:t>, Mike Coniglio</a:t>
            </a:r>
            <a:r>
              <a:rPr baseline="30000" lang="en">
                <a:solidFill>
                  <a:schemeClr val="dk1"/>
                </a:solidFill>
              </a:rPr>
              <a:t>2</a:t>
            </a:r>
            <a:r>
              <a:rPr lang="en">
                <a:solidFill>
                  <a:schemeClr val="dk1"/>
                </a:solidFill>
              </a:rPr>
              <a:t>, </a:t>
            </a:r>
            <a:r>
              <a:rPr lang="en">
                <a:solidFill>
                  <a:schemeClr val="dk1"/>
                </a:solidFill>
              </a:rPr>
              <a:t>Dominic Candela</a:t>
            </a:r>
            <a:r>
              <a:rPr baseline="30000" lang="en">
                <a:solidFill>
                  <a:schemeClr val="dk1"/>
                </a:solidFill>
              </a:rPr>
              <a:t>1</a:t>
            </a:r>
            <a:r>
              <a:rPr lang="en">
                <a:solidFill>
                  <a:schemeClr val="dk1"/>
                </a:solidFill>
              </a:rPr>
              <a:t>, Elizabeth Tirone</a:t>
            </a:r>
            <a:r>
              <a:rPr baseline="30000" lang="en">
                <a:solidFill>
                  <a:schemeClr val="dk1"/>
                </a:solidFill>
              </a:rPr>
              <a:t>1</a:t>
            </a:r>
            <a:r>
              <a:rPr lang="en">
                <a:solidFill>
                  <a:schemeClr val="dk1"/>
                </a:solidFill>
              </a:rPr>
              <a:t>, Tony Lyza</a:t>
            </a:r>
            <a:r>
              <a:rPr baseline="30000" lang="en">
                <a:solidFill>
                  <a:schemeClr val="dk1"/>
                </a:solidFill>
              </a:rPr>
              <a:t>1</a:t>
            </a:r>
            <a:endParaRPr baseline="30000">
              <a:solidFill>
                <a:schemeClr val="dk1"/>
              </a:solidFill>
            </a:endParaRPr>
          </a:p>
        </p:txBody>
      </p:sp>
      <p:sp>
        <p:nvSpPr>
          <p:cNvPr id="62" name="Google Shape;62;p14"/>
          <p:cNvSpPr txBox="1"/>
          <p:nvPr>
            <p:ph idx="1" type="subTitle"/>
          </p:nvPr>
        </p:nvSpPr>
        <p:spPr>
          <a:xfrm>
            <a:off x="229975" y="3767700"/>
            <a:ext cx="8789700" cy="1045800"/>
          </a:xfrm>
          <a:prstGeom prst="rect">
            <a:avLst/>
          </a:prstGeom>
        </p:spPr>
        <p:txBody>
          <a:bodyPr anchorCtr="0" anchor="t" bIns="91425" lIns="91425" spcFirstLastPara="1" rIns="91425" wrap="square" tIns="91425">
            <a:normAutofit fontScale="92500" lnSpcReduction="10000"/>
          </a:bodyPr>
          <a:lstStyle/>
          <a:p>
            <a:pPr indent="0" lvl="0" marL="0" rtl="0" algn="ctr">
              <a:lnSpc>
                <a:spcPct val="80000"/>
              </a:lnSpc>
              <a:spcBef>
                <a:spcPts val="0"/>
              </a:spcBef>
              <a:spcAft>
                <a:spcPts val="0"/>
              </a:spcAft>
              <a:buSzPct val="52528"/>
              <a:buNone/>
            </a:pPr>
            <a:r>
              <a:rPr lang="en" sz="1779">
                <a:solidFill>
                  <a:schemeClr val="dk1"/>
                </a:solidFill>
              </a:rPr>
              <a:t>PERiLS Science Meeting</a:t>
            </a:r>
            <a:endParaRPr sz="1779">
              <a:solidFill>
                <a:schemeClr val="dk1"/>
              </a:solidFill>
            </a:endParaRPr>
          </a:p>
          <a:p>
            <a:pPr indent="0" lvl="0" marL="0" rtl="0" algn="ctr">
              <a:lnSpc>
                <a:spcPct val="80000"/>
              </a:lnSpc>
              <a:spcBef>
                <a:spcPts val="0"/>
              </a:spcBef>
              <a:spcAft>
                <a:spcPts val="0"/>
              </a:spcAft>
              <a:buSzPct val="52528"/>
              <a:buNone/>
            </a:pPr>
            <a:r>
              <a:rPr lang="en" sz="1779">
                <a:solidFill>
                  <a:schemeClr val="dk1"/>
                </a:solidFill>
              </a:rPr>
              <a:t>November 17, 2023</a:t>
            </a:r>
            <a:endParaRPr sz="1779">
              <a:solidFill>
                <a:schemeClr val="dk1"/>
              </a:solidFill>
            </a:endParaRPr>
          </a:p>
          <a:p>
            <a:pPr indent="0" lvl="0" marL="0" rtl="0" algn="ctr">
              <a:lnSpc>
                <a:spcPct val="80000"/>
              </a:lnSpc>
              <a:spcBef>
                <a:spcPts val="0"/>
              </a:spcBef>
              <a:spcAft>
                <a:spcPts val="0"/>
              </a:spcAft>
              <a:buSzPct val="52528"/>
              <a:buNone/>
            </a:pPr>
            <a:r>
              <a:t/>
            </a:r>
            <a:endParaRPr sz="1779">
              <a:solidFill>
                <a:schemeClr val="dk1"/>
              </a:solidFill>
            </a:endParaRPr>
          </a:p>
          <a:p>
            <a:pPr indent="0" lvl="0" marL="0" rtl="0" algn="ctr">
              <a:lnSpc>
                <a:spcPct val="80000"/>
              </a:lnSpc>
              <a:spcBef>
                <a:spcPts val="0"/>
              </a:spcBef>
              <a:spcAft>
                <a:spcPts val="0"/>
              </a:spcAft>
              <a:buSzPct val="70889"/>
              <a:buNone/>
            </a:pPr>
            <a:r>
              <a:rPr baseline="30000" lang="en" sz="1318">
                <a:solidFill>
                  <a:schemeClr val="dk1"/>
                </a:solidFill>
              </a:rPr>
              <a:t>1</a:t>
            </a:r>
            <a:r>
              <a:rPr lang="en" sz="1318">
                <a:solidFill>
                  <a:schemeClr val="dk1"/>
                </a:solidFill>
              </a:rPr>
              <a:t>Cooperative Institute of Severe and High Impact Weather Research and Operations; </a:t>
            </a:r>
            <a:r>
              <a:rPr baseline="30000" lang="en" sz="1318">
                <a:solidFill>
                  <a:schemeClr val="dk1"/>
                </a:solidFill>
              </a:rPr>
              <a:t>2</a:t>
            </a:r>
            <a:r>
              <a:rPr lang="en" sz="1318">
                <a:solidFill>
                  <a:schemeClr val="dk1"/>
                </a:solidFill>
              </a:rPr>
              <a:t>National Severe Storms Laboratory</a:t>
            </a:r>
            <a:endParaRPr sz="1318">
              <a:solidFill>
                <a:schemeClr val="dk1"/>
              </a:solidFill>
            </a:endParaRPr>
          </a:p>
          <a:p>
            <a:pPr indent="0" lvl="0" marL="0" rtl="0" algn="ctr">
              <a:lnSpc>
                <a:spcPct val="80000"/>
              </a:lnSpc>
              <a:spcBef>
                <a:spcPts val="0"/>
              </a:spcBef>
              <a:spcAft>
                <a:spcPts val="0"/>
              </a:spcAft>
              <a:buSzPct val="52528"/>
              <a:buNone/>
            </a:pPr>
            <a:r>
              <a:t/>
            </a:r>
            <a:endParaRPr sz="1779">
              <a:solidFill>
                <a:schemeClr val="dk1"/>
              </a:solidFill>
            </a:endParaRPr>
          </a:p>
        </p:txBody>
      </p:sp>
      <p:pic>
        <p:nvPicPr>
          <p:cNvPr descr="Logo&#10;&#10;Description automatically generated" id="63" name="Google Shape;63;p14"/>
          <p:cNvPicPr preferRelativeResize="0"/>
          <p:nvPr/>
        </p:nvPicPr>
        <p:blipFill rotWithShape="1">
          <a:blip r:embed="rId4">
            <a:alphaModFix/>
          </a:blip>
          <a:srcRect b="0" l="0" r="0" t="0"/>
          <a:stretch/>
        </p:blipFill>
        <p:spPr>
          <a:xfrm>
            <a:off x="185975" y="129925"/>
            <a:ext cx="904173" cy="904173"/>
          </a:xfrm>
          <a:prstGeom prst="rect">
            <a:avLst/>
          </a:prstGeom>
          <a:noFill/>
          <a:ln>
            <a:noFill/>
          </a:ln>
        </p:spPr>
      </p:pic>
      <p:pic>
        <p:nvPicPr>
          <p:cNvPr descr="A picture containing text, clipart&#10;&#10;Description automatically generated" id="64" name="Google Shape;64;p14"/>
          <p:cNvPicPr preferRelativeResize="0"/>
          <p:nvPr/>
        </p:nvPicPr>
        <p:blipFill rotWithShape="1">
          <a:blip r:embed="rId5">
            <a:alphaModFix/>
          </a:blip>
          <a:srcRect b="0" l="0" r="0" t="0"/>
          <a:stretch/>
        </p:blipFill>
        <p:spPr>
          <a:xfrm>
            <a:off x="7990850" y="129925"/>
            <a:ext cx="951275" cy="9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61" name="Google Shape;161;p23"/>
          <p:cNvPicPr preferRelativeResize="0"/>
          <p:nvPr/>
        </p:nvPicPr>
        <p:blipFill>
          <a:blip r:embed="rId3">
            <a:alphaModFix/>
          </a:blip>
          <a:stretch>
            <a:fillRect/>
          </a:stretch>
        </p:blipFill>
        <p:spPr>
          <a:xfrm>
            <a:off x="623750" y="1017725"/>
            <a:ext cx="7679174" cy="3687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4"/>
          <p:cNvSpPr txBox="1"/>
          <p:nvPr>
            <p:ph type="title"/>
          </p:nvPr>
        </p:nvSpPr>
        <p:spPr>
          <a:xfrm>
            <a:off x="178350" y="121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67" name="Google Shape;167;p24"/>
          <p:cNvPicPr preferRelativeResize="0"/>
          <p:nvPr/>
        </p:nvPicPr>
        <p:blipFill>
          <a:blip r:embed="rId3">
            <a:alphaModFix/>
          </a:blip>
          <a:stretch>
            <a:fillRect/>
          </a:stretch>
        </p:blipFill>
        <p:spPr>
          <a:xfrm>
            <a:off x="209900" y="693875"/>
            <a:ext cx="8724198" cy="4174675"/>
          </a:xfrm>
          <a:prstGeom prst="rect">
            <a:avLst/>
          </a:prstGeom>
          <a:noFill/>
          <a:ln>
            <a:noFill/>
          </a:ln>
        </p:spPr>
      </p:pic>
      <p:sp>
        <p:nvSpPr>
          <p:cNvPr id="168" name="Google Shape;168;p24"/>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Skysat ~50 cm</a:t>
            </a:r>
            <a:endParaRPr sz="1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title"/>
          </p:nvPr>
        </p:nvSpPr>
        <p:spPr>
          <a:xfrm>
            <a:off x="186213" y="121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74" name="Google Shape;174;p25"/>
          <p:cNvPicPr preferRelativeResize="0"/>
          <p:nvPr/>
        </p:nvPicPr>
        <p:blipFill rotWithShape="1">
          <a:blip r:embed="rId3">
            <a:alphaModFix/>
          </a:blip>
          <a:srcRect b="1152" l="0" r="0" t="1152"/>
          <a:stretch/>
        </p:blipFill>
        <p:spPr>
          <a:xfrm>
            <a:off x="322150" y="600177"/>
            <a:ext cx="8248750" cy="4286147"/>
          </a:xfrm>
          <a:prstGeom prst="rect">
            <a:avLst/>
          </a:prstGeom>
          <a:noFill/>
          <a:ln>
            <a:noFill/>
          </a:ln>
        </p:spPr>
      </p:pic>
      <p:sp>
        <p:nvSpPr>
          <p:cNvPr id="175" name="Google Shape;175;p25"/>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UAS ~3 cm</a:t>
            </a:r>
            <a:endParaRPr sz="1800">
              <a:solidFill>
                <a:schemeClr val="lt2"/>
              </a:solidFill>
            </a:endParaRPr>
          </a:p>
        </p:txBody>
      </p:sp>
      <p:sp>
        <p:nvSpPr>
          <p:cNvPr id="176" name="Google Shape;176;p25"/>
          <p:cNvSpPr txBox="1"/>
          <p:nvPr/>
        </p:nvSpPr>
        <p:spPr>
          <a:xfrm>
            <a:off x="6960025" y="44767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UAS ~3 cm</a:t>
            </a:r>
            <a:endParaRPr sz="18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6"/>
          <p:cNvSpPr txBox="1"/>
          <p:nvPr>
            <p:ph type="title"/>
          </p:nvPr>
        </p:nvSpPr>
        <p:spPr>
          <a:xfrm>
            <a:off x="109000" y="73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82" name="Google Shape;182;p26"/>
          <p:cNvPicPr preferRelativeResize="0"/>
          <p:nvPr/>
        </p:nvPicPr>
        <p:blipFill rotWithShape="1">
          <a:blip r:embed="rId3">
            <a:alphaModFix/>
          </a:blip>
          <a:srcRect b="0" l="553" r="543" t="0"/>
          <a:stretch/>
        </p:blipFill>
        <p:spPr>
          <a:xfrm>
            <a:off x="381287" y="542925"/>
            <a:ext cx="8381423" cy="4498051"/>
          </a:xfrm>
          <a:prstGeom prst="rect">
            <a:avLst/>
          </a:prstGeom>
          <a:noFill/>
          <a:ln>
            <a:noFill/>
          </a:ln>
        </p:spPr>
      </p:pic>
      <p:sp>
        <p:nvSpPr>
          <p:cNvPr id="183" name="Google Shape;183;p26"/>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UAS ~3 cm</a:t>
            </a:r>
            <a:endParaRPr sz="1800">
              <a:solidFill>
                <a:schemeClr val="lt2"/>
              </a:solidFill>
            </a:endParaRPr>
          </a:p>
        </p:txBody>
      </p:sp>
      <p:sp>
        <p:nvSpPr>
          <p:cNvPr id="184" name="Google Shape;184;p26"/>
          <p:cNvSpPr txBox="1"/>
          <p:nvPr/>
        </p:nvSpPr>
        <p:spPr>
          <a:xfrm>
            <a:off x="6960025" y="44767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UAS ~3 cm</a:t>
            </a:r>
            <a:endParaRPr sz="18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109000" y="735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90" name="Google Shape;190;p27"/>
          <p:cNvPicPr preferRelativeResize="0"/>
          <p:nvPr/>
        </p:nvPicPr>
        <p:blipFill rotWithShape="1">
          <a:blip r:embed="rId3">
            <a:alphaModFix/>
          </a:blip>
          <a:srcRect b="0" l="553" r="543" t="0"/>
          <a:stretch/>
        </p:blipFill>
        <p:spPr>
          <a:xfrm>
            <a:off x="381287" y="542925"/>
            <a:ext cx="8381423" cy="4498051"/>
          </a:xfrm>
          <a:prstGeom prst="rect">
            <a:avLst/>
          </a:prstGeom>
          <a:noFill/>
          <a:ln>
            <a:noFill/>
          </a:ln>
        </p:spPr>
      </p:pic>
      <p:sp>
        <p:nvSpPr>
          <p:cNvPr id="191" name="Google Shape;191;p27"/>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UAS ~3 cm</a:t>
            </a:r>
            <a:endParaRPr sz="1800">
              <a:solidFill>
                <a:schemeClr val="lt2"/>
              </a:solidFill>
            </a:endParaRPr>
          </a:p>
        </p:txBody>
      </p:sp>
      <p:sp>
        <p:nvSpPr>
          <p:cNvPr id="192" name="Google Shape;192;p27"/>
          <p:cNvSpPr txBox="1"/>
          <p:nvPr/>
        </p:nvSpPr>
        <p:spPr>
          <a:xfrm>
            <a:off x="6960025" y="44767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UAS ~3 cm</a:t>
            </a:r>
            <a:endParaRPr sz="1800">
              <a:solidFill>
                <a:schemeClr val="lt1"/>
              </a:solidFill>
            </a:endParaRPr>
          </a:p>
        </p:txBody>
      </p:sp>
      <p:sp>
        <p:nvSpPr>
          <p:cNvPr id="193" name="Google Shape;193;p27"/>
          <p:cNvSpPr/>
          <p:nvPr/>
        </p:nvSpPr>
        <p:spPr>
          <a:xfrm>
            <a:off x="2686900" y="2689050"/>
            <a:ext cx="258900" cy="2058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8"/>
          <p:cNvSpPr txBox="1"/>
          <p:nvPr/>
        </p:nvSpPr>
        <p:spPr>
          <a:xfrm>
            <a:off x="6960025" y="44767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UAS ~3 cm</a:t>
            </a:r>
            <a:endParaRPr sz="1800">
              <a:solidFill>
                <a:schemeClr val="lt1"/>
              </a:solidFill>
            </a:endParaRPr>
          </a:p>
        </p:txBody>
      </p:sp>
      <p:pic>
        <p:nvPicPr>
          <p:cNvPr id="199" name="Google Shape;199;p28"/>
          <p:cNvPicPr preferRelativeResize="0"/>
          <p:nvPr/>
        </p:nvPicPr>
        <p:blipFill>
          <a:blip r:embed="rId3">
            <a:alphaModFix/>
          </a:blip>
          <a:stretch>
            <a:fillRect/>
          </a:stretch>
        </p:blipFill>
        <p:spPr>
          <a:xfrm>
            <a:off x="273463" y="172575"/>
            <a:ext cx="6397773" cy="4798326"/>
          </a:xfrm>
          <a:prstGeom prst="rect">
            <a:avLst/>
          </a:prstGeom>
          <a:noFill/>
          <a:ln>
            <a:noFill/>
          </a:ln>
        </p:spPr>
      </p:pic>
      <p:pic>
        <p:nvPicPr>
          <p:cNvPr descr="A pile of sticks on the ground&#10;&#10;Description automatically generated with medium confidence" id="200" name="Google Shape;200;p28"/>
          <p:cNvPicPr preferRelativeResize="0"/>
          <p:nvPr/>
        </p:nvPicPr>
        <p:blipFill rotWithShape="1">
          <a:blip r:embed="rId4">
            <a:alphaModFix/>
          </a:blip>
          <a:srcRect b="0" l="0" r="0" t="0"/>
          <a:stretch/>
        </p:blipFill>
        <p:spPr>
          <a:xfrm>
            <a:off x="5001681" y="749572"/>
            <a:ext cx="3868075" cy="2901056"/>
          </a:xfrm>
          <a:prstGeom prst="rect">
            <a:avLst/>
          </a:prstGeom>
          <a:noFill/>
          <a:ln>
            <a:noFill/>
          </a:ln>
        </p:spPr>
      </p:pic>
      <p:pic>
        <p:nvPicPr>
          <p:cNvPr descr="A picture containing person, ground, invertebrate, nail&#10;&#10;Description automatically generated" id="201" name="Google Shape;201;p28"/>
          <p:cNvPicPr preferRelativeResize="0"/>
          <p:nvPr/>
        </p:nvPicPr>
        <p:blipFill rotWithShape="1">
          <a:blip r:embed="rId5">
            <a:alphaModFix/>
          </a:blip>
          <a:srcRect b="0" l="0" r="0" t="0"/>
          <a:stretch/>
        </p:blipFill>
        <p:spPr>
          <a:xfrm>
            <a:off x="6430434" y="3040165"/>
            <a:ext cx="2439319" cy="1829489"/>
          </a:xfrm>
          <a:prstGeom prst="rect">
            <a:avLst/>
          </a:prstGeom>
          <a:noFill/>
          <a:ln>
            <a:noFill/>
          </a:ln>
        </p:spPr>
      </p:pic>
      <p:sp>
        <p:nvSpPr>
          <p:cNvPr id="202" name="Google Shape;202;p28"/>
          <p:cNvSpPr txBox="1"/>
          <p:nvPr/>
        </p:nvSpPr>
        <p:spPr>
          <a:xfrm>
            <a:off x="568401" y="859075"/>
            <a:ext cx="2009400" cy="746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1" i="0" lang="en" sz="2200" u="none" cap="none" strike="noStrike">
                <a:solidFill>
                  <a:srgbClr val="434343"/>
                </a:solidFill>
              </a:rPr>
              <a:t>Ground Truth</a:t>
            </a:r>
            <a:endParaRPr b="1" i="0" sz="1500" u="none" cap="none" strike="noStrike">
              <a:solidFill>
                <a:srgbClr val="434343"/>
              </a:solidFill>
            </a:endParaRPr>
          </a:p>
          <a:p>
            <a:pPr indent="0" lvl="0" marL="0" marR="0" rtl="0" algn="l">
              <a:lnSpc>
                <a:spcPct val="100000"/>
              </a:lnSpc>
              <a:spcBef>
                <a:spcPts val="0"/>
              </a:spcBef>
              <a:spcAft>
                <a:spcPts val="0"/>
              </a:spcAft>
              <a:buClr>
                <a:srgbClr val="000000"/>
              </a:buClr>
              <a:buSzPts val="1800"/>
              <a:buFont typeface="Arial"/>
              <a:buNone/>
            </a:pPr>
            <a:r>
              <a:rPr b="1" i="0" lang="en" sz="2200" u="none" cap="none" strike="noStrike">
                <a:solidFill>
                  <a:srgbClr val="434343"/>
                </a:solidFill>
              </a:rPr>
              <a:t>Satellite-UAS</a:t>
            </a:r>
            <a:endParaRPr b="1" i="0" sz="1500" u="none" cap="none" strike="noStrike">
              <a:solidFill>
                <a:srgbClr val="434343"/>
              </a:solidFill>
            </a:endParaRPr>
          </a:p>
        </p:txBody>
      </p:sp>
      <p:sp>
        <p:nvSpPr>
          <p:cNvPr id="203" name="Google Shape;203;p28"/>
          <p:cNvSpPr txBox="1"/>
          <p:nvPr/>
        </p:nvSpPr>
        <p:spPr>
          <a:xfrm>
            <a:off x="6805450" y="256250"/>
            <a:ext cx="2064300" cy="392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 sz="2100">
                <a:solidFill>
                  <a:schemeClr val="dk1"/>
                </a:solidFill>
              </a:rPr>
              <a:t>Tornado Mulch</a:t>
            </a:r>
            <a:endParaRPr b="0" i="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178350" y="121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sp>
        <p:nvSpPr>
          <p:cNvPr id="209" name="Google Shape;209;p29"/>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pic>
        <p:nvPicPr>
          <p:cNvPr id="210" name="Google Shape;210;p29"/>
          <p:cNvPicPr preferRelativeResize="0"/>
          <p:nvPr/>
        </p:nvPicPr>
        <p:blipFill>
          <a:blip r:embed="rId3">
            <a:alphaModFix/>
          </a:blip>
          <a:stretch>
            <a:fillRect/>
          </a:stretch>
        </p:blipFill>
        <p:spPr>
          <a:xfrm>
            <a:off x="1143000" y="693875"/>
            <a:ext cx="7639051" cy="4296950"/>
          </a:xfrm>
          <a:prstGeom prst="rect">
            <a:avLst/>
          </a:prstGeom>
          <a:noFill/>
          <a:ln>
            <a:noFill/>
          </a:ln>
        </p:spPr>
      </p:pic>
      <p:sp>
        <p:nvSpPr>
          <p:cNvPr id="211" name="Google Shape;211;p29"/>
          <p:cNvSpPr txBox="1"/>
          <p:nvPr/>
        </p:nvSpPr>
        <p:spPr>
          <a:xfrm>
            <a:off x="7441825" y="693875"/>
            <a:ext cx="12138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Skydio</a:t>
            </a:r>
            <a:endParaRPr sz="1800">
              <a:solidFill>
                <a:schemeClr val="dk1"/>
              </a:solidFill>
            </a:endParaRPr>
          </a:p>
        </p:txBody>
      </p:sp>
      <p:sp>
        <p:nvSpPr>
          <p:cNvPr id="212" name="Google Shape;212;p29"/>
          <p:cNvSpPr txBox="1"/>
          <p:nvPr/>
        </p:nvSpPr>
        <p:spPr>
          <a:xfrm>
            <a:off x="1792325" y="4515050"/>
            <a:ext cx="16941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East-facing</a:t>
            </a:r>
            <a:endParaRPr sz="1800">
              <a:solidFill>
                <a:schemeClr val="dk1"/>
              </a:solidFill>
            </a:endParaRPr>
          </a:p>
        </p:txBody>
      </p:sp>
      <p:sp>
        <p:nvSpPr>
          <p:cNvPr id="213" name="Google Shape;213;p29"/>
          <p:cNvSpPr txBox="1"/>
          <p:nvPr/>
        </p:nvSpPr>
        <p:spPr>
          <a:xfrm>
            <a:off x="5733350" y="2471550"/>
            <a:ext cx="2351400" cy="4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Lines of Deposition </a:t>
            </a:r>
            <a:endParaRPr sz="1800">
              <a:solidFill>
                <a:schemeClr val="dk1"/>
              </a:solidFill>
            </a:endParaRPr>
          </a:p>
        </p:txBody>
      </p:sp>
      <p:sp>
        <p:nvSpPr>
          <p:cNvPr id="214" name="Google Shape;214;p29"/>
          <p:cNvSpPr/>
          <p:nvPr/>
        </p:nvSpPr>
        <p:spPr>
          <a:xfrm rot="-2227106">
            <a:off x="4203517" y="3444512"/>
            <a:ext cx="470284" cy="1551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9"/>
          <p:cNvSpPr/>
          <p:nvPr/>
        </p:nvSpPr>
        <p:spPr>
          <a:xfrm rot="7830221">
            <a:off x="5846685" y="3212326"/>
            <a:ext cx="649426" cy="158305"/>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Treefall Analysis and Estimated Near Surface Winds</a:t>
            </a:r>
            <a:endParaRPr/>
          </a:p>
        </p:txBody>
      </p:sp>
      <p:pic>
        <p:nvPicPr>
          <p:cNvPr id="221" name="Google Shape;221;p30"/>
          <p:cNvPicPr preferRelativeResize="0"/>
          <p:nvPr/>
        </p:nvPicPr>
        <p:blipFill rotWithShape="1">
          <a:blip r:embed="rId3">
            <a:alphaModFix/>
          </a:blip>
          <a:srcRect b="5501" l="14145" r="17748" t="11894"/>
          <a:stretch/>
        </p:blipFill>
        <p:spPr>
          <a:xfrm>
            <a:off x="264075" y="1162000"/>
            <a:ext cx="4588876" cy="3487600"/>
          </a:xfrm>
          <a:prstGeom prst="rect">
            <a:avLst/>
          </a:prstGeom>
          <a:noFill/>
          <a:ln>
            <a:noFill/>
          </a:ln>
        </p:spPr>
      </p:pic>
      <p:pic>
        <p:nvPicPr>
          <p:cNvPr id="222" name="Google Shape;222;p30"/>
          <p:cNvPicPr preferRelativeResize="0"/>
          <p:nvPr/>
        </p:nvPicPr>
        <p:blipFill>
          <a:blip r:embed="rId4">
            <a:alphaModFix/>
          </a:blip>
          <a:stretch>
            <a:fillRect/>
          </a:stretch>
        </p:blipFill>
        <p:spPr>
          <a:xfrm>
            <a:off x="4105825" y="1017725"/>
            <a:ext cx="4923875" cy="2943275"/>
          </a:xfrm>
          <a:prstGeom prst="rect">
            <a:avLst/>
          </a:prstGeom>
          <a:noFill/>
          <a:ln>
            <a:noFill/>
          </a:ln>
        </p:spPr>
      </p:pic>
      <p:sp>
        <p:nvSpPr>
          <p:cNvPr id="223" name="Google Shape;223;p30"/>
          <p:cNvSpPr txBox="1"/>
          <p:nvPr/>
        </p:nvSpPr>
        <p:spPr>
          <a:xfrm>
            <a:off x="393700" y="1282700"/>
            <a:ext cx="2527200" cy="6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Wsp 61.0 m/s</a:t>
            </a:r>
            <a:endParaRPr sz="1700">
              <a:solidFill>
                <a:schemeClr val="dk1"/>
              </a:solidFill>
            </a:endParaRPr>
          </a:p>
          <a:p>
            <a:pPr indent="0" lvl="0" marL="0" rtl="0" algn="l">
              <a:spcBef>
                <a:spcPts val="0"/>
              </a:spcBef>
              <a:spcAft>
                <a:spcPts val="0"/>
              </a:spcAft>
              <a:buNone/>
            </a:pPr>
            <a:r>
              <a:rPr lang="en" sz="1700">
                <a:solidFill>
                  <a:schemeClr val="dk1"/>
                </a:solidFill>
              </a:rPr>
              <a:t>Vt 15-25 m/s</a:t>
            </a:r>
            <a:endParaRPr sz="1700">
              <a:solidFill>
                <a:schemeClr val="dk1"/>
              </a:solidFill>
            </a:endParaRPr>
          </a:p>
          <a:p>
            <a:pPr indent="0" lvl="0" marL="0" rtl="0" algn="l">
              <a:spcBef>
                <a:spcPts val="0"/>
              </a:spcBef>
              <a:spcAft>
                <a:spcPts val="0"/>
              </a:spcAft>
              <a:buNone/>
            </a:pPr>
            <a:r>
              <a:rPr lang="en" sz="1700">
                <a:solidFill>
                  <a:schemeClr val="dk1"/>
                </a:solidFill>
              </a:rPr>
              <a:t>Modified Rankine Model</a:t>
            </a:r>
            <a:endParaRPr sz="1700">
              <a:solidFill>
                <a:schemeClr val="dk1"/>
              </a:solidFill>
            </a:endParaRPr>
          </a:p>
          <a:p>
            <a:pPr indent="0" lvl="0" marL="0" rtl="0" algn="l">
              <a:spcBef>
                <a:spcPts val="0"/>
              </a:spcBef>
              <a:spcAft>
                <a:spcPts val="0"/>
              </a:spcAft>
              <a:buNone/>
            </a:pPr>
            <a:r>
              <a:t/>
            </a:r>
            <a:endParaRPr sz="1800">
              <a:solidFill>
                <a:schemeClr val="lt2"/>
              </a:solidFill>
            </a:endParaRPr>
          </a:p>
        </p:txBody>
      </p:sp>
      <p:sp>
        <p:nvSpPr>
          <p:cNvPr id="224" name="Google Shape;224;p30"/>
          <p:cNvSpPr txBox="1"/>
          <p:nvPr/>
        </p:nvSpPr>
        <p:spPr>
          <a:xfrm>
            <a:off x="4648200" y="4102100"/>
            <a:ext cx="4292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*SW of Rolling Fork</a:t>
            </a:r>
            <a:endParaRPr sz="1800">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1"/>
          <p:cNvPicPr preferRelativeResize="0"/>
          <p:nvPr/>
        </p:nvPicPr>
        <p:blipFill rotWithShape="1">
          <a:blip r:embed="rId3">
            <a:alphaModFix/>
          </a:blip>
          <a:srcRect b="4862" l="14318" r="15594" t="11588"/>
          <a:stretch/>
        </p:blipFill>
        <p:spPr>
          <a:xfrm>
            <a:off x="311700" y="1162000"/>
            <a:ext cx="4588876" cy="3427654"/>
          </a:xfrm>
          <a:prstGeom prst="rect">
            <a:avLst/>
          </a:prstGeom>
          <a:noFill/>
          <a:ln>
            <a:noFill/>
          </a:ln>
        </p:spPr>
      </p:pic>
      <p:sp>
        <p:nvSpPr>
          <p:cNvPr id="230" name="Google Shape;230;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Treefall Analysis and Estimated Near Surface Winds</a:t>
            </a:r>
            <a:endParaRPr/>
          </a:p>
        </p:txBody>
      </p:sp>
      <p:sp>
        <p:nvSpPr>
          <p:cNvPr id="231" name="Google Shape;231;p31"/>
          <p:cNvSpPr txBox="1"/>
          <p:nvPr/>
        </p:nvSpPr>
        <p:spPr>
          <a:xfrm>
            <a:off x="393700" y="1282700"/>
            <a:ext cx="2527200" cy="67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rPr>
              <a:t>Min Wsp 61.3 m/s</a:t>
            </a:r>
            <a:endParaRPr sz="1700">
              <a:solidFill>
                <a:schemeClr val="dk1"/>
              </a:solidFill>
            </a:endParaRPr>
          </a:p>
          <a:p>
            <a:pPr indent="0" lvl="0" marL="0" rtl="0" algn="l">
              <a:spcBef>
                <a:spcPts val="0"/>
              </a:spcBef>
              <a:spcAft>
                <a:spcPts val="0"/>
              </a:spcAft>
              <a:buNone/>
            </a:pPr>
            <a:r>
              <a:rPr lang="en" sz="1700">
                <a:solidFill>
                  <a:schemeClr val="dk1"/>
                </a:solidFill>
              </a:rPr>
              <a:t>Vt 15-25 m/s</a:t>
            </a:r>
            <a:endParaRPr sz="1700">
              <a:solidFill>
                <a:schemeClr val="dk1"/>
              </a:solidFill>
            </a:endParaRPr>
          </a:p>
          <a:p>
            <a:pPr indent="0" lvl="0" marL="0" rtl="0" algn="l">
              <a:spcBef>
                <a:spcPts val="0"/>
              </a:spcBef>
              <a:spcAft>
                <a:spcPts val="0"/>
              </a:spcAft>
              <a:buNone/>
            </a:pPr>
            <a:r>
              <a:rPr lang="en" sz="1700">
                <a:solidFill>
                  <a:schemeClr val="dk1"/>
                </a:solidFill>
              </a:rPr>
              <a:t>Modified Rankine Model</a:t>
            </a:r>
            <a:endParaRPr sz="1700">
              <a:solidFill>
                <a:schemeClr val="dk1"/>
              </a:solidFill>
            </a:endParaRPr>
          </a:p>
          <a:p>
            <a:pPr indent="0" lvl="0" marL="0" rtl="0" algn="l">
              <a:spcBef>
                <a:spcPts val="0"/>
              </a:spcBef>
              <a:spcAft>
                <a:spcPts val="0"/>
              </a:spcAft>
              <a:buNone/>
            </a:pPr>
            <a:r>
              <a:t/>
            </a:r>
            <a:endParaRPr sz="1800">
              <a:solidFill>
                <a:schemeClr val="lt2"/>
              </a:solidFill>
            </a:endParaRPr>
          </a:p>
        </p:txBody>
      </p:sp>
      <p:pic>
        <p:nvPicPr>
          <p:cNvPr id="232" name="Google Shape;232;p31"/>
          <p:cNvPicPr preferRelativeResize="0"/>
          <p:nvPr/>
        </p:nvPicPr>
        <p:blipFill rotWithShape="1">
          <a:blip r:embed="rId4">
            <a:alphaModFix/>
          </a:blip>
          <a:srcRect b="43744" l="16347" r="32050" t="4597"/>
          <a:stretch/>
        </p:blipFill>
        <p:spPr>
          <a:xfrm>
            <a:off x="4105825" y="1017750"/>
            <a:ext cx="4695825" cy="2943225"/>
          </a:xfrm>
          <a:prstGeom prst="rect">
            <a:avLst/>
          </a:prstGeom>
          <a:noFill/>
          <a:ln>
            <a:noFill/>
          </a:ln>
        </p:spPr>
      </p:pic>
      <p:sp>
        <p:nvSpPr>
          <p:cNvPr id="233" name="Google Shape;233;p31"/>
          <p:cNvSpPr txBox="1"/>
          <p:nvPr/>
        </p:nvSpPr>
        <p:spPr>
          <a:xfrm>
            <a:off x="4648200" y="4102100"/>
            <a:ext cx="4292700" cy="53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rPr>
              <a:t>*NE of Rolling Fork</a:t>
            </a:r>
            <a:endParaRPr sz="1800">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9" name="Google Shape;239;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0" name="Google Shape;240;p32"/>
          <p:cNvPicPr preferRelativeResize="0"/>
          <p:nvPr/>
        </p:nvPicPr>
        <p:blipFill>
          <a:blip r:embed="rId3">
            <a:alphaModFix/>
          </a:blip>
          <a:stretch>
            <a:fillRect/>
          </a:stretch>
        </p:blipFill>
        <p:spPr>
          <a:xfrm>
            <a:off x="226337" y="0"/>
            <a:ext cx="8691328"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Science Objectives</a:t>
            </a:r>
            <a:endParaRPr/>
          </a:p>
        </p:txBody>
      </p:sp>
      <p:sp>
        <p:nvSpPr>
          <p:cNvPr id="70" name="Google Shape;70;p15"/>
          <p:cNvSpPr txBox="1"/>
          <p:nvPr>
            <p:ph idx="1" type="body"/>
          </p:nvPr>
        </p:nvSpPr>
        <p:spPr>
          <a:xfrm>
            <a:off x="476250" y="1369225"/>
            <a:ext cx="4420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i="1" lang="en" sz="2000">
                <a:solidFill>
                  <a:schemeClr val="dk1"/>
                </a:solidFill>
              </a:rPr>
              <a:t>Correlate storm signatures</a:t>
            </a:r>
            <a:r>
              <a:rPr lang="en" sz="2000">
                <a:solidFill>
                  <a:schemeClr val="dk1"/>
                </a:solidFill>
              </a:rPr>
              <a:t> observed in radar and in-situ data to damage signatures</a:t>
            </a:r>
            <a:endParaRPr sz="2000">
              <a:solidFill>
                <a:schemeClr val="dk1"/>
              </a:solidFill>
            </a:endParaRPr>
          </a:p>
          <a:p>
            <a:pPr indent="0" lvl="0" marL="0" rtl="0" algn="l">
              <a:spcBef>
                <a:spcPts val="800"/>
              </a:spcBef>
              <a:spcAft>
                <a:spcPts val="0"/>
              </a:spcAft>
              <a:buNone/>
            </a:pPr>
            <a:r>
              <a:rPr i="1" lang="en" sz="2000">
                <a:solidFill>
                  <a:schemeClr val="dk1"/>
                </a:solidFill>
              </a:rPr>
              <a:t>Understand</a:t>
            </a:r>
            <a:r>
              <a:rPr lang="en" sz="2000">
                <a:solidFill>
                  <a:schemeClr val="dk1"/>
                </a:solidFill>
              </a:rPr>
              <a:t> the </a:t>
            </a:r>
            <a:r>
              <a:rPr i="1" lang="en" sz="2000">
                <a:solidFill>
                  <a:schemeClr val="dk1"/>
                </a:solidFill>
              </a:rPr>
              <a:t>role of land cover and topography</a:t>
            </a:r>
            <a:r>
              <a:rPr lang="en" sz="2000">
                <a:solidFill>
                  <a:schemeClr val="dk1"/>
                </a:solidFill>
              </a:rPr>
              <a:t> in tornado evolution (high-resolution imagery, radar, and simulations)</a:t>
            </a:r>
            <a:endParaRPr sz="2000">
              <a:solidFill>
                <a:schemeClr val="dk1"/>
              </a:solidFill>
            </a:endParaRPr>
          </a:p>
          <a:p>
            <a:pPr indent="0" lvl="0" marL="0" rtl="0" algn="l">
              <a:spcBef>
                <a:spcPts val="800"/>
              </a:spcBef>
              <a:spcAft>
                <a:spcPts val="0"/>
              </a:spcAft>
              <a:buNone/>
            </a:pPr>
            <a:r>
              <a:rPr i="1" lang="en" sz="2000">
                <a:solidFill>
                  <a:schemeClr val="dk1"/>
                </a:solidFill>
              </a:rPr>
              <a:t>Focus on rural area</a:t>
            </a:r>
            <a:r>
              <a:rPr lang="en" sz="2000">
                <a:solidFill>
                  <a:schemeClr val="dk1"/>
                </a:solidFill>
              </a:rPr>
              <a:t>s (limited DIs) most emphasis (understanding) of damaging winds in urban areas;  </a:t>
            </a:r>
            <a:r>
              <a:rPr i="1" lang="en" sz="2000">
                <a:solidFill>
                  <a:schemeClr val="dk1"/>
                </a:solidFill>
              </a:rPr>
              <a:t>most damage occurs in rural areas</a:t>
            </a:r>
            <a:endParaRPr i="1" sz="2000">
              <a:solidFill>
                <a:schemeClr val="dk1"/>
              </a:solidFill>
            </a:endParaRPr>
          </a:p>
        </p:txBody>
      </p:sp>
      <p:pic>
        <p:nvPicPr>
          <p:cNvPr id="71" name="Google Shape;71;p15"/>
          <p:cNvPicPr preferRelativeResize="0"/>
          <p:nvPr/>
        </p:nvPicPr>
        <p:blipFill>
          <a:blip r:embed="rId3">
            <a:alphaModFix/>
          </a:blip>
          <a:stretch>
            <a:fillRect/>
          </a:stretch>
        </p:blipFill>
        <p:spPr>
          <a:xfrm>
            <a:off x="4852400" y="1434200"/>
            <a:ext cx="4092948" cy="2536100"/>
          </a:xfrm>
          <a:prstGeom prst="rect">
            <a:avLst/>
          </a:prstGeom>
          <a:noFill/>
          <a:ln>
            <a:noFill/>
          </a:ln>
        </p:spPr>
      </p:pic>
      <p:sp>
        <p:nvSpPr>
          <p:cNvPr id="72" name="Google Shape;72;p15"/>
          <p:cNvSpPr txBox="1"/>
          <p:nvPr/>
        </p:nvSpPr>
        <p:spPr>
          <a:xfrm>
            <a:off x="5064225" y="1791400"/>
            <a:ext cx="15966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a:t>
            </a:r>
            <a:r>
              <a:rPr lang="en" sz="1600">
                <a:solidFill>
                  <a:schemeClr val="dk1"/>
                </a:solidFill>
              </a:rPr>
              <a:t>nfer detailed high-wind info</a:t>
            </a:r>
            <a:endParaRPr sz="1600">
              <a:solidFill>
                <a:schemeClr val="dk1"/>
              </a:solidFill>
            </a:endParaRPr>
          </a:p>
        </p:txBody>
      </p:sp>
      <p:sp>
        <p:nvSpPr>
          <p:cNvPr id="73" name="Google Shape;73;p15"/>
          <p:cNvSpPr txBox="1"/>
          <p:nvPr/>
        </p:nvSpPr>
        <p:spPr>
          <a:xfrm>
            <a:off x="7619650" y="2568150"/>
            <a:ext cx="13257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Density of </a:t>
            </a:r>
            <a:endParaRPr sz="1600">
              <a:solidFill>
                <a:schemeClr val="dk1"/>
              </a:solidFill>
            </a:endParaRPr>
          </a:p>
          <a:p>
            <a:pPr indent="0" lvl="0" marL="0" rtl="0" algn="l">
              <a:spcBef>
                <a:spcPts val="0"/>
              </a:spcBef>
              <a:spcAft>
                <a:spcPts val="0"/>
              </a:spcAft>
              <a:buNone/>
            </a:pPr>
            <a:r>
              <a:rPr lang="en" sz="1600">
                <a:solidFill>
                  <a:schemeClr val="dk1"/>
                </a:solidFill>
              </a:rPr>
              <a:t>EF ratings</a:t>
            </a:r>
            <a:endParaRPr sz="1600">
              <a:solidFill>
                <a:schemeClr val="dk1"/>
              </a:solidFill>
            </a:endParaRPr>
          </a:p>
        </p:txBody>
      </p:sp>
      <p:sp>
        <p:nvSpPr>
          <p:cNvPr id="74" name="Google Shape;74;p15"/>
          <p:cNvSpPr/>
          <p:nvPr/>
        </p:nvSpPr>
        <p:spPr>
          <a:xfrm rot="1359431">
            <a:off x="8444033" y="2167002"/>
            <a:ext cx="141738" cy="449285"/>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 name="Google Shape;75;p15"/>
          <p:cNvSpPr/>
          <p:nvPr/>
        </p:nvSpPr>
        <p:spPr>
          <a:xfrm rot="8752354">
            <a:off x="5791666" y="2477628"/>
            <a:ext cx="141702" cy="44924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6" name="Google Shape;76;p15"/>
          <p:cNvSpPr txBox="1"/>
          <p:nvPr/>
        </p:nvSpPr>
        <p:spPr>
          <a:xfrm>
            <a:off x="4896450" y="3944000"/>
            <a:ext cx="40929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2"/>
                </a:solidFill>
              </a:rPr>
              <a:t>SW of Rolling Fork, MS</a:t>
            </a:r>
            <a:endParaRPr sz="160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and Future Work</a:t>
            </a:r>
            <a:endParaRPr/>
          </a:p>
        </p:txBody>
      </p:sp>
      <p:sp>
        <p:nvSpPr>
          <p:cNvPr id="246" name="Google Shape;246;p33"/>
          <p:cNvSpPr txBox="1"/>
          <p:nvPr>
            <p:ph idx="1" type="body"/>
          </p:nvPr>
        </p:nvSpPr>
        <p:spPr>
          <a:xfrm>
            <a:off x="311700" y="1152475"/>
            <a:ext cx="52548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rPr>
              <a:t>Damage pattern is the damage produced by the </a:t>
            </a:r>
            <a:r>
              <a:rPr b="1" i="1" lang="en">
                <a:solidFill>
                  <a:srgbClr val="FF0000"/>
                </a:solidFill>
              </a:rPr>
              <a:t>SUM </a:t>
            </a:r>
            <a:r>
              <a:rPr i="1" lang="en">
                <a:solidFill>
                  <a:schemeClr val="dk1"/>
                </a:solidFill>
              </a:rPr>
              <a:t>of storm winds: pre-tornado, tornado, post-tornado flows</a:t>
            </a:r>
            <a:endParaRPr i="1">
              <a:solidFill>
                <a:schemeClr val="dk1"/>
              </a:solidFill>
            </a:endParaRPr>
          </a:p>
          <a:p>
            <a:pPr indent="0" lvl="0" marL="0" rtl="0" algn="l">
              <a:spcBef>
                <a:spcPts val="1200"/>
              </a:spcBef>
              <a:spcAft>
                <a:spcPts val="0"/>
              </a:spcAft>
              <a:buNone/>
            </a:pPr>
            <a:r>
              <a:rPr i="1" lang="en">
                <a:solidFill>
                  <a:schemeClr val="dk1"/>
                </a:solidFill>
              </a:rPr>
              <a:t>Understand</a:t>
            </a:r>
            <a:r>
              <a:rPr lang="en">
                <a:solidFill>
                  <a:schemeClr val="dk1"/>
                </a:solidFill>
              </a:rPr>
              <a:t> complex flows, land cover, and topography through </a:t>
            </a:r>
            <a:r>
              <a:rPr i="1" lang="en">
                <a:solidFill>
                  <a:schemeClr val="dk1"/>
                </a:solidFill>
              </a:rPr>
              <a:t>high-resolution simulations</a:t>
            </a:r>
            <a:r>
              <a:rPr lang="en">
                <a:solidFill>
                  <a:schemeClr val="dk1"/>
                </a:solidFill>
              </a:rPr>
              <a:t> (CM1) and </a:t>
            </a:r>
            <a:r>
              <a:rPr i="1" lang="en">
                <a:solidFill>
                  <a:schemeClr val="dk1"/>
                </a:solidFill>
              </a:rPr>
              <a:t>close-range radar</a:t>
            </a:r>
            <a:endParaRPr i="1">
              <a:solidFill>
                <a:schemeClr val="dk1"/>
              </a:solidFill>
            </a:endParaRPr>
          </a:p>
          <a:p>
            <a:pPr indent="0" lvl="0" marL="0" rtl="0" algn="l">
              <a:spcBef>
                <a:spcPts val="1200"/>
              </a:spcBef>
              <a:spcAft>
                <a:spcPts val="0"/>
              </a:spcAft>
              <a:buNone/>
            </a:pPr>
            <a:r>
              <a:rPr i="1" lang="en">
                <a:solidFill>
                  <a:schemeClr val="dk1"/>
                </a:solidFill>
              </a:rPr>
              <a:t>Longitudinal studies</a:t>
            </a:r>
            <a:r>
              <a:rPr lang="en">
                <a:solidFill>
                  <a:schemeClr val="dk1"/>
                </a:solidFill>
              </a:rPr>
              <a:t> to understand optimal data collection windows (damage response and maximum signature) </a:t>
            </a:r>
            <a:endParaRPr>
              <a:solidFill>
                <a:schemeClr val="dk1"/>
              </a:solidFill>
            </a:endParaRPr>
          </a:p>
          <a:p>
            <a:pPr indent="0" lvl="0" marL="0" rtl="0" algn="l">
              <a:spcBef>
                <a:spcPts val="1200"/>
              </a:spcBef>
              <a:spcAft>
                <a:spcPts val="1200"/>
              </a:spcAft>
              <a:buNone/>
            </a:pPr>
            <a:r>
              <a:rPr i="1" lang="en">
                <a:solidFill>
                  <a:srgbClr val="FF0000"/>
                </a:solidFill>
              </a:rPr>
              <a:t>Multidisciplinary</a:t>
            </a:r>
            <a:r>
              <a:rPr lang="en">
                <a:solidFill>
                  <a:schemeClr val="dk1"/>
                </a:solidFill>
              </a:rPr>
              <a:t> approach</a:t>
            </a:r>
            <a:endParaRPr>
              <a:solidFill>
                <a:schemeClr val="dk1"/>
              </a:solidFill>
            </a:endParaRPr>
          </a:p>
        </p:txBody>
      </p:sp>
      <p:pic>
        <p:nvPicPr>
          <p:cNvPr id="247" name="Google Shape;247;p33"/>
          <p:cNvPicPr preferRelativeResize="0"/>
          <p:nvPr/>
        </p:nvPicPr>
        <p:blipFill>
          <a:blip r:embed="rId3">
            <a:alphaModFix/>
          </a:blip>
          <a:stretch>
            <a:fillRect/>
          </a:stretch>
        </p:blipFill>
        <p:spPr>
          <a:xfrm>
            <a:off x="5566500" y="680500"/>
            <a:ext cx="3272701" cy="1891240"/>
          </a:xfrm>
          <a:prstGeom prst="rect">
            <a:avLst/>
          </a:prstGeom>
          <a:noFill/>
          <a:ln>
            <a:noFill/>
          </a:ln>
        </p:spPr>
      </p:pic>
      <p:pic>
        <p:nvPicPr>
          <p:cNvPr id="248" name="Google Shape;248;p33"/>
          <p:cNvPicPr preferRelativeResize="0"/>
          <p:nvPr/>
        </p:nvPicPr>
        <p:blipFill>
          <a:blip r:embed="rId4">
            <a:alphaModFix/>
          </a:blip>
          <a:stretch>
            <a:fillRect/>
          </a:stretch>
        </p:blipFill>
        <p:spPr>
          <a:xfrm>
            <a:off x="5566500" y="2699174"/>
            <a:ext cx="3272699" cy="2027852"/>
          </a:xfrm>
          <a:prstGeom prst="rect">
            <a:avLst/>
          </a:prstGeom>
          <a:noFill/>
          <a:ln>
            <a:noFill/>
          </a:ln>
        </p:spPr>
      </p:pic>
      <p:sp>
        <p:nvSpPr>
          <p:cNvPr id="249" name="Google Shape;249;p33"/>
          <p:cNvSpPr txBox="1"/>
          <p:nvPr/>
        </p:nvSpPr>
        <p:spPr>
          <a:xfrm>
            <a:off x="5468975" y="902550"/>
            <a:ext cx="1304100" cy="1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Micro-Cycloidal</a:t>
            </a:r>
            <a:endParaRPr sz="1200">
              <a:solidFill>
                <a:schemeClr val="dk1"/>
              </a:solidFill>
            </a:endParaRPr>
          </a:p>
        </p:txBody>
      </p:sp>
      <p:sp>
        <p:nvSpPr>
          <p:cNvPr id="250" name="Google Shape;250;p33"/>
          <p:cNvSpPr txBox="1"/>
          <p:nvPr/>
        </p:nvSpPr>
        <p:spPr>
          <a:xfrm>
            <a:off x="7315800" y="1373150"/>
            <a:ext cx="1304100" cy="1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Drift Marks</a:t>
            </a:r>
            <a:endParaRPr sz="1200">
              <a:solidFill>
                <a:schemeClr val="dk1"/>
              </a:solidFill>
            </a:endParaRPr>
          </a:p>
        </p:txBody>
      </p:sp>
      <p:sp>
        <p:nvSpPr>
          <p:cNvPr id="251" name="Google Shape;251;p33"/>
          <p:cNvSpPr txBox="1"/>
          <p:nvPr/>
        </p:nvSpPr>
        <p:spPr>
          <a:xfrm>
            <a:off x="5566500" y="1964375"/>
            <a:ext cx="1304100" cy="1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Concentrated Debris Line</a:t>
            </a:r>
            <a:endParaRPr sz="1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4"/>
          <p:cNvSpPr txBox="1"/>
          <p:nvPr/>
        </p:nvSpPr>
        <p:spPr>
          <a:xfrm>
            <a:off x="1523153" y="82053"/>
            <a:ext cx="5733300" cy="5304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 sz="2700">
                <a:solidFill>
                  <a:schemeClr val="dk1"/>
                </a:solidFill>
              </a:rPr>
              <a:t>Acknowledgements and Contact Info</a:t>
            </a:r>
            <a:endParaRPr sz="1100">
              <a:solidFill>
                <a:schemeClr val="dk1"/>
              </a:solidFill>
            </a:endParaRPr>
          </a:p>
        </p:txBody>
      </p:sp>
      <p:sp>
        <p:nvSpPr>
          <p:cNvPr id="257" name="Google Shape;257;p34"/>
          <p:cNvSpPr txBox="1"/>
          <p:nvPr>
            <p:ph idx="1" type="subTitle"/>
          </p:nvPr>
        </p:nvSpPr>
        <p:spPr>
          <a:xfrm>
            <a:off x="5329575" y="1085975"/>
            <a:ext cx="3764100" cy="3487800"/>
          </a:xfrm>
          <a:prstGeom prst="rect">
            <a:avLst/>
          </a:prstGeom>
          <a:noFill/>
          <a:ln>
            <a:noFill/>
          </a:ln>
        </p:spPr>
        <p:txBody>
          <a:bodyPr anchorCtr="0" anchor="t" bIns="34275" lIns="68575" spcFirstLastPara="1" rIns="68575" wrap="square" tIns="34275">
            <a:noAutofit/>
          </a:bodyPr>
          <a:lstStyle/>
          <a:p>
            <a:pPr indent="-273050" lvl="0" marL="342900" rtl="0" algn="l">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Special thanks to Mike Coniglio, Tony Lyza, Erik Rasmussen, Alan Ger</a:t>
            </a:r>
            <a:r>
              <a:rPr lang="en" sz="1700">
                <a:solidFill>
                  <a:schemeClr val="dk1"/>
                </a:solidFill>
              </a:rPr>
              <a:t>ard, </a:t>
            </a:r>
            <a:r>
              <a:rPr lang="en" sz="1700">
                <a:solidFill>
                  <a:schemeClr val="dk1"/>
                </a:solidFill>
                <a:latin typeface="Arial"/>
                <a:ea typeface="Arial"/>
                <a:cs typeface="Arial"/>
                <a:sym typeface="Arial"/>
              </a:rPr>
              <a:t>NOAA UASD </a:t>
            </a:r>
            <a:r>
              <a:rPr lang="en" sz="1700">
                <a:solidFill>
                  <a:schemeClr val="dk1"/>
                </a:solidFill>
              </a:rPr>
              <a:t>&amp; </a:t>
            </a:r>
            <a:r>
              <a:rPr lang="en" sz="1700">
                <a:solidFill>
                  <a:schemeClr val="dk1"/>
                </a:solidFill>
                <a:latin typeface="Arial"/>
                <a:ea typeface="Arial"/>
                <a:cs typeface="Arial"/>
                <a:sym typeface="Arial"/>
              </a:rPr>
              <a:t>UxS RTO</a:t>
            </a:r>
            <a:endParaRPr/>
          </a:p>
          <a:p>
            <a:pPr indent="-273050" lvl="0" marL="342900" rtl="0" algn="l">
              <a:lnSpc>
                <a:spcPct val="115000"/>
              </a:lnSpc>
              <a:spcBef>
                <a:spcPts val="0"/>
              </a:spcBef>
              <a:spcAft>
                <a:spcPts val="0"/>
              </a:spcAft>
              <a:buClr>
                <a:schemeClr val="dk1"/>
              </a:buClr>
              <a:buSzPts val="1700"/>
              <a:buFont typeface="Arial"/>
              <a:buChar char="●"/>
            </a:pPr>
            <a:r>
              <a:rPr lang="en" sz="1700">
                <a:solidFill>
                  <a:schemeClr val="dk1"/>
                </a:solidFill>
                <a:latin typeface="Arial"/>
                <a:ea typeface="Arial"/>
                <a:cs typeface="Arial"/>
                <a:sym typeface="Arial"/>
              </a:rPr>
              <a:t>Contact Info: </a:t>
            </a:r>
            <a:r>
              <a:rPr lang="en" sz="1700" u="sng">
                <a:solidFill>
                  <a:srgbClr val="FF0000"/>
                </a:solidFill>
                <a:latin typeface="Arial"/>
                <a:ea typeface="Arial"/>
                <a:cs typeface="Arial"/>
                <a:sym typeface="Arial"/>
                <a:hlinkClick r:id="rId3">
                  <a:extLst>
                    <a:ext uri="{A12FA001-AC4F-418D-AE19-62706E023703}">
                      <ahyp:hlinkClr val="tx"/>
                    </a:ext>
                  </a:extLst>
                </a:hlinkClick>
              </a:rPr>
              <a:t>melissa.a.wagner@noaa.gov</a:t>
            </a:r>
            <a:endParaRPr sz="1700">
              <a:solidFill>
                <a:srgbClr val="FF0000"/>
              </a:solidFill>
              <a:latin typeface="Arial"/>
              <a:ea typeface="Arial"/>
              <a:cs typeface="Arial"/>
              <a:sym typeface="Arial"/>
            </a:endParaRPr>
          </a:p>
          <a:p>
            <a:pPr indent="-165100" lvl="0" marL="342900" rtl="0" algn="l">
              <a:lnSpc>
                <a:spcPct val="115000"/>
              </a:lnSpc>
              <a:spcBef>
                <a:spcPts val="0"/>
              </a:spcBef>
              <a:spcAft>
                <a:spcPts val="0"/>
              </a:spcAft>
              <a:buClr>
                <a:schemeClr val="dk1"/>
              </a:buClr>
              <a:buSzPts val="1700"/>
              <a:buFont typeface="Arial"/>
              <a:buNone/>
            </a:pPr>
            <a:r>
              <a:t/>
            </a:r>
            <a:endParaRPr sz="1700">
              <a:solidFill>
                <a:schemeClr val="dk1"/>
              </a:solidFill>
              <a:latin typeface="Arial"/>
              <a:ea typeface="Arial"/>
              <a:cs typeface="Arial"/>
              <a:sym typeface="Arial"/>
            </a:endParaRPr>
          </a:p>
          <a:p>
            <a:pPr indent="-165100" lvl="0" marL="342900" rtl="0" algn="l">
              <a:lnSpc>
                <a:spcPct val="115000"/>
              </a:lnSpc>
              <a:spcBef>
                <a:spcPts val="0"/>
              </a:spcBef>
              <a:spcAft>
                <a:spcPts val="0"/>
              </a:spcAft>
              <a:buClr>
                <a:schemeClr val="dk1"/>
              </a:buClr>
              <a:buSzPts val="1700"/>
              <a:buFont typeface="Arial"/>
              <a:buNone/>
            </a:pPr>
            <a:r>
              <a:t/>
            </a:r>
            <a:endParaRPr sz="1700">
              <a:solidFill>
                <a:schemeClr val="dk1"/>
              </a:solidFill>
              <a:latin typeface="Arial"/>
              <a:ea typeface="Arial"/>
              <a:cs typeface="Arial"/>
              <a:sym typeface="Arial"/>
            </a:endParaRPr>
          </a:p>
          <a:p>
            <a:pPr indent="-165100" lvl="0" marL="342900" rtl="0" algn="l">
              <a:lnSpc>
                <a:spcPct val="115000"/>
              </a:lnSpc>
              <a:spcBef>
                <a:spcPts val="0"/>
              </a:spcBef>
              <a:spcAft>
                <a:spcPts val="0"/>
              </a:spcAft>
              <a:buClr>
                <a:schemeClr val="dk1"/>
              </a:buClr>
              <a:buSzPts val="1700"/>
              <a:buFont typeface="Arial"/>
              <a:buNone/>
            </a:pPr>
            <a:r>
              <a:t/>
            </a:r>
            <a:endParaRPr sz="1700">
              <a:solidFill>
                <a:schemeClr val="dk1"/>
              </a:solidFill>
              <a:latin typeface="Arial"/>
              <a:ea typeface="Arial"/>
              <a:cs typeface="Arial"/>
              <a:sym typeface="Arial"/>
            </a:endParaRPr>
          </a:p>
        </p:txBody>
      </p:sp>
      <p:pic>
        <p:nvPicPr>
          <p:cNvPr descr="Shape&#10;&#10;Description automatically generated" id="258" name="Google Shape;258;p34"/>
          <p:cNvPicPr preferRelativeResize="0"/>
          <p:nvPr/>
        </p:nvPicPr>
        <p:blipFill rotWithShape="1">
          <a:blip r:embed="rId4">
            <a:alphaModFix/>
          </a:blip>
          <a:srcRect b="0" l="0" r="0" t="0"/>
          <a:stretch/>
        </p:blipFill>
        <p:spPr>
          <a:xfrm>
            <a:off x="6333526" y="2736625"/>
            <a:ext cx="1425950" cy="1329050"/>
          </a:xfrm>
          <a:prstGeom prst="rect">
            <a:avLst/>
          </a:prstGeom>
          <a:noFill/>
          <a:ln>
            <a:noFill/>
          </a:ln>
        </p:spPr>
      </p:pic>
      <p:sp>
        <p:nvSpPr>
          <p:cNvPr id="259" name="Google Shape;259;p34"/>
          <p:cNvSpPr txBox="1"/>
          <p:nvPr/>
        </p:nvSpPr>
        <p:spPr>
          <a:xfrm>
            <a:off x="5667825" y="4190500"/>
            <a:ext cx="29316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Arial"/>
                <a:ea typeface="Arial"/>
                <a:cs typeface="Arial"/>
                <a:sym typeface="Arial"/>
              </a:rPr>
              <a:t>S</a:t>
            </a:r>
            <a:r>
              <a:rPr lang="en" sz="1500">
                <a:solidFill>
                  <a:schemeClr val="dk1"/>
                </a:solidFill>
                <a:latin typeface="Arial"/>
                <a:ea typeface="Arial"/>
                <a:cs typeface="Arial"/>
                <a:sym typeface="Arial"/>
              </a:rPr>
              <a:t>evere </a:t>
            </a:r>
            <a:r>
              <a:rPr b="1" lang="en" sz="1500">
                <a:solidFill>
                  <a:schemeClr val="dk1"/>
                </a:solidFill>
                <a:latin typeface="Arial"/>
                <a:ea typeface="Arial"/>
                <a:cs typeface="Arial"/>
                <a:sym typeface="Arial"/>
              </a:rPr>
              <a:t>C</a:t>
            </a:r>
            <a:r>
              <a:rPr lang="en" sz="1500">
                <a:solidFill>
                  <a:schemeClr val="dk1"/>
                </a:solidFill>
                <a:latin typeface="Arial"/>
                <a:ea typeface="Arial"/>
                <a:cs typeface="Arial"/>
                <a:sym typeface="Arial"/>
              </a:rPr>
              <a:t>onvective </a:t>
            </a:r>
            <a:r>
              <a:rPr b="1" lang="en" sz="1500">
                <a:solidFill>
                  <a:schemeClr val="dk1"/>
                </a:solidFill>
                <a:latin typeface="Arial"/>
                <a:ea typeface="Arial"/>
                <a:cs typeface="Arial"/>
                <a:sym typeface="Arial"/>
              </a:rPr>
              <a:t>O</a:t>
            </a:r>
            <a:r>
              <a:rPr lang="en" sz="1500">
                <a:solidFill>
                  <a:schemeClr val="dk1"/>
                </a:solidFill>
                <a:latin typeface="Arial"/>
                <a:ea typeface="Arial"/>
                <a:cs typeface="Arial"/>
                <a:sym typeface="Arial"/>
              </a:rPr>
              <a:t>bservations using </a:t>
            </a:r>
            <a:r>
              <a:rPr b="1" lang="en" sz="1500">
                <a:solidFill>
                  <a:schemeClr val="dk1"/>
                </a:solidFill>
                <a:latin typeface="Arial"/>
                <a:ea typeface="Arial"/>
                <a:cs typeface="Arial"/>
                <a:sym typeface="Arial"/>
              </a:rPr>
              <a:t>U</a:t>
            </a:r>
            <a:r>
              <a:rPr lang="en" sz="1500">
                <a:solidFill>
                  <a:schemeClr val="dk1"/>
                </a:solidFill>
                <a:latin typeface="Arial"/>
                <a:ea typeface="Arial"/>
                <a:cs typeface="Arial"/>
                <a:sym typeface="Arial"/>
              </a:rPr>
              <a:t>AS, </a:t>
            </a:r>
            <a:r>
              <a:rPr b="1" lang="en" sz="1500">
                <a:solidFill>
                  <a:schemeClr val="dk1"/>
                </a:solidFill>
                <a:latin typeface="Arial"/>
                <a:ea typeface="Arial"/>
                <a:cs typeface="Arial"/>
                <a:sym typeface="Arial"/>
              </a:rPr>
              <a:t>R</a:t>
            </a:r>
            <a:r>
              <a:rPr lang="en" sz="1500">
                <a:solidFill>
                  <a:schemeClr val="dk1"/>
                </a:solidFill>
                <a:latin typeface="Arial"/>
                <a:ea typeface="Arial"/>
                <a:cs typeface="Arial"/>
                <a:sym typeface="Arial"/>
              </a:rPr>
              <a:t>adar, </a:t>
            </a:r>
            <a:r>
              <a:rPr b="1" lang="en" sz="1500">
                <a:solidFill>
                  <a:schemeClr val="dk1"/>
                </a:solidFill>
                <a:latin typeface="Arial"/>
                <a:ea typeface="Arial"/>
                <a:cs typeface="Arial"/>
                <a:sym typeface="Arial"/>
              </a:rPr>
              <a:t>S</a:t>
            </a:r>
            <a:r>
              <a:rPr lang="en" sz="1500">
                <a:solidFill>
                  <a:schemeClr val="dk1"/>
                </a:solidFill>
                <a:latin typeface="Arial"/>
                <a:ea typeface="Arial"/>
                <a:cs typeface="Arial"/>
                <a:sym typeface="Arial"/>
              </a:rPr>
              <a:t>imulations </a:t>
            </a:r>
            <a:endParaRPr sz="1100"/>
          </a:p>
        </p:txBody>
      </p:sp>
      <p:pic>
        <p:nvPicPr>
          <p:cNvPr descr="A group of people standing in a field under a plane&#10;&#10;Description automatically generated with medium confidence" id="260" name="Google Shape;260;p34"/>
          <p:cNvPicPr preferRelativeResize="0"/>
          <p:nvPr/>
        </p:nvPicPr>
        <p:blipFill rotWithShape="1">
          <a:blip r:embed="rId5">
            <a:alphaModFix/>
          </a:blip>
          <a:srcRect b="0" l="14286" r="23570" t="48413"/>
          <a:stretch/>
        </p:blipFill>
        <p:spPr>
          <a:xfrm>
            <a:off x="149400" y="1009775"/>
            <a:ext cx="5108766" cy="3180724"/>
          </a:xfrm>
          <a:prstGeom prst="rect">
            <a:avLst/>
          </a:prstGeom>
          <a:noFill/>
          <a:ln>
            <a:noFill/>
          </a:ln>
        </p:spPr>
      </p:pic>
      <p:sp>
        <p:nvSpPr>
          <p:cNvPr id="261" name="Google Shape;261;p34"/>
          <p:cNvSpPr txBox="1"/>
          <p:nvPr/>
        </p:nvSpPr>
        <p:spPr>
          <a:xfrm>
            <a:off x="571300" y="1073225"/>
            <a:ext cx="4227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1600">
                <a:solidFill>
                  <a:schemeClr val="dk1"/>
                </a:solidFill>
              </a:rPr>
              <a:t>NSSL, CIWRO, OU, NWS WFOs, JSU, MSU</a:t>
            </a:r>
            <a:endParaRPr sz="1200">
              <a:solidFill>
                <a:schemeClr val="dk1"/>
              </a:solidFill>
            </a:endParaRPr>
          </a:p>
        </p:txBody>
      </p:sp>
      <p:sp>
        <p:nvSpPr>
          <p:cNvPr id="262" name="Google Shape;262;p34"/>
          <p:cNvSpPr txBox="1"/>
          <p:nvPr/>
        </p:nvSpPr>
        <p:spPr>
          <a:xfrm>
            <a:off x="167738" y="4336750"/>
            <a:ext cx="5072100" cy="238500"/>
          </a:xfrm>
          <a:prstGeom prst="rect">
            <a:avLst/>
          </a:prstGeom>
          <a:noFill/>
          <a:ln>
            <a:noFill/>
          </a:ln>
        </p:spPr>
        <p:txBody>
          <a:bodyPr anchorCtr="0" anchor="t" bIns="34275" lIns="68575" spcFirstLastPara="1" rIns="68575" wrap="square" tIns="34275">
            <a:spAutoFit/>
          </a:bodyPr>
          <a:lstStyle/>
          <a:p>
            <a:pPr indent="0" lvl="0" marL="0" rtl="0" algn="just">
              <a:lnSpc>
                <a:spcPct val="115000"/>
              </a:lnSpc>
              <a:spcBef>
                <a:spcPts val="0"/>
              </a:spcBef>
              <a:spcAft>
                <a:spcPts val="0"/>
              </a:spcAft>
              <a:buNone/>
            </a:pPr>
            <a:r>
              <a:rPr lang="en" sz="1100">
                <a:solidFill>
                  <a:schemeClr val="dk1"/>
                </a:solidFill>
              </a:rPr>
              <a:t>Funding Source: NOAA VORTEX-USA program  #NA21OAR4320204</a:t>
            </a:r>
            <a:endParaRPr sz="1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p16"/>
          <p:cNvPicPr preferRelativeResize="0"/>
          <p:nvPr/>
        </p:nvPicPr>
        <p:blipFill rotWithShape="1">
          <a:blip r:embed="rId3">
            <a:alphaModFix/>
          </a:blip>
          <a:srcRect b="0" l="0" r="0" t="0"/>
          <a:stretch/>
        </p:blipFill>
        <p:spPr>
          <a:xfrm>
            <a:off x="677513" y="0"/>
            <a:ext cx="7831836" cy="5143501"/>
          </a:xfrm>
          <a:prstGeom prst="rect">
            <a:avLst/>
          </a:prstGeom>
          <a:noFill/>
          <a:ln>
            <a:noFill/>
          </a:ln>
        </p:spPr>
      </p:pic>
      <p:sp>
        <p:nvSpPr>
          <p:cNvPr id="82" name="Google Shape;82;p16"/>
          <p:cNvSpPr txBox="1"/>
          <p:nvPr>
            <p:ph type="title"/>
          </p:nvPr>
        </p:nvSpPr>
        <p:spPr>
          <a:xfrm>
            <a:off x="628650" y="3500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a:buNone/>
            </a:pPr>
            <a:r>
              <a:rPr lang="en">
                <a:latin typeface="Arial"/>
                <a:ea typeface="Arial"/>
                <a:cs typeface="Arial"/>
                <a:sym typeface="Arial"/>
              </a:rPr>
              <a:t> PERiLS IOP 3 Rolling Fork, MS</a:t>
            </a:r>
            <a:endParaRPr/>
          </a:p>
        </p:txBody>
      </p:sp>
      <p:sp>
        <p:nvSpPr>
          <p:cNvPr id="83" name="Google Shape;83;p16"/>
          <p:cNvSpPr txBox="1"/>
          <p:nvPr/>
        </p:nvSpPr>
        <p:spPr>
          <a:xfrm>
            <a:off x="918263" y="1259160"/>
            <a:ext cx="2707500" cy="160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Focused on </a:t>
            </a:r>
            <a:r>
              <a:rPr lang="en" sz="1800">
                <a:solidFill>
                  <a:schemeClr val="dk1"/>
                </a:solidFill>
              </a:rPr>
              <a:t>Rural Areas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‘Ground Scours’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rial"/>
                <a:ea typeface="Arial"/>
                <a:cs typeface="Arial"/>
                <a:sym typeface="Arial"/>
              </a:rPr>
              <a:t>Land Cover transitions</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84" name="Google Shape;84;p16"/>
          <p:cNvSpPr txBox="1"/>
          <p:nvPr/>
        </p:nvSpPr>
        <p:spPr>
          <a:xfrm>
            <a:off x="3536864" y="3604712"/>
            <a:ext cx="1300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UAS mapping </a:t>
            </a:r>
            <a:endParaRPr b="0" i="0" sz="1100" u="none" cap="none" strike="noStrike">
              <a:solidFill>
                <a:schemeClr val="dk1"/>
              </a:solidFill>
              <a:latin typeface="Arial"/>
              <a:ea typeface="Arial"/>
              <a:cs typeface="Arial"/>
              <a:sym typeface="Arial"/>
            </a:endParaRPr>
          </a:p>
        </p:txBody>
      </p:sp>
      <p:cxnSp>
        <p:nvCxnSpPr>
          <p:cNvPr id="85" name="Google Shape;85;p16"/>
          <p:cNvCxnSpPr/>
          <p:nvPr/>
        </p:nvCxnSpPr>
        <p:spPr>
          <a:xfrm rot="10800000">
            <a:off x="3137120" y="3760267"/>
            <a:ext cx="321600" cy="0"/>
          </a:xfrm>
          <a:prstGeom prst="straightConnector1">
            <a:avLst/>
          </a:prstGeom>
          <a:noFill/>
          <a:ln cap="flat" cmpd="sng" w="9525">
            <a:solidFill>
              <a:srgbClr val="FFFF00"/>
            </a:solidFill>
            <a:prstDash val="solid"/>
            <a:miter lim="800000"/>
            <a:headEnd len="sm" w="sm" type="none"/>
            <a:tailEnd len="med" w="med" type="triangle"/>
          </a:ln>
        </p:spPr>
      </p:cxnSp>
      <p:sp>
        <p:nvSpPr>
          <p:cNvPr id="86" name="Google Shape;86;p16"/>
          <p:cNvSpPr txBox="1"/>
          <p:nvPr/>
        </p:nvSpPr>
        <p:spPr>
          <a:xfrm>
            <a:off x="5487107" y="2557156"/>
            <a:ext cx="1300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UAS mapping </a:t>
            </a:r>
            <a:endParaRPr b="0" i="0" sz="1100" u="none" cap="none" strike="noStrike">
              <a:solidFill>
                <a:schemeClr val="dk1"/>
              </a:solidFill>
              <a:latin typeface="Arial"/>
              <a:ea typeface="Arial"/>
              <a:cs typeface="Arial"/>
              <a:sym typeface="Arial"/>
            </a:endParaRPr>
          </a:p>
        </p:txBody>
      </p:sp>
      <p:cxnSp>
        <p:nvCxnSpPr>
          <p:cNvPr id="87" name="Google Shape;87;p16"/>
          <p:cNvCxnSpPr/>
          <p:nvPr/>
        </p:nvCxnSpPr>
        <p:spPr>
          <a:xfrm rot="10800000">
            <a:off x="5087363" y="2712711"/>
            <a:ext cx="321600" cy="0"/>
          </a:xfrm>
          <a:prstGeom prst="straightConnector1">
            <a:avLst/>
          </a:prstGeom>
          <a:noFill/>
          <a:ln cap="flat" cmpd="sng" w="9525">
            <a:solidFill>
              <a:srgbClr val="FFFF00"/>
            </a:solidFill>
            <a:prstDash val="solid"/>
            <a:miter lim="800000"/>
            <a:headEnd len="sm" w="sm" type="none"/>
            <a:tailEnd len="med" w="med" type="triangle"/>
          </a:ln>
        </p:spPr>
      </p:cxnSp>
      <p:sp>
        <p:nvSpPr>
          <p:cNvPr id="88" name="Google Shape;88;p16"/>
          <p:cNvSpPr txBox="1"/>
          <p:nvPr/>
        </p:nvSpPr>
        <p:spPr>
          <a:xfrm>
            <a:off x="2069169" y="4616597"/>
            <a:ext cx="1300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UAS mapping </a:t>
            </a:r>
            <a:endParaRPr b="0" i="0" sz="1100" u="none" cap="none" strike="noStrike">
              <a:solidFill>
                <a:schemeClr val="dk1"/>
              </a:solidFill>
              <a:latin typeface="Arial"/>
              <a:ea typeface="Arial"/>
              <a:cs typeface="Arial"/>
              <a:sym typeface="Arial"/>
            </a:endParaRPr>
          </a:p>
        </p:txBody>
      </p:sp>
      <p:cxnSp>
        <p:nvCxnSpPr>
          <p:cNvPr id="89" name="Google Shape;89;p16"/>
          <p:cNvCxnSpPr/>
          <p:nvPr/>
        </p:nvCxnSpPr>
        <p:spPr>
          <a:xfrm rot="10800000">
            <a:off x="1669425" y="4772153"/>
            <a:ext cx="321600" cy="0"/>
          </a:xfrm>
          <a:prstGeom prst="straightConnector1">
            <a:avLst/>
          </a:prstGeom>
          <a:noFill/>
          <a:ln cap="flat" cmpd="sng" w="9525">
            <a:solidFill>
              <a:srgbClr val="FFFF00"/>
            </a:solidFill>
            <a:prstDash val="solid"/>
            <a:miter lim="800000"/>
            <a:headEnd len="sm" w="sm" type="none"/>
            <a:tailEnd len="med" w="med" type="triangle"/>
          </a:ln>
        </p:spPr>
      </p:cxnSp>
      <p:pic>
        <p:nvPicPr>
          <p:cNvPr id="90" name="Google Shape;90;p16"/>
          <p:cNvPicPr preferRelativeResize="0"/>
          <p:nvPr/>
        </p:nvPicPr>
        <p:blipFill rotWithShape="1">
          <a:blip r:embed="rId4">
            <a:alphaModFix/>
          </a:blip>
          <a:srcRect b="0" l="0" r="0" t="0"/>
          <a:stretch/>
        </p:blipFill>
        <p:spPr>
          <a:xfrm>
            <a:off x="5931157" y="1068658"/>
            <a:ext cx="1753697" cy="1198732"/>
          </a:xfrm>
          <a:prstGeom prst="rect">
            <a:avLst/>
          </a:prstGeom>
          <a:noFill/>
          <a:ln>
            <a:noFill/>
          </a:ln>
        </p:spPr>
      </p:pic>
      <p:pic>
        <p:nvPicPr>
          <p:cNvPr id="91" name="Google Shape;91;p16"/>
          <p:cNvPicPr preferRelativeResize="0"/>
          <p:nvPr/>
        </p:nvPicPr>
        <p:blipFill rotWithShape="1">
          <a:blip r:embed="rId5">
            <a:alphaModFix/>
          </a:blip>
          <a:srcRect b="0" l="0" r="0" t="0"/>
          <a:stretch/>
        </p:blipFill>
        <p:spPr>
          <a:xfrm>
            <a:off x="6808005" y="2134922"/>
            <a:ext cx="2104440" cy="1198731"/>
          </a:xfrm>
          <a:prstGeom prst="rect">
            <a:avLst/>
          </a:prstGeom>
          <a:noFill/>
          <a:ln>
            <a:noFill/>
          </a:ln>
        </p:spPr>
      </p:pic>
      <p:sp>
        <p:nvSpPr>
          <p:cNvPr id="92" name="Google Shape;92;p16"/>
          <p:cNvSpPr txBox="1"/>
          <p:nvPr/>
        </p:nvSpPr>
        <p:spPr>
          <a:xfrm>
            <a:off x="6771421" y="3001200"/>
            <a:ext cx="15318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Trinity F90+</a:t>
            </a:r>
            <a:endParaRPr sz="1400">
              <a:solidFill>
                <a:schemeClr val="dk1"/>
              </a:solidFill>
              <a:latin typeface="Arial"/>
              <a:ea typeface="Arial"/>
              <a:cs typeface="Arial"/>
              <a:sym typeface="Arial"/>
            </a:endParaRPr>
          </a:p>
        </p:txBody>
      </p:sp>
      <p:sp>
        <p:nvSpPr>
          <p:cNvPr id="93" name="Google Shape;93;p16"/>
          <p:cNvSpPr txBox="1"/>
          <p:nvPr/>
        </p:nvSpPr>
        <p:spPr>
          <a:xfrm>
            <a:off x="5887330" y="1938729"/>
            <a:ext cx="9207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1400">
                <a:solidFill>
                  <a:schemeClr val="dk1"/>
                </a:solidFill>
                <a:latin typeface="Arial"/>
                <a:ea typeface="Arial"/>
                <a:cs typeface="Arial"/>
                <a:sym typeface="Arial"/>
              </a:rPr>
              <a:t>Skydio 2</a:t>
            </a:r>
            <a:endParaRPr sz="1400">
              <a:solidFill>
                <a:schemeClr val="dk1"/>
              </a:solidFill>
              <a:latin typeface="Arial"/>
              <a:ea typeface="Arial"/>
              <a:cs typeface="Arial"/>
              <a:sym typeface="Arial"/>
            </a:endParaRPr>
          </a:p>
        </p:txBody>
      </p:sp>
      <p:sp>
        <p:nvSpPr>
          <p:cNvPr id="94" name="Google Shape;94;p16"/>
          <p:cNvSpPr txBox="1"/>
          <p:nvPr>
            <p:ph idx="1" type="body"/>
          </p:nvPr>
        </p:nvSpPr>
        <p:spPr>
          <a:xfrm>
            <a:off x="4969751" y="3662200"/>
            <a:ext cx="3676500" cy="1198800"/>
          </a:xfrm>
          <a:prstGeom prst="rect">
            <a:avLst/>
          </a:prstGeom>
          <a:noFill/>
          <a:ln>
            <a:noFill/>
          </a:ln>
        </p:spPr>
        <p:txBody>
          <a:bodyPr anchorCtr="0" anchor="t" bIns="91425" lIns="91425" spcFirstLastPara="1" rIns="91425" wrap="square" tIns="91425">
            <a:noAutofit/>
          </a:bodyPr>
          <a:lstStyle/>
          <a:p>
            <a:pPr indent="-323850" lvl="0" marL="457200" rtl="0" algn="l">
              <a:lnSpc>
                <a:spcPct val="90000"/>
              </a:lnSpc>
              <a:spcBef>
                <a:spcPts val="0"/>
              </a:spcBef>
              <a:spcAft>
                <a:spcPts val="0"/>
              </a:spcAft>
              <a:buClr>
                <a:schemeClr val="dk1"/>
              </a:buClr>
              <a:buSzPts val="1100"/>
              <a:buChar char="●"/>
            </a:pPr>
            <a:r>
              <a:rPr lang="en" sz="1500">
                <a:solidFill>
                  <a:schemeClr val="dk1"/>
                </a:solidFill>
                <a:latin typeface="Arial"/>
                <a:ea typeface="Arial"/>
                <a:cs typeface="Arial"/>
                <a:sym typeface="Arial"/>
              </a:rPr>
              <a:t>2 UAS Survey Teams </a:t>
            </a:r>
            <a:r>
              <a:rPr i="1" lang="en" sz="1500">
                <a:solidFill>
                  <a:schemeClr val="dk1"/>
                </a:solidFill>
                <a:latin typeface="Arial"/>
                <a:ea typeface="Arial"/>
                <a:cs typeface="Arial"/>
                <a:sym typeface="Arial"/>
              </a:rPr>
              <a:t>OU/NSSL/CIWRO/NWS/JSU/</a:t>
            </a:r>
            <a:r>
              <a:rPr i="1" lang="en" sz="1500">
                <a:solidFill>
                  <a:schemeClr val="dk1"/>
                </a:solidFill>
              </a:rPr>
              <a:t>M</a:t>
            </a:r>
            <a:r>
              <a:rPr i="1" lang="en" sz="1500">
                <a:solidFill>
                  <a:schemeClr val="dk1"/>
                </a:solidFill>
                <a:latin typeface="Arial"/>
                <a:ea typeface="Arial"/>
                <a:cs typeface="Arial"/>
                <a:sym typeface="Arial"/>
              </a:rPr>
              <a:t>SU</a:t>
            </a:r>
            <a:endParaRPr i="1" sz="1500">
              <a:solidFill>
                <a:schemeClr val="dk1"/>
              </a:solidFill>
              <a:latin typeface="Arial"/>
              <a:ea typeface="Arial"/>
              <a:cs typeface="Arial"/>
              <a:sym typeface="Arial"/>
            </a:endParaRPr>
          </a:p>
          <a:p>
            <a:pPr indent="-323850" lvl="0" marL="457200" rtl="0" algn="l">
              <a:lnSpc>
                <a:spcPct val="90000"/>
              </a:lnSpc>
              <a:spcBef>
                <a:spcPts val="0"/>
              </a:spcBef>
              <a:spcAft>
                <a:spcPts val="0"/>
              </a:spcAft>
              <a:buClr>
                <a:schemeClr val="dk1"/>
              </a:buClr>
              <a:buSzPts val="1100"/>
              <a:buChar char="●"/>
            </a:pPr>
            <a:r>
              <a:rPr lang="en" sz="1500">
                <a:solidFill>
                  <a:schemeClr val="dk1"/>
                </a:solidFill>
                <a:latin typeface="Arial"/>
                <a:ea typeface="Arial"/>
                <a:cs typeface="Arial"/>
                <a:sym typeface="Arial"/>
              </a:rPr>
              <a:t>Scouting videos (Skydio 2)</a:t>
            </a:r>
            <a:endParaRPr sz="1500">
              <a:solidFill>
                <a:schemeClr val="dk1"/>
              </a:solidFill>
              <a:latin typeface="Arial"/>
              <a:ea typeface="Arial"/>
              <a:cs typeface="Arial"/>
              <a:sym typeface="Arial"/>
            </a:endParaRPr>
          </a:p>
          <a:p>
            <a:pPr indent="-323850" lvl="0" marL="457200" rtl="0" algn="l">
              <a:lnSpc>
                <a:spcPct val="90000"/>
              </a:lnSpc>
              <a:spcBef>
                <a:spcPts val="0"/>
              </a:spcBef>
              <a:spcAft>
                <a:spcPts val="0"/>
              </a:spcAft>
              <a:buClr>
                <a:schemeClr val="dk1"/>
              </a:buClr>
              <a:buSzPts val="1100"/>
              <a:buChar char="●"/>
            </a:pPr>
            <a:r>
              <a:rPr lang="en" sz="1500">
                <a:solidFill>
                  <a:schemeClr val="dk1"/>
                </a:solidFill>
                <a:latin typeface="Arial"/>
                <a:ea typeface="Arial"/>
                <a:cs typeface="Arial"/>
                <a:sym typeface="Arial"/>
              </a:rPr>
              <a:t>Mapping Missions (Trinity F90+)</a:t>
            </a:r>
            <a:endParaRPr sz="1500">
              <a:solidFill>
                <a:schemeClr val="dk1"/>
              </a:solidFill>
              <a:latin typeface="Arial"/>
              <a:ea typeface="Arial"/>
              <a:cs typeface="Arial"/>
              <a:sym typeface="Arial"/>
            </a:endParaRPr>
          </a:p>
          <a:p>
            <a:pPr indent="-323850" lvl="0" marL="457200" rtl="0" algn="l">
              <a:lnSpc>
                <a:spcPct val="90000"/>
              </a:lnSpc>
              <a:spcBef>
                <a:spcPts val="0"/>
              </a:spcBef>
              <a:spcAft>
                <a:spcPts val="0"/>
              </a:spcAft>
              <a:buClr>
                <a:schemeClr val="dk1"/>
              </a:buClr>
              <a:buSzPts val="1100"/>
              <a:buChar char="●"/>
            </a:pPr>
            <a:r>
              <a:rPr lang="en" sz="1500">
                <a:solidFill>
                  <a:schemeClr val="dk1"/>
                </a:solidFill>
                <a:latin typeface="Arial"/>
                <a:ea typeface="Arial"/>
                <a:cs typeface="Arial"/>
                <a:sym typeface="Arial"/>
              </a:rPr>
              <a:t>Ground Surveys (Ground Truth)</a:t>
            </a:r>
            <a:endParaRPr sz="1500">
              <a:solidFill>
                <a:schemeClr val="dk1"/>
              </a:solidFill>
              <a:latin typeface="Arial"/>
              <a:ea typeface="Arial"/>
              <a:cs typeface="Arial"/>
              <a:sym typeface="Arial"/>
            </a:endParaRPr>
          </a:p>
        </p:txBody>
      </p:sp>
      <p:sp>
        <p:nvSpPr>
          <p:cNvPr id="95" name="Google Shape;95;p16"/>
          <p:cNvSpPr txBox="1"/>
          <p:nvPr/>
        </p:nvSpPr>
        <p:spPr>
          <a:xfrm>
            <a:off x="5931157" y="276506"/>
            <a:ext cx="13002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UAS mapping </a:t>
            </a:r>
            <a:endParaRPr b="0" i="0" sz="1100" u="none" cap="none" strike="noStrike">
              <a:solidFill>
                <a:schemeClr val="dk1"/>
              </a:solidFill>
              <a:latin typeface="Arial"/>
              <a:ea typeface="Arial"/>
              <a:cs typeface="Arial"/>
              <a:sym typeface="Arial"/>
            </a:endParaRPr>
          </a:p>
        </p:txBody>
      </p:sp>
      <p:cxnSp>
        <p:nvCxnSpPr>
          <p:cNvPr id="96" name="Google Shape;96;p16"/>
          <p:cNvCxnSpPr/>
          <p:nvPr/>
        </p:nvCxnSpPr>
        <p:spPr>
          <a:xfrm flipH="1" rot="10800000">
            <a:off x="7133663" y="414348"/>
            <a:ext cx="459600" cy="9000"/>
          </a:xfrm>
          <a:prstGeom prst="straightConnector1">
            <a:avLst/>
          </a:prstGeom>
          <a:noFill/>
          <a:ln cap="flat" cmpd="sng" w="9525">
            <a:solidFill>
              <a:srgbClr val="FFFF00"/>
            </a:solidFill>
            <a:prstDash val="solid"/>
            <a:miter lim="800000"/>
            <a:headEnd len="sm" w="sm"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102" name="Google Shape;102;p17"/>
          <p:cNvPicPr preferRelativeResize="0"/>
          <p:nvPr/>
        </p:nvPicPr>
        <p:blipFill>
          <a:blip r:embed="rId3">
            <a:alphaModFix/>
          </a:blip>
          <a:stretch>
            <a:fillRect/>
          </a:stretch>
        </p:blipFill>
        <p:spPr>
          <a:xfrm>
            <a:off x="0" y="455083"/>
            <a:ext cx="9143999" cy="4233333"/>
          </a:xfrm>
          <a:prstGeom prst="rect">
            <a:avLst/>
          </a:prstGeom>
          <a:noFill/>
          <a:ln>
            <a:noFill/>
          </a:ln>
        </p:spPr>
      </p:pic>
      <p:sp>
        <p:nvSpPr>
          <p:cNvPr id="103" name="Google Shape;103;p17"/>
          <p:cNvSpPr txBox="1"/>
          <p:nvPr/>
        </p:nvSpPr>
        <p:spPr>
          <a:xfrm>
            <a:off x="295600" y="1135125"/>
            <a:ext cx="3862500" cy="10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88D KDGX vortex cores</a:t>
            </a:r>
            <a:endParaRPr sz="1800">
              <a:solidFill>
                <a:schemeClr val="dk1"/>
              </a:solidFill>
            </a:endParaRPr>
          </a:p>
          <a:p>
            <a:pPr indent="0" lvl="0" marL="0" rtl="0" algn="l">
              <a:spcBef>
                <a:spcPts val="0"/>
              </a:spcBef>
              <a:spcAft>
                <a:spcPts val="0"/>
              </a:spcAft>
              <a:buNone/>
            </a:pPr>
            <a:r>
              <a:rPr lang="en" sz="1800">
                <a:solidFill>
                  <a:schemeClr val="dk1"/>
                </a:solidFill>
              </a:rPr>
              <a:t>Size: detected core diameter</a:t>
            </a:r>
            <a:endParaRPr sz="1800">
              <a:solidFill>
                <a:schemeClr val="dk1"/>
              </a:solidFill>
            </a:endParaRPr>
          </a:p>
          <a:p>
            <a:pPr indent="0" lvl="0" marL="0" rtl="0" algn="l">
              <a:spcBef>
                <a:spcPts val="0"/>
              </a:spcBef>
              <a:spcAft>
                <a:spcPts val="0"/>
              </a:spcAft>
              <a:buNone/>
            </a:pPr>
            <a:r>
              <a:rPr lang="en" sz="1800">
                <a:solidFill>
                  <a:schemeClr val="dk1"/>
                </a:solidFill>
              </a:rPr>
              <a:t>Color: maximum Doppler vorticity</a:t>
            </a:r>
            <a:endParaRPr sz="1800">
              <a:solidFill>
                <a:schemeClr val="dk1"/>
              </a:solidFill>
            </a:endParaRPr>
          </a:p>
        </p:txBody>
      </p:sp>
      <p:sp>
        <p:nvSpPr>
          <p:cNvPr id="104" name="Google Shape;104;p17"/>
          <p:cNvSpPr/>
          <p:nvPr/>
        </p:nvSpPr>
        <p:spPr>
          <a:xfrm rot="-3205242">
            <a:off x="3216235" y="3050606"/>
            <a:ext cx="141962" cy="449528"/>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7"/>
          <p:cNvSpPr txBox="1"/>
          <p:nvPr/>
        </p:nvSpPr>
        <p:spPr>
          <a:xfrm>
            <a:off x="3606350" y="3251625"/>
            <a:ext cx="17619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Rolling Fork</a:t>
            </a:r>
            <a:endParaRPr sz="18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111" name="Google Shape;111;p18"/>
          <p:cNvPicPr preferRelativeResize="0"/>
          <p:nvPr/>
        </p:nvPicPr>
        <p:blipFill>
          <a:blip r:embed="rId3">
            <a:alphaModFix/>
          </a:blip>
          <a:stretch>
            <a:fillRect/>
          </a:stretch>
        </p:blipFill>
        <p:spPr>
          <a:xfrm>
            <a:off x="0" y="455083"/>
            <a:ext cx="9143999" cy="4233333"/>
          </a:xfrm>
          <a:prstGeom prst="rect">
            <a:avLst/>
          </a:prstGeom>
          <a:noFill/>
          <a:ln>
            <a:noFill/>
          </a:ln>
        </p:spPr>
      </p:pic>
      <p:sp>
        <p:nvSpPr>
          <p:cNvPr id="112" name="Google Shape;112;p18"/>
          <p:cNvSpPr/>
          <p:nvPr/>
        </p:nvSpPr>
        <p:spPr>
          <a:xfrm rot="-3189258">
            <a:off x="3215878" y="2922041"/>
            <a:ext cx="142080" cy="449461"/>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8"/>
          <p:cNvSpPr txBox="1"/>
          <p:nvPr/>
        </p:nvSpPr>
        <p:spPr>
          <a:xfrm>
            <a:off x="3462425" y="3055825"/>
            <a:ext cx="17619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Rolling Fork</a:t>
            </a:r>
            <a:endParaRPr sz="1800">
              <a:solidFill>
                <a:schemeClr val="dk1"/>
              </a:solidFill>
            </a:endParaRPr>
          </a:p>
        </p:txBody>
      </p:sp>
      <p:sp>
        <p:nvSpPr>
          <p:cNvPr id="114" name="Google Shape;114;p18"/>
          <p:cNvSpPr txBox="1"/>
          <p:nvPr/>
        </p:nvSpPr>
        <p:spPr>
          <a:xfrm>
            <a:off x="295600" y="1135125"/>
            <a:ext cx="3862500" cy="107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88D KDGX vortex cores</a:t>
            </a:r>
            <a:endParaRPr sz="1800">
              <a:solidFill>
                <a:schemeClr val="dk1"/>
              </a:solidFill>
            </a:endParaRPr>
          </a:p>
          <a:p>
            <a:pPr indent="0" lvl="0" marL="0" rtl="0" algn="l">
              <a:spcBef>
                <a:spcPts val="0"/>
              </a:spcBef>
              <a:spcAft>
                <a:spcPts val="0"/>
              </a:spcAft>
              <a:buNone/>
            </a:pPr>
            <a:r>
              <a:rPr lang="en" sz="1800">
                <a:solidFill>
                  <a:schemeClr val="dk1"/>
                </a:solidFill>
              </a:rPr>
              <a:t>Size: detected core diameter</a:t>
            </a:r>
            <a:endParaRPr sz="1800">
              <a:solidFill>
                <a:schemeClr val="dk1"/>
              </a:solidFill>
            </a:endParaRPr>
          </a:p>
          <a:p>
            <a:pPr indent="0" lvl="0" marL="0" rtl="0" algn="l">
              <a:spcBef>
                <a:spcPts val="0"/>
              </a:spcBef>
              <a:spcAft>
                <a:spcPts val="0"/>
              </a:spcAft>
              <a:buNone/>
            </a:pPr>
            <a:r>
              <a:rPr lang="en" sz="1800">
                <a:solidFill>
                  <a:schemeClr val="dk1"/>
                </a:solidFill>
              </a:rPr>
              <a:t>Color: correlation coefficient</a:t>
            </a:r>
            <a:endParaRPr sz="1800">
              <a:solidFill>
                <a:schemeClr val="dk1"/>
              </a:solidFill>
            </a:endParaRPr>
          </a:p>
        </p:txBody>
      </p:sp>
      <p:sp>
        <p:nvSpPr>
          <p:cNvPr id="115" name="Google Shape;115;p18"/>
          <p:cNvSpPr/>
          <p:nvPr/>
        </p:nvSpPr>
        <p:spPr>
          <a:xfrm rot="-2694861">
            <a:off x="2611994" y="3216029"/>
            <a:ext cx="141916" cy="44972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 name="Google Shape;116;p18"/>
          <p:cNvSpPr txBox="1"/>
          <p:nvPr/>
        </p:nvSpPr>
        <p:spPr>
          <a:xfrm>
            <a:off x="2811875" y="3534575"/>
            <a:ext cx="31584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Indian Bayou Wildlife Area</a:t>
            </a:r>
            <a:endParaRPr sz="1800">
              <a:solidFill>
                <a:schemeClr val="dk1"/>
              </a:solidFill>
            </a:endParaRPr>
          </a:p>
        </p:txBody>
      </p:sp>
      <p:sp>
        <p:nvSpPr>
          <p:cNvPr id="117" name="Google Shape;117;p18"/>
          <p:cNvSpPr/>
          <p:nvPr/>
        </p:nvSpPr>
        <p:spPr>
          <a:xfrm rot="-3205242">
            <a:off x="3864210" y="2458081"/>
            <a:ext cx="141962" cy="449528"/>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8"/>
          <p:cNvSpPr txBox="1"/>
          <p:nvPr/>
        </p:nvSpPr>
        <p:spPr>
          <a:xfrm>
            <a:off x="4158100" y="2577075"/>
            <a:ext cx="17619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Catfish Ponds</a:t>
            </a:r>
            <a:endParaRPr sz="1800">
              <a:solidFill>
                <a:schemeClr val="dk1"/>
              </a:solidFill>
            </a:endParaRPr>
          </a:p>
        </p:txBody>
      </p:sp>
      <p:pic>
        <p:nvPicPr>
          <p:cNvPr id="119" name="Google Shape;119;p18"/>
          <p:cNvPicPr preferRelativeResize="0"/>
          <p:nvPr/>
        </p:nvPicPr>
        <p:blipFill rotWithShape="1">
          <a:blip r:embed="rId4">
            <a:alphaModFix/>
          </a:blip>
          <a:srcRect b="0" l="-898" r="82223" t="63426"/>
          <a:stretch/>
        </p:blipFill>
        <p:spPr>
          <a:xfrm>
            <a:off x="6113115" y="3001788"/>
            <a:ext cx="1115786" cy="1619725"/>
          </a:xfrm>
          <a:prstGeom prst="rect">
            <a:avLst/>
          </a:prstGeom>
          <a:noFill/>
          <a:ln cap="flat" cmpd="sng" w="2857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120" name="Google Shape;120;p18"/>
          <p:cNvPicPr preferRelativeResize="0"/>
          <p:nvPr/>
        </p:nvPicPr>
        <p:blipFill rotWithShape="1">
          <a:blip r:embed="rId4">
            <a:alphaModFix/>
          </a:blip>
          <a:srcRect b="54726" l="62128" r="0" t="0"/>
          <a:stretch/>
        </p:blipFill>
        <p:spPr>
          <a:xfrm>
            <a:off x="6266825" y="1028728"/>
            <a:ext cx="1889449" cy="1659322"/>
          </a:xfrm>
          <a:prstGeom prst="rect">
            <a:avLst/>
          </a:prstGeom>
          <a:noFill/>
          <a:ln cap="flat" cmpd="sng" w="28575">
            <a:solidFill>
              <a:schemeClr val="dk1"/>
            </a:solidFill>
            <a:prstDash val="solid"/>
            <a:round/>
            <a:headEnd len="sm" w="sm" type="none"/>
            <a:tailEnd len="sm" w="sm" type="none"/>
          </a:ln>
        </p:spPr>
      </p:pic>
      <p:sp>
        <p:nvSpPr>
          <p:cNvPr id="121" name="Google Shape;121;p18"/>
          <p:cNvSpPr/>
          <p:nvPr/>
        </p:nvSpPr>
        <p:spPr>
          <a:xfrm rot="2417168">
            <a:off x="5842637" y="2346976"/>
            <a:ext cx="141972" cy="449541"/>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18"/>
          <p:cNvSpPr/>
          <p:nvPr/>
        </p:nvSpPr>
        <p:spPr>
          <a:xfrm rot="2194758">
            <a:off x="5710398" y="3321160"/>
            <a:ext cx="141962" cy="449528"/>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p18"/>
          <p:cNvSpPr/>
          <p:nvPr/>
        </p:nvSpPr>
        <p:spPr>
          <a:xfrm rot="8877366">
            <a:off x="3836867" y="1499668"/>
            <a:ext cx="141923" cy="449270"/>
          </a:xfrm>
          <a:prstGeom prst="up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p18"/>
          <p:cNvSpPr txBox="1"/>
          <p:nvPr/>
        </p:nvSpPr>
        <p:spPr>
          <a:xfrm>
            <a:off x="3064325" y="830625"/>
            <a:ext cx="2405700" cy="37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Theodore Roosevelt National Wildlife </a:t>
            </a:r>
            <a:endParaRPr sz="18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19"/>
          <p:cNvSpPr txBox="1"/>
          <p:nvPr>
            <p:ph type="title"/>
          </p:nvPr>
        </p:nvSpPr>
        <p:spPr>
          <a:xfrm>
            <a:off x="311700" y="2243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30" name="Google Shape;130;p19"/>
          <p:cNvPicPr preferRelativeResize="0"/>
          <p:nvPr/>
        </p:nvPicPr>
        <p:blipFill>
          <a:blip r:embed="rId3">
            <a:alphaModFix/>
          </a:blip>
          <a:stretch>
            <a:fillRect/>
          </a:stretch>
        </p:blipFill>
        <p:spPr>
          <a:xfrm>
            <a:off x="311700" y="886250"/>
            <a:ext cx="8456300" cy="4059450"/>
          </a:xfrm>
          <a:prstGeom prst="rect">
            <a:avLst/>
          </a:prstGeom>
          <a:noFill/>
          <a:ln>
            <a:noFill/>
          </a:ln>
        </p:spPr>
      </p:pic>
      <p:pic>
        <p:nvPicPr>
          <p:cNvPr id="131" name="Google Shape;131;p19"/>
          <p:cNvPicPr preferRelativeResize="0"/>
          <p:nvPr/>
        </p:nvPicPr>
        <p:blipFill>
          <a:blip r:embed="rId4">
            <a:alphaModFix/>
          </a:blip>
          <a:stretch>
            <a:fillRect/>
          </a:stretch>
        </p:blipFill>
        <p:spPr>
          <a:xfrm>
            <a:off x="311700" y="886968"/>
            <a:ext cx="8458198" cy="40599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0"/>
          <p:cNvSpPr txBox="1"/>
          <p:nvPr>
            <p:ph type="title"/>
          </p:nvPr>
        </p:nvSpPr>
        <p:spPr>
          <a:xfrm>
            <a:off x="311700" y="128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37" name="Google Shape;137;p20"/>
          <p:cNvPicPr preferRelativeResize="0"/>
          <p:nvPr/>
        </p:nvPicPr>
        <p:blipFill>
          <a:blip r:embed="rId3">
            <a:alphaModFix/>
          </a:blip>
          <a:stretch>
            <a:fillRect/>
          </a:stretch>
        </p:blipFill>
        <p:spPr>
          <a:xfrm>
            <a:off x="311700" y="886250"/>
            <a:ext cx="8345564" cy="4059451"/>
          </a:xfrm>
          <a:prstGeom prst="rect">
            <a:avLst/>
          </a:prstGeom>
          <a:noFill/>
          <a:ln>
            <a:noFill/>
          </a:ln>
        </p:spPr>
      </p:pic>
      <p:pic>
        <p:nvPicPr>
          <p:cNvPr id="138" name="Google Shape;138;p20"/>
          <p:cNvPicPr preferRelativeResize="0"/>
          <p:nvPr/>
        </p:nvPicPr>
        <p:blipFill>
          <a:blip r:embed="rId4">
            <a:alphaModFix/>
          </a:blip>
          <a:stretch>
            <a:fillRect/>
          </a:stretch>
        </p:blipFill>
        <p:spPr>
          <a:xfrm>
            <a:off x="311700" y="886250"/>
            <a:ext cx="8456300" cy="4059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44" name="Google Shape;144;p21"/>
          <p:cNvPicPr preferRelativeResize="0"/>
          <p:nvPr/>
        </p:nvPicPr>
        <p:blipFill>
          <a:blip r:embed="rId3">
            <a:alphaModFix/>
          </a:blip>
          <a:stretch>
            <a:fillRect/>
          </a:stretch>
        </p:blipFill>
        <p:spPr>
          <a:xfrm>
            <a:off x="422225" y="946850"/>
            <a:ext cx="8233400" cy="3939825"/>
          </a:xfrm>
          <a:prstGeom prst="rect">
            <a:avLst/>
          </a:prstGeom>
          <a:noFill/>
          <a:ln>
            <a:noFill/>
          </a:ln>
        </p:spPr>
      </p:pic>
      <p:sp>
        <p:nvSpPr>
          <p:cNvPr id="145" name="Google Shape;145;p21"/>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Skysat ~50 cm</a:t>
            </a:r>
            <a:endParaRPr sz="18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Rolling Fork, MS</a:t>
            </a:r>
            <a:endParaRPr/>
          </a:p>
        </p:txBody>
      </p:sp>
      <p:pic>
        <p:nvPicPr>
          <p:cNvPr id="151" name="Google Shape;151;p22"/>
          <p:cNvPicPr preferRelativeResize="0"/>
          <p:nvPr/>
        </p:nvPicPr>
        <p:blipFill>
          <a:blip r:embed="rId3">
            <a:alphaModFix/>
          </a:blip>
          <a:stretch>
            <a:fillRect/>
          </a:stretch>
        </p:blipFill>
        <p:spPr>
          <a:xfrm>
            <a:off x="947625" y="1356925"/>
            <a:ext cx="7115399" cy="3416399"/>
          </a:xfrm>
          <a:prstGeom prst="rect">
            <a:avLst/>
          </a:prstGeom>
          <a:noFill/>
          <a:ln>
            <a:noFill/>
          </a:ln>
        </p:spPr>
      </p:pic>
      <p:pic>
        <p:nvPicPr>
          <p:cNvPr id="152" name="Google Shape;152;p22"/>
          <p:cNvPicPr preferRelativeResize="0"/>
          <p:nvPr/>
        </p:nvPicPr>
        <p:blipFill>
          <a:blip r:embed="rId4">
            <a:alphaModFix/>
          </a:blip>
          <a:stretch>
            <a:fillRect/>
          </a:stretch>
        </p:blipFill>
        <p:spPr>
          <a:xfrm>
            <a:off x="459873" y="1017725"/>
            <a:ext cx="8060627" cy="3755601"/>
          </a:xfrm>
          <a:prstGeom prst="rect">
            <a:avLst/>
          </a:prstGeom>
          <a:noFill/>
          <a:ln>
            <a:noFill/>
          </a:ln>
        </p:spPr>
      </p:pic>
      <p:sp>
        <p:nvSpPr>
          <p:cNvPr id="153" name="Google Shape;153;p22"/>
          <p:cNvSpPr txBox="1"/>
          <p:nvPr/>
        </p:nvSpPr>
        <p:spPr>
          <a:xfrm>
            <a:off x="6807625" y="4324350"/>
            <a:ext cx="1848000" cy="4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UAS ~3 cm</a:t>
            </a:r>
            <a:endParaRPr sz="1800">
              <a:solidFill>
                <a:schemeClr val="dk1"/>
              </a:solidFill>
            </a:endParaRPr>
          </a:p>
        </p:txBody>
      </p:sp>
      <p:sp>
        <p:nvSpPr>
          <p:cNvPr id="154" name="Google Shape;154;p22"/>
          <p:cNvSpPr/>
          <p:nvPr/>
        </p:nvSpPr>
        <p:spPr>
          <a:xfrm rot="-1579912">
            <a:off x="2812033" y="2305045"/>
            <a:ext cx="890052" cy="246998"/>
          </a:xfrm>
          <a:prstGeom prst="rightArrow">
            <a:avLst>
              <a:gd fmla="val 32514"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22"/>
          <p:cNvSpPr txBox="1"/>
          <p:nvPr/>
        </p:nvSpPr>
        <p:spPr>
          <a:xfrm>
            <a:off x="1828250" y="2245625"/>
            <a:ext cx="1730700" cy="20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Vortex</a:t>
            </a:r>
            <a:r>
              <a:rPr lang="en" sz="1800">
                <a:solidFill>
                  <a:schemeClr val="dk1"/>
                </a:solidFill>
              </a:rPr>
              <a:t> </a:t>
            </a:r>
            <a:endParaRPr sz="1800">
              <a:solidFill>
                <a:schemeClr val="dk1"/>
              </a:solidFill>
            </a:endParaRPr>
          </a:p>
          <a:p>
            <a:pPr indent="0" lvl="0" marL="0" rtl="0" algn="l">
              <a:spcBef>
                <a:spcPts val="0"/>
              </a:spcBef>
              <a:spcAft>
                <a:spcPts val="0"/>
              </a:spcAft>
              <a:buNone/>
            </a:pPr>
            <a:r>
              <a:rPr lang="en" sz="1800">
                <a:solidFill>
                  <a:schemeClr val="dk1"/>
                </a:solidFill>
              </a:rPr>
              <a:t>Motion</a:t>
            </a:r>
            <a:endParaRPr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