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sldIdLst>
    <p:sldId id="259" r:id="rId2"/>
    <p:sldId id="357" r:id="rId3"/>
    <p:sldId id="358" r:id="rId4"/>
    <p:sldId id="359" r:id="rId5"/>
    <p:sldId id="261" r:id="rId6"/>
    <p:sldId id="336" r:id="rId7"/>
    <p:sldId id="348" r:id="rId8"/>
    <p:sldId id="343" r:id="rId9"/>
    <p:sldId id="349" r:id="rId10"/>
    <p:sldId id="344" r:id="rId11"/>
    <p:sldId id="350" r:id="rId12"/>
    <p:sldId id="351" r:id="rId13"/>
    <p:sldId id="352" r:id="rId14"/>
    <p:sldId id="353" r:id="rId15"/>
    <p:sldId id="345" r:id="rId16"/>
    <p:sldId id="35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E4F0"/>
    <a:srgbClr val="154C60"/>
    <a:srgbClr val="238BB5"/>
    <a:srgbClr val="97A71E"/>
    <a:srgbClr val="154B5F"/>
    <a:srgbClr val="C00000"/>
    <a:srgbClr val="3DA599"/>
    <a:srgbClr val="99A922"/>
    <a:srgbClr val="A0C6C9"/>
    <a:srgbClr val="9DC4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725DB3-746A-C048-9A13-E86ECB7461B3}" v="105" dt="2023-11-15T04:43:56.0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6327" autoAdjust="0"/>
  </p:normalViewPr>
  <p:slideViewPr>
    <p:cSldViewPr snapToGrid="0">
      <p:cViewPr varScale="1">
        <p:scale>
          <a:sx n="75" d="100"/>
          <a:sy n="75" d="100"/>
        </p:scale>
        <p:origin x="463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69061-5886-43D1-9DEA-4C637BD84CDF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256546-E6A7-49BB-8AD1-0CD9011E4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11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56546-E6A7-49BB-8AD1-0CD9011E4B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1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56546-E6A7-49BB-8AD1-0CD9011E4B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090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56546-E6A7-49BB-8AD1-0CD9011E4B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926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56546-E6A7-49BB-8AD1-0CD9011E4B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552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56546-E6A7-49BB-8AD1-0CD9011E4B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958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56546-E6A7-49BB-8AD1-0CD9011E4B1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669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56546-E6A7-49BB-8AD1-0CD9011E4B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254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56546-E6A7-49BB-8AD1-0CD9011E4B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42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56546-E6A7-49BB-8AD1-0CD9011E4B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278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56546-E6A7-49BB-8AD1-0CD9011E4B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15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56546-E6A7-49BB-8AD1-0CD9011E4B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131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56546-E6A7-49BB-8AD1-0CD9011E4B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77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56546-E6A7-49BB-8AD1-0CD9011E4B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528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56546-E6A7-49BB-8AD1-0CD9011E4B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70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56546-E6A7-49BB-8AD1-0CD9011E4B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428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74300-6880-48A1-A437-0448091ACF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D5A4BD-41E1-4DA6-96A5-010901172D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C7072-2DB7-4409-907A-033AA8BF3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27AF1-8E8F-4BDA-8F56-10C41009A954}" type="datetime1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1AA01-5DA5-49DC-A709-E9B51B46C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B3DD3-D1B3-4DE7-922E-77DFA6C66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356350"/>
            <a:ext cx="2743200" cy="365125"/>
          </a:xfrm>
        </p:spPr>
        <p:txBody>
          <a:bodyPr/>
          <a:lstStyle/>
          <a:p>
            <a:fld id="{34AEB6A1-650C-46DF-A443-FA2278F553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451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E25F8-D1C2-45A4-BD9D-312FD9EB2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3F02D2-1C35-45A8-B739-50A57CE12D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DDB36-09E9-4488-995A-07892B704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41B69-2FD8-4968-A08C-A2DDA59BE8EC}" type="datetime1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26E97-7640-43C8-AA6A-8F4C1020C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1CC34-ED53-4751-BE27-56EECA5FE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EB6A1-650C-46DF-A443-FA2278F55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434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7E8364-791B-43E2-BB39-4148DEE32E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14F95B-7701-4D60-AAE1-F4A1A6FAED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D5BBB-A2F4-43E1-B481-5CB79C401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A7F61-53B3-40AC-B14B-2359A18DEF25}" type="datetime1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2EC5B-8456-484B-878E-1F4404DCB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931DA-3B41-4B58-BD8D-8BF1591AF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EB6A1-650C-46DF-A443-FA2278F55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97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D0665-5C70-439E-885B-8DF0CAA8E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AFF1D-B265-4C2C-8E1A-449948502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EE8211-4432-4183-9C0A-1E099C8B5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79EAA-10E7-454F-8F45-B30184B8E362}" type="datetime1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358C8D-1C52-49BB-BD0C-28FFD4B47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B966F-8CC3-4FE3-8B80-4B35E6488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EB6A1-650C-46DF-A443-FA2278F55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0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EA081-C025-4CF4-94D1-34EE776D2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7E6317-6202-43B5-90FC-C9D6A20F6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5C5E4-68B9-442E-A7B2-3ECAFC371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0334E-005F-455A-A189-26E0FFD1F0AE}" type="datetime1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1EFB9-7C87-485D-8A25-E6E252E94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FE58C-4AB6-4A6C-94FB-1B4B8AC18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EB6A1-650C-46DF-A443-FA2278F55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137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6A36D-BC45-48D1-BEA9-5326A025C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96B31-3CAC-4AD1-B256-B07CFC614F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EB922E-5047-4908-9D57-4AF4C5639F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6078BF-4976-4913-89DE-700B2DE65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E9C57-186A-4B55-9EEE-7E149AC6C752}" type="datetime1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BFEB18-286C-41D3-B9C1-B0CCF60E8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3A1E2E-CF2A-4AB6-9582-B0F25AD20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EB6A1-650C-46DF-A443-FA2278F55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541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E0307-EAEE-4A38-93C1-2EBB36FF1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563CB-E582-4CA8-A0C2-2F4648A34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43AB4E-38F3-4B10-95D4-0A0EC27647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0407C-C80A-4819-8857-F23585B782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126B27-97F6-4FAA-B5D8-963D3C666B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D627CB-410A-42D4-9509-57251624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9BA0-F165-40EC-9C43-58CC37F7CC1F}" type="datetime1">
              <a:rPr lang="en-US" smtClean="0"/>
              <a:t>11/16/2023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CED711-12D5-4FA0-970F-D1EEDE953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1403AF-13A9-495A-82ED-BF3095C08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EB6A1-650C-46DF-A443-FA2278F55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146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27B58-4591-4ECB-B610-C6769B737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B63B6-73B8-4F5C-B61C-1FD3F4E73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706D6-4E85-42EB-ABFB-E971C360A6BF}" type="datetime1">
              <a:rPr lang="en-US" smtClean="0"/>
              <a:t>11/16/2023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6E5ECF-A329-4B2D-99FA-A5D805998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AFF7D5-3DD7-4F69-94DA-42C0525BA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EB6A1-650C-46DF-A443-FA2278F55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40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4F3F10-AA5E-42E2-A051-A1CBC85C1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ED91A-6F24-4EAA-B7D7-8DBE01AB062B}" type="datetime1">
              <a:rPr lang="en-US" smtClean="0"/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D95660-18FA-4C17-8724-23B302471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1CAEA9-130B-495C-BD97-003957CE0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2" y="187660"/>
            <a:ext cx="2743200" cy="365125"/>
          </a:xfrm>
        </p:spPr>
        <p:txBody>
          <a:bodyPr/>
          <a:lstStyle>
            <a:lvl1pPr>
              <a:defRPr sz="1800"/>
            </a:lvl1pPr>
          </a:lstStyle>
          <a:p>
            <a:fld id="{34AEB6A1-650C-46DF-A443-FA2278F553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407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B6C0D-BD78-4087-8914-BDB33AF8C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48969-304A-4DC8-B88A-9A01EA17C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7328A0-1C1E-4423-8722-7C756CEF05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12EDF-A17B-4C39-AC1B-48A1F9718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FE38C-458D-4809-85FF-A5D1DFC8B3E4}" type="datetime1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348104-0CA4-4721-B896-E6EA72918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2670C0-CA7D-4C60-A3B5-8B2D23CD5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8432" y="6384089"/>
            <a:ext cx="2743200" cy="365125"/>
          </a:xfrm>
        </p:spPr>
        <p:txBody>
          <a:bodyPr/>
          <a:lstStyle/>
          <a:p>
            <a:fld id="{34AEB6A1-650C-46DF-A443-FA2278F55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956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2DF9D-BA93-4C95-9AA4-353C18E0D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4C7378-43FA-4CBD-A47C-7057EB984D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C1CA57-2E33-4AFD-A607-D81895167D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5ED688-957F-4886-BB73-C54594B7F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211D3-63DC-4595-AC55-E216F2B70AB5}" type="datetime1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62ABB2-FAD5-4877-907F-5E0BED693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1C492-FEB0-4004-8AAF-F4FDCD981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EB6A1-650C-46DF-A443-FA2278F55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3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FD8723-9F66-47D2-9640-C234D7662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1103F-8AED-481C-A8B8-225B9981F7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B3E2DB-29DB-4736-B20D-373322B687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8EE74-1FCD-47E5-91FB-D9B2250443C0}" type="datetime1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772FB5-7DAE-45AB-AC12-C80C197C36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87E8B-050F-4ACE-B27C-A587A13EB9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92655" y="272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EB6A1-650C-46DF-A443-FA2278F55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0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1FFD2CA9-F208-2E53-54B9-3F40739E1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2" t="22065" r="10338" b="7627"/>
          <a:stretch/>
        </p:blipFill>
        <p:spPr bwMode="auto">
          <a:xfrm>
            <a:off x="0" y="0"/>
            <a:ext cx="124423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07F51B6-2D42-40A3-9277-F1BFDF90B40E}"/>
              </a:ext>
            </a:extLst>
          </p:cNvPr>
          <p:cNvSpPr txBox="1">
            <a:spLocks/>
          </p:cNvSpPr>
          <p:nvPr/>
        </p:nvSpPr>
        <p:spPr>
          <a:xfrm>
            <a:off x="1701506" y="315226"/>
            <a:ext cx="8788987" cy="1731063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Cold Pool and Vortex Characteristics in Idealized HSLC QLCSs</a:t>
            </a:r>
            <a:endParaRPr lang="en-US" sz="8800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842622E6-B8A5-4BE9-B7AF-AB05E4516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030" y="4327407"/>
            <a:ext cx="2743199" cy="222796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B7EA718-7735-4B8C-B828-30B5E3AB762E}"/>
              </a:ext>
            </a:extLst>
          </p:cNvPr>
          <p:cNvSpPr txBox="1">
            <a:spLocks/>
          </p:cNvSpPr>
          <p:nvPr/>
        </p:nvSpPr>
        <p:spPr>
          <a:xfrm>
            <a:off x="277771" y="4559436"/>
            <a:ext cx="4073807" cy="1731063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400" b="1" dirty="0"/>
              <a:t>Jessica M. McDonald</a:t>
            </a:r>
          </a:p>
          <a:p>
            <a:pPr>
              <a:lnSpc>
                <a:spcPct val="110000"/>
              </a:lnSpc>
            </a:pPr>
            <a:r>
              <a:rPr lang="en-US" sz="2400" b="1" dirty="0"/>
              <a:t>Christopher C. Weiss</a:t>
            </a:r>
          </a:p>
          <a:p>
            <a:pPr>
              <a:lnSpc>
                <a:spcPct val="110000"/>
              </a:lnSpc>
            </a:pPr>
            <a:r>
              <a:rPr lang="en-US" sz="800" dirty="0"/>
              <a:t> </a:t>
            </a:r>
          </a:p>
          <a:p>
            <a:pPr>
              <a:lnSpc>
                <a:spcPct val="110000"/>
              </a:lnSpc>
            </a:pP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</a:rPr>
              <a:t>Atmospheric Science Group</a:t>
            </a:r>
          </a:p>
          <a:p>
            <a:pPr>
              <a:lnSpc>
                <a:spcPct val="110000"/>
              </a:lnSpc>
            </a:pP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</a:rPr>
              <a:t>Texas Tech University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E3B7E32-EF39-4D9A-9CA1-236926D2E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EB6A1-650C-46DF-A443-FA2278F553D0}" type="slidenum">
              <a:rPr lang="en-US" smtClean="0"/>
              <a:t>1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604EF51-19C1-458A-9119-CD426F8F88AD}"/>
              </a:ext>
            </a:extLst>
          </p:cNvPr>
          <p:cNvSpPr txBox="1">
            <a:spLocks/>
          </p:cNvSpPr>
          <p:nvPr/>
        </p:nvSpPr>
        <p:spPr>
          <a:xfrm>
            <a:off x="277771" y="6290499"/>
            <a:ext cx="6524082" cy="37080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1800" dirty="0"/>
              <a:t>Nov 2023, PERiLS Science Meeting, Memphis TN</a:t>
            </a:r>
          </a:p>
        </p:txBody>
      </p:sp>
    </p:spTree>
    <p:extLst>
      <p:ext uri="{BB962C8B-B14F-4D97-AF65-F5344CB8AC3E}">
        <p14:creationId xmlns:p14="http://schemas.microsoft.com/office/powerpoint/2010/main" val="773165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4C972A-8F21-9FA6-0283-74A8EC02F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EB6A1-650C-46DF-A443-FA2278F553D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1266E2-6765-A820-9580-1E250443EAC3}"/>
              </a:ext>
            </a:extLst>
          </p:cNvPr>
          <p:cNvSpPr/>
          <p:nvPr/>
        </p:nvSpPr>
        <p:spPr>
          <a:xfrm>
            <a:off x="0" y="-7688"/>
            <a:ext cx="12192000" cy="75596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 TLVs</a:t>
            </a:r>
          </a:p>
        </p:txBody>
      </p:sp>
      <p:pic>
        <p:nvPicPr>
          <p:cNvPr id="11274" name="Picture 10">
            <a:extLst>
              <a:ext uri="{FF2B5EF4-FFF2-40B4-BE49-F238E27FC236}">
                <a16:creationId xmlns:a16="http://schemas.microsoft.com/office/drawing/2014/main" id="{BBD8DA27-7BE3-1917-A607-C60C78913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832549"/>
            <a:ext cx="6718302" cy="331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B0EDF2-9012-F00A-7180-86F385A08EB7}"/>
              </a:ext>
            </a:extLst>
          </p:cNvPr>
          <p:cNvSpPr txBox="1"/>
          <p:nvPr/>
        </p:nvSpPr>
        <p:spPr>
          <a:xfrm>
            <a:off x="152398" y="1308100"/>
            <a:ext cx="50038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Composites around each TLV at their strongest time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/>
                </a:solidFill>
              </a:rPr>
              <a:t>Majority/all vortices caused by HSI release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/>
                </a:solidFill>
              </a:rPr>
              <a:t>Free-slip vortices are more occluded and have weaker updrafts than semislip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/>
                </a:solidFill>
              </a:rPr>
              <a:t>Semislip cold pools are more upright, colder air aloft (relative to environment)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/>
                </a:solidFill>
              </a:rPr>
              <a:t>Median cold pool depth is 3 km for both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/>
                </a:solidFill>
              </a:rPr>
              <a:t>Semislip vortices are weaker than free-slip, but they’re taller</a:t>
            </a:r>
          </a:p>
        </p:txBody>
      </p:sp>
      <p:pic>
        <p:nvPicPr>
          <p:cNvPr id="11278" name="Picture 14">
            <a:extLst>
              <a:ext uri="{FF2B5EF4-FFF2-40B4-BE49-F238E27FC236}">
                <a16:creationId xmlns:a16="http://schemas.microsoft.com/office/drawing/2014/main" id="{43FC8DC6-8629-1E0C-4A54-C55EE1118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300" y="4084031"/>
            <a:ext cx="6172200" cy="254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215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4C972A-8F21-9FA6-0283-74A8EC02F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EB6A1-650C-46DF-A443-FA2278F553D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1266E2-6765-A820-9580-1E250443EAC3}"/>
              </a:ext>
            </a:extLst>
          </p:cNvPr>
          <p:cNvSpPr/>
          <p:nvPr/>
        </p:nvSpPr>
        <p:spPr>
          <a:xfrm>
            <a:off x="0" y="-7688"/>
            <a:ext cx="12192000" cy="75596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 Parcel Trajectories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E15D0EB-9D7E-CF3F-151E-F6A46D017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74509"/>
            <a:ext cx="5966155" cy="438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A201DA6-9293-0511-C385-2CFF82104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4" y="2374509"/>
            <a:ext cx="5966155" cy="438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704D3A-1C41-182A-A824-FCC045FC5F79}"/>
              </a:ext>
            </a:extLst>
          </p:cNvPr>
          <p:cNvSpPr txBox="1"/>
          <p:nvPr/>
        </p:nvSpPr>
        <p:spPr>
          <a:xfrm>
            <a:off x="3356385" y="3482790"/>
            <a:ext cx="17212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Duration: 26 min</a:t>
            </a:r>
          </a:p>
          <a:p>
            <a:pPr algn="r"/>
            <a:r>
              <a:rPr lang="en-US" sz="1400" dirty="0"/>
              <a:t>Max zeta: 0.16 s</a:t>
            </a:r>
            <a:r>
              <a:rPr lang="en-US" sz="1400" baseline="30000" dirty="0"/>
              <a:t>-1</a:t>
            </a:r>
            <a:r>
              <a:rPr lang="en-US" sz="1400" dirty="0"/>
              <a:t> </a:t>
            </a:r>
          </a:p>
          <a:p>
            <a:pPr algn="r"/>
            <a:r>
              <a:rPr lang="en-US" sz="1400" dirty="0"/>
              <a:t>Max height: 2.3 km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C08E73-9018-4178-F032-69EA9F8938FE}"/>
              </a:ext>
            </a:extLst>
          </p:cNvPr>
          <p:cNvSpPr txBox="1"/>
          <p:nvPr/>
        </p:nvSpPr>
        <p:spPr>
          <a:xfrm>
            <a:off x="9414733" y="3482790"/>
            <a:ext cx="17212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Duration: 21 min</a:t>
            </a:r>
          </a:p>
          <a:p>
            <a:pPr algn="r"/>
            <a:r>
              <a:rPr lang="en-US" sz="1400" dirty="0"/>
              <a:t>Max zeta: 0.12 s</a:t>
            </a:r>
            <a:r>
              <a:rPr lang="en-US" sz="1400" baseline="30000" dirty="0"/>
              <a:t>-1</a:t>
            </a:r>
            <a:r>
              <a:rPr lang="en-US" sz="1400" dirty="0"/>
              <a:t> </a:t>
            </a:r>
          </a:p>
          <a:p>
            <a:pPr algn="r"/>
            <a:r>
              <a:rPr lang="en-US" sz="1400" dirty="0"/>
              <a:t>Max height: 2.2 km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B37950-33FD-1BE7-3F4B-041D72BAAF75}"/>
              </a:ext>
            </a:extLst>
          </p:cNvPr>
          <p:cNvSpPr txBox="1"/>
          <p:nvPr/>
        </p:nvSpPr>
        <p:spPr>
          <a:xfrm>
            <a:off x="129845" y="819831"/>
            <a:ext cx="947748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Typical HSI vortex/TLV from each simulation has 3 source regions for parcels:</a:t>
            </a:r>
          </a:p>
          <a:p>
            <a:r>
              <a:rPr lang="en-US" sz="1000" b="1" dirty="0"/>
              <a:t> 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A: environmental parcels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B: cold pool parcels that descend and approach the vortex from the south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C: cold pool parcels that descend and immediately enter the vortex from the west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ABA1F9-1B02-8629-DE84-BF33BB6CA7D2}"/>
              </a:ext>
            </a:extLst>
          </p:cNvPr>
          <p:cNvSpPr txBox="1"/>
          <p:nvPr/>
        </p:nvSpPr>
        <p:spPr>
          <a:xfrm>
            <a:off x="607808" y="3469340"/>
            <a:ext cx="17212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Vortex Parcel</a:t>
            </a:r>
          </a:p>
          <a:p>
            <a:r>
              <a:rPr lang="en-US" sz="1400" dirty="0">
                <a:solidFill>
                  <a:srgbClr val="FF0000"/>
                </a:solidFill>
              </a:rPr>
              <a:t>TLV parcel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5B7FEF-62D1-F5B4-0FBB-8F548CCABE68}"/>
              </a:ext>
            </a:extLst>
          </p:cNvPr>
          <p:cNvSpPr txBox="1"/>
          <p:nvPr/>
        </p:nvSpPr>
        <p:spPr>
          <a:xfrm>
            <a:off x="6675118" y="3469340"/>
            <a:ext cx="17212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Vortex Parcel</a:t>
            </a:r>
          </a:p>
          <a:p>
            <a:r>
              <a:rPr lang="en-US" sz="1400" dirty="0">
                <a:solidFill>
                  <a:srgbClr val="FF0000"/>
                </a:solidFill>
              </a:rPr>
              <a:t>TLV parcel</a:t>
            </a:r>
          </a:p>
        </p:txBody>
      </p:sp>
    </p:spTree>
    <p:extLst>
      <p:ext uri="{BB962C8B-B14F-4D97-AF65-F5344CB8AC3E}">
        <p14:creationId xmlns:p14="http://schemas.microsoft.com/office/powerpoint/2010/main" val="2895013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4C972A-8F21-9FA6-0283-74A8EC02F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EB6A1-650C-46DF-A443-FA2278F553D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1266E2-6765-A820-9580-1E250443EAC3}"/>
              </a:ext>
            </a:extLst>
          </p:cNvPr>
          <p:cNvSpPr/>
          <p:nvPr/>
        </p:nvSpPr>
        <p:spPr>
          <a:xfrm>
            <a:off x="0" y="-7688"/>
            <a:ext cx="12192000" cy="75596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 Parcel Trajectories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E15D0EB-9D7E-CF3F-151E-F6A46D017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74509"/>
            <a:ext cx="5966155" cy="438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A201DA6-9293-0511-C385-2CFF82104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4" y="2374509"/>
            <a:ext cx="5966155" cy="438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704D3A-1C41-182A-A824-FCC045FC5F79}"/>
              </a:ext>
            </a:extLst>
          </p:cNvPr>
          <p:cNvSpPr txBox="1"/>
          <p:nvPr/>
        </p:nvSpPr>
        <p:spPr>
          <a:xfrm>
            <a:off x="3356385" y="3482790"/>
            <a:ext cx="17212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Duration: 26 min</a:t>
            </a:r>
          </a:p>
          <a:p>
            <a:pPr algn="r"/>
            <a:r>
              <a:rPr lang="en-US" sz="1400" dirty="0"/>
              <a:t>Max zeta: 0.16 s</a:t>
            </a:r>
            <a:r>
              <a:rPr lang="en-US" sz="1400" baseline="30000" dirty="0"/>
              <a:t>-1</a:t>
            </a:r>
            <a:r>
              <a:rPr lang="en-US" sz="1400" dirty="0"/>
              <a:t> </a:t>
            </a:r>
          </a:p>
          <a:p>
            <a:pPr algn="r"/>
            <a:r>
              <a:rPr lang="en-US" sz="1400" dirty="0"/>
              <a:t>Max height: 2.3 km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C08E73-9018-4178-F032-69EA9F8938FE}"/>
              </a:ext>
            </a:extLst>
          </p:cNvPr>
          <p:cNvSpPr txBox="1"/>
          <p:nvPr/>
        </p:nvSpPr>
        <p:spPr>
          <a:xfrm>
            <a:off x="9414733" y="3482790"/>
            <a:ext cx="17212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Duration: 21 min</a:t>
            </a:r>
          </a:p>
          <a:p>
            <a:pPr algn="r"/>
            <a:r>
              <a:rPr lang="en-US" sz="1400" dirty="0"/>
              <a:t>Max zeta: 0.12 s</a:t>
            </a:r>
            <a:r>
              <a:rPr lang="en-US" sz="1400" baseline="30000" dirty="0"/>
              <a:t>-1</a:t>
            </a:r>
            <a:r>
              <a:rPr lang="en-US" sz="1400" dirty="0"/>
              <a:t> </a:t>
            </a:r>
          </a:p>
          <a:p>
            <a:pPr algn="r"/>
            <a:r>
              <a:rPr lang="en-US" sz="1400" dirty="0"/>
              <a:t>Max height: 2.2 km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B37950-33FD-1BE7-3F4B-041D72BAAF75}"/>
              </a:ext>
            </a:extLst>
          </p:cNvPr>
          <p:cNvSpPr txBox="1"/>
          <p:nvPr/>
        </p:nvSpPr>
        <p:spPr>
          <a:xfrm>
            <a:off x="129845" y="819831"/>
            <a:ext cx="947748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Typical HSI vortex/TLV from each simulation has 3 source regions for parcels:</a:t>
            </a:r>
          </a:p>
          <a:p>
            <a:r>
              <a:rPr lang="en-US" sz="1000" b="1" dirty="0"/>
              <a:t> </a:t>
            </a:r>
          </a:p>
          <a:p>
            <a:r>
              <a:rPr lang="en-US" dirty="0">
                <a:solidFill>
                  <a:schemeClr val="accent3"/>
                </a:solidFill>
              </a:rPr>
              <a:t>A: environmental parcels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B: cold pool parcels that descend and approach the vortex from the south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C: cold pool parcels that descend and immediately enter the vortex from the west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ABA1F9-1B02-8629-DE84-BF33BB6CA7D2}"/>
              </a:ext>
            </a:extLst>
          </p:cNvPr>
          <p:cNvSpPr txBox="1"/>
          <p:nvPr/>
        </p:nvSpPr>
        <p:spPr>
          <a:xfrm>
            <a:off x="607808" y="3469340"/>
            <a:ext cx="17212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Vortex Parcel</a:t>
            </a:r>
          </a:p>
          <a:p>
            <a:r>
              <a:rPr lang="en-US" sz="1400" dirty="0">
                <a:solidFill>
                  <a:srgbClr val="FF0000"/>
                </a:solidFill>
              </a:rPr>
              <a:t>TLV parcel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5B7FEF-62D1-F5B4-0FBB-8F548CCABE68}"/>
              </a:ext>
            </a:extLst>
          </p:cNvPr>
          <p:cNvSpPr txBox="1"/>
          <p:nvPr/>
        </p:nvSpPr>
        <p:spPr>
          <a:xfrm>
            <a:off x="6675118" y="3469340"/>
            <a:ext cx="17212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Vortex Parcel</a:t>
            </a:r>
          </a:p>
          <a:p>
            <a:r>
              <a:rPr lang="en-US" sz="1400" dirty="0">
                <a:solidFill>
                  <a:srgbClr val="FF0000"/>
                </a:solidFill>
              </a:rPr>
              <a:t>TLV parcel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F4D5B0-A11D-0EFE-E8D3-DF58D288D9A6}"/>
              </a:ext>
            </a:extLst>
          </p:cNvPr>
          <p:cNvSpPr txBox="1"/>
          <p:nvPr/>
        </p:nvSpPr>
        <p:spPr>
          <a:xfrm>
            <a:off x="3852133" y="5406800"/>
            <a:ext cx="729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</a:rPr>
              <a:t>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59B92A-CDFD-CD6F-1512-3E84E2E70C95}"/>
              </a:ext>
            </a:extLst>
          </p:cNvPr>
          <p:cNvSpPr txBox="1"/>
          <p:nvPr/>
        </p:nvSpPr>
        <p:spPr>
          <a:xfrm>
            <a:off x="9980408" y="5222134"/>
            <a:ext cx="729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013265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4C972A-8F21-9FA6-0283-74A8EC02F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EB6A1-650C-46DF-A443-FA2278F553D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1266E2-6765-A820-9580-1E250443EAC3}"/>
              </a:ext>
            </a:extLst>
          </p:cNvPr>
          <p:cNvSpPr/>
          <p:nvPr/>
        </p:nvSpPr>
        <p:spPr>
          <a:xfrm>
            <a:off x="0" y="-7688"/>
            <a:ext cx="12192000" cy="75596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 Parcel Trajectories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E15D0EB-9D7E-CF3F-151E-F6A46D017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74509"/>
            <a:ext cx="5966155" cy="438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A201DA6-9293-0511-C385-2CFF82104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4" y="2374509"/>
            <a:ext cx="5966155" cy="438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704D3A-1C41-182A-A824-FCC045FC5F79}"/>
              </a:ext>
            </a:extLst>
          </p:cNvPr>
          <p:cNvSpPr txBox="1"/>
          <p:nvPr/>
        </p:nvSpPr>
        <p:spPr>
          <a:xfrm>
            <a:off x="3356385" y="3482790"/>
            <a:ext cx="17212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Duration: 26 min</a:t>
            </a:r>
          </a:p>
          <a:p>
            <a:pPr algn="r"/>
            <a:r>
              <a:rPr lang="en-US" sz="1400" dirty="0"/>
              <a:t>Max zeta: 0.16 s</a:t>
            </a:r>
            <a:r>
              <a:rPr lang="en-US" sz="1400" baseline="30000" dirty="0"/>
              <a:t>-1</a:t>
            </a:r>
            <a:r>
              <a:rPr lang="en-US" sz="1400" dirty="0"/>
              <a:t> </a:t>
            </a:r>
          </a:p>
          <a:p>
            <a:pPr algn="r"/>
            <a:r>
              <a:rPr lang="en-US" sz="1400" dirty="0"/>
              <a:t>Max height: 2.3 km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C08E73-9018-4178-F032-69EA9F8938FE}"/>
              </a:ext>
            </a:extLst>
          </p:cNvPr>
          <p:cNvSpPr txBox="1"/>
          <p:nvPr/>
        </p:nvSpPr>
        <p:spPr>
          <a:xfrm>
            <a:off x="9414733" y="3482790"/>
            <a:ext cx="17212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Duration: 21 min</a:t>
            </a:r>
          </a:p>
          <a:p>
            <a:pPr algn="r"/>
            <a:r>
              <a:rPr lang="en-US" sz="1400" dirty="0"/>
              <a:t>Max zeta: 0.12 s</a:t>
            </a:r>
            <a:r>
              <a:rPr lang="en-US" sz="1400" baseline="30000" dirty="0"/>
              <a:t>-1</a:t>
            </a:r>
            <a:r>
              <a:rPr lang="en-US" sz="1400" dirty="0"/>
              <a:t> </a:t>
            </a:r>
          </a:p>
          <a:p>
            <a:pPr algn="r"/>
            <a:r>
              <a:rPr lang="en-US" sz="1400" dirty="0"/>
              <a:t>Max height: 2.2 km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B37950-33FD-1BE7-3F4B-041D72BAAF75}"/>
              </a:ext>
            </a:extLst>
          </p:cNvPr>
          <p:cNvSpPr txBox="1"/>
          <p:nvPr/>
        </p:nvSpPr>
        <p:spPr>
          <a:xfrm>
            <a:off x="129845" y="819831"/>
            <a:ext cx="947748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Typical HSI vortex/TLV from each simulation has 3 source regions for parcels:</a:t>
            </a:r>
          </a:p>
          <a:p>
            <a:r>
              <a:rPr lang="en-US" sz="1000" b="1" dirty="0"/>
              <a:t> </a:t>
            </a:r>
          </a:p>
          <a:p>
            <a:r>
              <a:rPr lang="en-US" dirty="0">
                <a:solidFill>
                  <a:schemeClr val="accent3"/>
                </a:solidFill>
              </a:rPr>
              <a:t>A: environmental parcels</a:t>
            </a:r>
          </a:p>
          <a:p>
            <a:r>
              <a:rPr lang="en-US" dirty="0">
                <a:solidFill>
                  <a:schemeClr val="accent4"/>
                </a:solidFill>
              </a:rPr>
              <a:t>B: cold pool parcels that descend and approach the vortex from the south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C: cold pool parcels that descend and immediately enter the vortex from the west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ABA1F9-1B02-8629-DE84-BF33BB6CA7D2}"/>
              </a:ext>
            </a:extLst>
          </p:cNvPr>
          <p:cNvSpPr txBox="1"/>
          <p:nvPr/>
        </p:nvSpPr>
        <p:spPr>
          <a:xfrm>
            <a:off x="607808" y="3469340"/>
            <a:ext cx="17212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Vortex Parcel</a:t>
            </a:r>
          </a:p>
          <a:p>
            <a:r>
              <a:rPr lang="en-US" sz="1400" dirty="0">
                <a:solidFill>
                  <a:srgbClr val="FF0000"/>
                </a:solidFill>
              </a:rPr>
              <a:t>TLV parcel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5B7FEF-62D1-F5B4-0FBB-8F548CCABE68}"/>
              </a:ext>
            </a:extLst>
          </p:cNvPr>
          <p:cNvSpPr txBox="1"/>
          <p:nvPr/>
        </p:nvSpPr>
        <p:spPr>
          <a:xfrm>
            <a:off x="6675118" y="3469340"/>
            <a:ext cx="17212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Vortex Parcel</a:t>
            </a:r>
          </a:p>
          <a:p>
            <a:r>
              <a:rPr lang="en-US" sz="1400" dirty="0">
                <a:solidFill>
                  <a:srgbClr val="FF0000"/>
                </a:solidFill>
              </a:rPr>
              <a:t>TLV parcel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F4D5B0-A11D-0EFE-E8D3-DF58D288D9A6}"/>
              </a:ext>
            </a:extLst>
          </p:cNvPr>
          <p:cNvSpPr txBox="1"/>
          <p:nvPr/>
        </p:nvSpPr>
        <p:spPr>
          <a:xfrm>
            <a:off x="3852133" y="5406800"/>
            <a:ext cx="729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</a:rPr>
              <a:t>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59B92A-CDFD-CD6F-1512-3E84E2E70C95}"/>
              </a:ext>
            </a:extLst>
          </p:cNvPr>
          <p:cNvSpPr txBox="1"/>
          <p:nvPr/>
        </p:nvSpPr>
        <p:spPr>
          <a:xfrm>
            <a:off x="9980408" y="5222134"/>
            <a:ext cx="729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992ECB-6370-E967-51C0-F75826219D05}"/>
              </a:ext>
            </a:extLst>
          </p:cNvPr>
          <p:cNvSpPr txBox="1"/>
          <p:nvPr/>
        </p:nvSpPr>
        <p:spPr>
          <a:xfrm>
            <a:off x="2844125" y="5307576"/>
            <a:ext cx="729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9CA06A-E364-A6AE-BF7B-9238990C2B70}"/>
              </a:ext>
            </a:extLst>
          </p:cNvPr>
          <p:cNvSpPr txBox="1"/>
          <p:nvPr/>
        </p:nvSpPr>
        <p:spPr>
          <a:xfrm>
            <a:off x="9112389" y="5406800"/>
            <a:ext cx="729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933389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4C972A-8F21-9FA6-0283-74A8EC02F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EB6A1-650C-46DF-A443-FA2278F553D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1266E2-6765-A820-9580-1E250443EAC3}"/>
              </a:ext>
            </a:extLst>
          </p:cNvPr>
          <p:cNvSpPr/>
          <p:nvPr/>
        </p:nvSpPr>
        <p:spPr>
          <a:xfrm>
            <a:off x="0" y="-7688"/>
            <a:ext cx="12192000" cy="75596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 Parcel Trajectories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E15D0EB-9D7E-CF3F-151E-F6A46D017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74509"/>
            <a:ext cx="5966155" cy="438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A201DA6-9293-0511-C385-2CFF82104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4" y="2374509"/>
            <a:ext cx="5966155" cy="438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704D3A-1C41-182A-A824-FCC045FC5F79}"/>
              </a:ext>
            </a:extLst>
          </p:cNvPr>
          <p:cNvSpPr txBox="1"/>
          <p:nvPr/>
        </p:nvSpPr>
        <p:spPr>
          <a:xfrm>
            <a:off x="3356385" y="3482790"/>
            <a:ext cx="17212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Duration: 26 min</a:t>
            </a:r>
          </a:p>
          <a:p>
            <a:pPr algn="r"/>
            <a:r>
              <a:rPr lang="en-US" sz="1400" dirty="0"/>
              <a:t>Max zeta: 0.16 s</a:t>
            </a:r>
            <a:r>
              <a:rPr lang="en-US" sz="1400" baseline="30000" dirty="0"/>
              <a:t>-1</a:t>
            </a:r>
            <a:r>
              <a:rPr lang="en-US" sz="1400" dirty="0"/>
              <a:t> </a:t>
            </a:r>
          </a:p>
          <a:p>
            <a:pPr algn="r"/>
            <a:r>
              <a:rPr lang="en-US" sz="1400" dirty="0"/>
              <a:t>Max height: 2.3 km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C08E73-9018-4178-F032-69EA9F8938FE}"/>
              </a:ext>
            </a:extLst>
          </p:cNvPr>
          <p:cNvSpPr txBox="1"/>
          <p:nvPr/>
        </p:nvSpPr>
        <p:spPr>
          <a:xfrm>
            <a:off x="9414733" y="3482790"/>
            <a:ext cx="17212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Duration: 21 min</a:t>
            </a:r>
          </a:p>
          <a:p>
            <a:pPr algn="r"/>
            <a:r>
              <a:rPr lang="en-US" sz="1400" dirty="0"/>
              <a:t>Max zeta: 0.12 s</a:t>
            </a:r>
            <a:r>
              <a:rPr lang="en-US" sz="1400" baseline="30000" dirty="0"/>
              <a:t>-1</a:t>
            </a:r>
            <a:r>
              <a:rPr lang="en-US" sz="1400" dirty="0"/>
              <a:t> </a:t>
            </a:r>
          </a:p>
          <a:p>
            <a:pPr algn="r"/>
            <a:r>
              <a:rPr lang="en-US" sz="1400" dirty="0"/>
              <a:t>Max height: 2.2 km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B37950-33FD-1BE7-3F4B-041D72BAAF75}"/>
              </a:ext>
            </a:extLst>
          </p:cNvPr>
          <p:cNvSpPr txBox="1"/>
          <p:nvPr/>
        </p:nvSpPr>
        <p:spPr>
          <a:xfrm>
            <a:off x="129845" y="819831"/>
            <a:ext cx="947748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Typical HSI vortex/TLV from each simulation has 3 source regions for parcels:</a:t>
            </a:r>
          </a:p>
          <a:p>
            <a:r>
              <a:rPr lang="en-US" sz="1000" b="1" dirty="0"/>
              <a:t> </a:t>
            </a:r>
          </a:p>
          <a:p>
            <a:r>
              <a:rPr lang="en-US" dirty="0">
                <a:solidFill>
                  <a:schemeClr val="accent3"/>
                </a:solidFill>
              </a:rPr>
              <a:t>A: environmental parcels</a:t>
            </a:r>
          </a:p>
          <a:p>
            <a:r>
              <a:rPr lang="en-US" dirty="0">
                <a:solidFill>
                  <a:schemeClr val="accent4"/>
                </a:solidFill>
              </a:rPr>
              <a:t>B: cold pool parcels that descend and approach the vortex from the south</a:t>
            </a:r>
          </a:p>
          <a:p>
            <a:r>
              <a:rPr lang="en-US" dirty="0">
                <a:solidFill>
                  <a:schemeClr val="accent6"/>
                </a:solidFill>
              </a:rPr>
              <a:t>C: cold pool parcels that descend and immediately enter the vortex from the west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ABA1F9-1B02-8629-DE84-BF33BB6CA7D2}"/>
              </a:ext>
            </a:extLst>
          </p:cNvPr>
          <p:cNvSpPr txBox="1"/>
          <p:nvPr/>
        </p:nvSpPr>
        <p:spPr>
          <a:xfrm>
            <a:off x="607808" y="3469340"/>
            <a:ext cx="17212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Vortex Parcel</a:t>
            </a:r>
          </a:p>
          <a:p>
            <a:r>
              <a:rPr lang="en-US" sz="1400" dirty="0">
                <a:solidFill>
                  <a:srgbClr val="FF0000"/>
                </a:solidFill>
              </a:rPr>
              <a:t>TLV parcel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5B7FEF-62D1-F5B4-0FBB-8F548CCABE68}"/>
              </a:ext>
            </a:extLst>
          </p:cNvPr>
          <p:cNvSpPr txBox="1"/>
          <p:nvPr/>
        </p:nvSpPr>
        <p:spPr>
          <a:xfrm>
            <a:off x="6675118" y="3469340"/>
            <a:ext cx="17212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Vortex Parcel</a:t>
            </a:r>
          </a:p>
          <a:p>
            <a:r>
              <a:rPr lang="en-US" sz="1400" dirty="0">
                <a:solidFill>
                  <a:srgbClr val="FF0000"/>
                </a:solidFill>
              </a:rPr>
              <a:t>TLV parcel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F4D5B0-A11D-0EFE-E8D3-DF58D288D9A6}"/>
              </a:ext>
            </a:extLst>
          </p:cNvPr>
          <p:cNvSpPr txBox="1"/>
          <p:nvPr/>
        </p:nvSpPr>
        <p:spPr>
          <a:xfrm>
            <a:off x="3852133" y="5406800"/>
            <a:ext cx="729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</a:rPr>
              <a:t>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59B92A-CDFD-CD6F-1512-3E84E2E70C95}"/>
              </a:ext>
            </a:extLst>
          </p:cNvPr>
          <p:cNvSpPr txBox="1"/>
          <p:nvPr/>
        </p:nvSpPr>
        <p:spPr>
          <a:xfrm>
            <a:off x="9980408" y="5222134"/>
            <a:ext cx="729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992ECB-6370-E967-51C0-F75826219D05}"/>
              </a:ext>
            </a:extLst>
          </p:cNvPr>
          <p:cNvSpPr txBox="1"/>
          <p:nvPr/>
        </p:nvSpPr>
        <p:spPr>
          <a:xfrm>
            <a:off x="2844125" y="5307576"/>
            <a:ext cx="729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9CA06A-E364-A6AE-BF7B-9238990C2B70}"/>
              </a:ext>
            </a:extLst>
          </p:cNvPr>
          <p:cNvSpPr txBox="1"/>
          <p:nvPr/>
        </p:nvSpPr>
        <p:spPr>
          <a:xfrm>
            <a:off x="9112389" y="5406800"/>
            <a:ext cx="729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E4EACD-6A5D-365A-51A8-65DC7D953792}"/>
              </a:ext>
            </a:extLst>
          </p:cNvPr>
          <p:cNvSpPr txBox="1"/>
          <p:nvPr/>
        </p:nvSpPr>
        <p:spPr>
          <a:xfrm>
            <a:off x="822961" y="4725380"/>
            <a:ext cx="729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88E186-5E54-AD70-F905-32EA261041CB}"/>
              </a:ext>
            </a:extLst>
          </p:cNvPr>
          <p:cNvSpPr txBox="1"/>
          <p:nvPr/>
        </p:nvSpPr>
        <p:spPr>
          <a:xfrm>
            <a:off x="7069711" y="4376177"/>
            <a:ext cx="729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190673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4C972A-8F21-9FA6-0283-74A8EC02F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EB6A1-650C-46DF-A443-FA2278F553D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1266E2-6765-A820-9580-1E250443EAC3}"/>
              </a:ext>
            </a:extLst>
          </p:cNvPr>
          <p:cNvSpPr/>
          <p:nvPr/>
        </p:nvSpPr>
        <p:spPr>
          <a:xfrm>
            <a:off x="0" y="-7688"/>
            <a:ext cx="12192000" cy="75596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 Summary and Future Work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E71098-2118-1F95-A54B-9FBC1DA63D2D}"/>
              </a:ext>
            </a:extLst>
          </p:cNvPr>
          <p:cNvSpPr txBox="1"/>
          <p:nvPr/>
        </p:nvSpPr>
        <p:spPr>
          <a:xfrm>
            <a:off x="274319" y="1244840"/>
            <a:ext cx="6832896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Two HSLC QLCS simulations with varying boundary conditions – Free-slip and semislip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Cold pool deficits match observations fairly well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HSI is main/dominant(???) vortex formation mechanism for the 3-hr period observed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Cold pool composites align with past studies of HSI and different boundary conditions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Vortices have similar parcel source regions, regardless of boundary condition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0CB01E-CA1A-F919-D814-6C1102B1EF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06"/>
          <a:stretch/>
        </p:blipFill>
        <p:spPr>
          <a:xfrm>
            <a:off x="7107215" y="943627"/>
            <a:ext cx="4932387" cy="36422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FA1A2E-13E2-EDAA-75B7-5952E3E1BA32}"/>
              </a:ext>
            </a:extLst>
          </p:cNvPr>
          <p:cNvSpPr txBox="1"/>
          <p:nvPr/>
        </p:nvSpPr>
        <p:spPr>
          <a:xfrm>
            <a:off x="274319" y="4320410"/>
            <a:ext cx="11917681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/>
              <a:t>Future Work: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Vorticity budget analysis of the HSI vortices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Preliminary work suggests that tilting of baroclinically generated vorticity is a source of vertical vorticity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Analysis of the earlier period with more supercell-like </a:t>
            </a:r>
            <a:r>
              <a:rPr lang="en-US" dirty="0" err="1">
                <a:solidFill>
                  <a:schemeClr val="accent2"/>
                </a:solidFill>
              </a:rPr>
              <a:t>vortexgenesis</a:t>
            </a:r>
            <a:r>
              <a:rPr lang="en-US" dirty="0">
                <a:solidFill>
                  <a:schemeClr val="accent2"/>
                </a:solidFill>
              </a:rPr>
              <a:t> mechanisms	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Preliminary work suggests vortices from this time period are taller, stronger, and last longer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AF0462-3A03-9675-56AC-27F48137A144}"/>
              </a:ext>
            </a:extLst>
          </p:cNvPr>
          <p:cNvSpPr txBox="1"/>
          <p:nvPr/>
        </p:nvSpPr>
        <p:spPr>
          <a:xfrm>
            <a:off x="6472519" y="6387069"/>
            <a:ext cx="5567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Contact: </a:t>
            </a:r>
            <a:r>
              <a:rPr lang="en-US" b="1" dirty="0" err="1"/>
              <a:t>jessica.mcdonald@ttu.edu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9366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4C972A-8F21-9FA6-0283-74A8EC02F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EB6A1-650C-46DF-A443-FA2278F553D0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400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219E11-FA35-4A68-8A2E-C8DFF7E86FEE}"/>
              </a:ext>
            </a:extLst>
          </p:cNvPr>
          <p:cNvSpPr/>
          <p:nvPr/>
        </p:nvSpPr>
        <p:spPr>
          <a:xfrm>
            <a:off x="0" y="1"/>
            <a:ext cx="12192000" cy="75596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/>
              <a:t>  </a:t>
            </a:r>
            <a:r>
              <a:rPr lang="en-US" sz="3200" dirty="0">
                <a:solidFill>
                  <a:schemeClr val="tx1"/>
                </a:solidFill>
              </a:rPr>
              <a:t>Motivation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89F21F-9E29-4954-8523-0EFB1F436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EB6A1-650C-46DF-A443-FA2278F553D0}" type="slidenum">
              <a:rPr lang="en-US" smtClean="0"/>
              <a:t>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34A5512-1412-4295-A6AA-779EB36CB735}"/>
                  </a:ext>
                </a:extLst>
              </p:cNvPr>
              <p:cNvSpPr txBox="1"/>
              <p:nvPr/>
            </p:nvSpPr>
            <p:spPr>
              <a:xfrm>
                <a:off x="209293" y="915211"/>
                <a:ext cx="7443537" cy="54168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McDonald and Weiss (2021) found relatively stronger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gradients near tornadoes in two QLCSs during VORTEX-SE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accent3"/>
                    </a:solidFill>
                  </a:rPr>
                  <a:t>Further investigation of PERiLS data set found additional relationships between gradients and MVs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err="1"/>
                  <a:t>Ostaszewski</a:t>
                </a:r>
                <a:r>
                  <a:rPr lang="en-US" dirty="0"/>
                  <a:t> and Weiss (2023) continued this work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3"/>
                    </a:solidFill>
                  </a:rPr>
                  <a:t>Found stronger gradients during/after QLCS tornadoes</a:t>
                </a: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Baroclinically-generated vorticity mechanisms play a role in QLCS vortex development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accent3"/>
                    </a:solidFill>
                  </a:rPr>
                  <a:t>Tilting of baroclinically generated vortex lines into the vertical by downdraft or updraft </a:t>
                </a:r>
                <a:r>
                  <a:rPr lang="en-US" sz="1200" dirty="0">
                    <a:solidFill>
                      <a:schemeClr val="accent3"/>
                    </a:solidFill>
                  </a:rPr>
                  <a:t>(Trapp and Weisman 2003, Wheatley and Trapp 2008, Atkins and St. Laurent 2009, Flournoy and Coniglio 2019, Parker et al. 2020)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1200" dirty="0">
                  <a:solidFill>
                    <a:schemeClr val="accent3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Outside of genesis mechanisms, baroclinity/density currents can also strengthen existing vortices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accent3"/>
                    </a:solidFill>
                  </a:rPr>
                  <a:t>Lee and </a:t>
                </a:r>
                <a:r>
                  <a:rPr lang="en-US" sz="1200" dirty="0" err="1">
                    <a:solidFill>
                      <a:schemeClr val="accent3"/>
                    </a:solidFill>
                  </a:rPr>
                  <a:t>Wilhelmson</a:t>
                </a:r>
                <a:r>
                  <a:rPr lang="en-US" sz="1200" dirty="0">
                    <a:solidFill>
                      <a:schemeClr val="accent3"/>
                    </a:solidFill>
                  </a:rPr>
                  <a:t> 1997b, Marion and Trapp 2021, </a:t>
                </a:r>
                <a:r>
                  <a:rPr lang="en-US" sz="1200" dirty="0" err="1">
                    <a:solidFill>
                      <a:schemeClr val="accent3"/>
                    </a:solidFill>
                  </a:rPr>
                  <a:t>etc</a:t>
                </a:r>
                <a:r>
                  <a:rPr lang="en-US" sz="1200" dirty="0">
                    <a:solidFill>
                      <a:schemeClr val="accent3"/>
                    </a:solidFill>
                  </a:rPr>
                  <a:t>)</a:t>
                </a:r>
              </a:p>
              <a:p>
                <a:pPr lvl="1"/>
                <a:endParaRPr lang="en-US" sz="1200" dirty="0">
                  <a:solidFill>
                    <a:schemeClr val="accent3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34A5512-1412-4295-A6AA-779EB36CB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293" y="915211"/>
                <a:ext cx="7443537" cy="5416868"/>
              </a:xfrm>
              <a:prstGeom prst="rect">
                <a:avLst/>
              </a:prstGeom>
              <a:blipFill>
                <a:blip r:embed="rId3"/>
                <a:stretch>
                  <a:fillRect l="-511" t="-468" r="-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BFAFDE89-A926-414E-9406-1C8B73F480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7"/>
          <a:stretch/>
        </p:blipFill>
        <p:spPr>
          <a:xfrm>
            <a:off x="7919264" y="1654559"/>
            <a:ext cx="4272736" cy="35488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1C7FA98-5B9B-49DC-8B16-5DAA35FEA358}"/>
              </a:ext>
            </a:extLst>
          </p:cNvPr>
          <p:cNvSpPr txBox="1"/>
          <p:nvPr/>
        </p:nvSpPr>
        <p:spPr>
          <a:xfrm>
            <a:off x="8451661" y="5203440"/>
            <a:ext cx="2845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From Fig. 14 in McDonald and Weiss 2021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3993CA3-6D44-975B-1C91-7A6C4633B998}"/>
              </a:ext>
            </a:extLst>
          </p:cNvPr>
          <p:cNvSpPr/>
          <p:nvPr/>
        </p:nvSpPr>
        <p:spPr>
          <a:xfrm>
            <a:off x="9296402" y="1654559"/>
            <a:ext cx="1740944" cy="143288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28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219E11-FA35-4A68-8A2E-C8DFF7E86FEE}"/>
              </a:ext>
            </a:extLst>
          </p:cNvPr>
          <p:cNvSpPr/>
          <p:nvPr/>
        </p:nvSpPr>
        <p:spPr>
          <a:xfrm>
            <a:off x="0" y="1"/>
            <a:ext cx="12192000" cy="75596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/>
              <a:t>  </a:t>
            </a:r>
            <a:r>
              <a:rPr lang="en-US" sz="3200" dirty="0">
                <a:solidFill>
                  <a:schemeClr val="tx1"/>
                </a:solidFill>
              </a:rPr>
              <a:t>Motivation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89F21F-9E29-4954-8523-0EFB1F436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EB6A1-650C-46DF-A443-FA2278F553D0}" type="slidenum">
              <a:rPr lang="en-US" smtClean="0"/>
              <a:t>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34A5512-1412-4295-A6AA-779EB36CB735}"/>
                  </a:ext>
                </a:extLst>
              </p:cNvPr>
              <p:cNvSpPr txBox="1"/>
              <p:nvPr/>
            </p:nvSpPr>
            <p:spPr>
              <a:xfrm>
                <a:off x="209293" y="915211"/>
                <a:ext cx="7443537" cy="54168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McDonald and Weiss (2021) found relatively stronger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gradients near tornadoes in two QLCSs during VORTEX-SE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accent3"/>
                    </a:solidFill>
                  </a:rPr>
                  <a:t>Further investigation of PERiLS data set found additional relationships between gradients and MVs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err="1"/>
                  <a:t>Ostaszewski</a:t>
                </a:r>
                <a:r>
                  <a:rPr lang="en-US" dirty="0"/>
                  <a:t> and Weiss (2023) continued this work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3"/>
                    </a:solidFill>
                  </a:rPr>
                  <a:t>Found stronger gradients during/after QLCS tornadoes</a:t>
                </a: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Baroclinically-generated vorticity mechanisms play a role in QLCS vortex development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accent3"/>
                    </a:solidFill>
                  </a:rPr>
                  <a:t>Tilting of baroclinically generated vortex lines into the vertical by downdraft or updraft </a:t>
                </a:r>
                <a:r>
                  <a:rPr lang="en-US" sz="1200" dirty="0">
                    <a:solidFill>
                      <a:schemeClr val="accent3"/>
                    </a:solidFill>
                  </a:rPr>
                  <a:t>(Trapp and Weisman 2003, Wheatley and Trapp 2008, Atkins and St. Laurent 2009, Flournoy and Coniglio 2019, Parker et al. 2020)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1200" dirty="0">
                  <a:solidFill>
                    <a:schemeClr val="accent3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Outside of genesis mechanisms, baroclinity/density currents can also strengthen existing vortices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accent3"/>
                    </a:solidFill>
                  </a:rPr>
                  <a:t>Lee and </a:t>
                </a:r>
                <a:r>
                  <a:rPr lang="en-US" sz="1200" dirty="0" err="1">
                    <a:solidFill>
                      <a:schemeClr val="accent3"/>
                    </a:solidFill>
                  </a:rPr>
                  <a:t>Wilhelmson</a:t>
                </a:r>
                <a:r>
                  <a:rPr lang="en-US" sz="1200" dirty="0">
                    <a:solidFill>
                      <a:schemeClr val="accent3"/>
                    </a:solidFill>
                  </a:rPr>
                  <a:t> 1997b, Marion and Trapp 2021, </a:t>
                </a:r>
                <a:r>
                  <a:rPr lang="en-US" sz="1200" dirty="0" err="1">
                    <a:solidFill>
                      <a:schemeClr val="accent3"/>
                    </a:solidFill>
                  </a:rPr>
                  <a:t>etc</a:t>
                </a:r>
                <a:r>
                  <a:rPr lang="en-US" sz="1200" dirty="0">
                    <a:solidFill>
                      <a:schemeClr val="accent3"/>
                    </a:solidFill>
                  </a:rPr>
                  <a:t>)</a:t>
                </a:r>
              </a:p>
              <a:p>
                <a:pPr lvl="1"/>
                <a:endParaRPr lang="en-US" sz="1200" dirty="0">
                  <a:solidFill>
                    <a:schemeClr val="accent3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34A5512-1412-4295-A6AA-779EB36CB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293" y="915211"/>
                <a:ext cx="7443537" cy="5416868"/>
              </a:xfrm>
              <a:prstGeom prst="rect">
                <a:avLst/>
              </a:prstGeom>
              <a:blipFill>
                <a:blip r:embed="rId3"/>
                <a:stretch>
                  <a:fillRect l="-511" t="-468" r="-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BFAFDE89-A926-414E-9406-1C8B73F480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7"/>
          <a:stretch/>
        </p:blipFill>
        <p:spPr>
          <a:xfrm>
            <a:off x="7919264" y="1654559"/>
            <a:ext cx="4272736" cy="35488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1C7FA98-5B9B-49DC-8B16-5DAA35FEA358}"/>
              </a:ext>
            </a:extLst>
          </p:cNvPr>
          <p:cNvSpPr txBox="1"/>
          <p:nvPr/>
        </p:nvSpPr>
        <p:spPr>
          <a:xfrm>
            <a:off x="8451661" y="5203440"/>
            <a:ext cx="2845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From Fig. 14 in McDonald and Weiss 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FA2EA5-E0D5-530B-C2FC-D07DAB34AA1E}"/>
              </a:ext>
            </a:extLst>
          </p:cNvPr>
          <p:cNvSpPr txBox="1"/>
          <p:nvPr/>
        </p:nvSpPr>
        <p:spPr>
          <a:xfrm>
            <a:off x="-57141" y="5640365"/>
            <a:ext cx="4501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What role does baroclinic vorticity generation play in HSLC QLCS vortices?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3993CA3-6D44-975B-1C91-7A6C4633B998}"/>
              </a:ext>
            </a:extLst>
          </p:cNvPr>
          <p:cNvSpPr/>
          <p:nvPr/>
        </p:nvSpPr>
        <p:spPr>
          <a:xfrm>
            <a:off x="9296402" y="1654559"/>
            <a:ext cx="1740944" cy="143288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713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219E11-FA35-4A68-8A2E-C8DFF7E86FEE}"/>
              </a:ext>
            </a:extLst>
          </p:cNvPr>
          <p:cNvSpPr/>
          <p:nvPr/>
        </p:nvSpPr>
        <p:spPr>
          <a:xfrm>
            <a:off x="0" y="1"/>
            <a:ext cx="12192000" cy="75596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/>
              <a:t>  </a:t>
            </a:r>
            <a:r>
              <a:rPr lang="en-US" sz="3200" dirty="0">
                <a:solidFill>
                  <a:schemeClr val="tx1"/>
                </a:solidFill>
              </a:rPr>
              <a:t>Motivation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89F21F-9E29-4954-8523-0EFB1F436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EB6A1-650C-46DF-A443-FA2278F553D0}" type="slidenum">
              <a:rPr lang="en-US" smtClean="0"/>
              <a:t>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34A5512-1412-4295-A6AA-779EB36CB735}"/>
                  </a:ext>
                </a:extLst>
              </p:cNvPr>
              <p:cNvSpPr txBox="1"/>
              <p:nvPr/>
            </p:nvSpPr>
            <p:spPr>
              <a:xfrm>
                <a:off x="209293" y="915211"/>
                <a:ext cx="7443537" cy="54168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McDonald and Weiss (2021) found relatively stronger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gradients near tornadoes in two QLCSs during VORTEX-SE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accent3"/>
                    </a:solidFill>
                  </a:rPr>
                  <a:t>Further investigation of PERiLS data set found additional relationships between gradients and MVs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err="1"/>
                  <a:t>Ostaszewski</a:t>
                </a:r>
                <a:r>
                  <a:rPr lang="en-US" dirty="0"/>
                  <a:t> and Weiss (2023) continued this work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3"/>
                    </a:solidFill>
                  </a:rPr>
                  <a:t>Found stronger gradients during/after QLCS tornadoes</a:t>
                </a: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Baroclinically-generated vorticity mechanisms play a role in QLCS vortex development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accent3"/>
                    </a:solidFill>
                  </a:rPr>
                  <a:t>Tilting of baroclinically generated vortex lines into the vertical by downdraft or updraft </a:t>
                </a:r>
                <a:r>
                  <a:rPr lang="en-US" sz="1200" dirty="0">
                    <a:solidFill>
                      <a:schemeClr val="accent3"/>
                    </a:solidFill>
                  </a:rPr>
                  <a:t>(Trapp and Weisman 2003, Wheatley and Trapp 2008, Atkins and St. Laurent 2009, Flournoy and Coniglio 2019, Parker et al. 2020)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1200" dirty="0">
                  <a:solidFill>
                    <a:schemeClr val="accent3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Outside of genesis mechanisms, baroclinity/density currents can also strengthen existing vortices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accent3"/>
                    </a:solidFill>
                  </a:rPr>
                  <a:t>Lee and </a:t>
                </a:r>
                <a:r>
                  <a:rPr lang="en-US" sz="1200" dirty="0" err="1">
                    <a:solidFill>
                      <a:schemeClr val="accent3"/>
                    </a:solidFill>
                  </a:rPr>
                  <a:t>Wilhelmson</a:t>
                </a:r>
                <a:r>
                  <a:rPr lang="en-US" sz="1200" dirty="0">
                    <a:solidFill>
                      <a:schemeClr val="accent3"/>
                    </a:solidFill>
                  </a:rPr>
                  <a:t> 1997b, Marion and Trapp 2021, </a:t>
                </a:r>
                <a:r>
                  <a:rPr lang="en-US" sz="1200" dirty="0" err="1">
                    <a:solidFill>
                      <a:schemeClr val="accent3"/>
                    </a:solidFill>
                  </a:rPr>
                  <a:t>etc</a:t>
                </a:r>
                <a:r>
                  <a:rPr lang="en-US" sz="1200" dirty="0">
                    <a:solidFill>
                      <a:schemeClr val="accent3"/>
                    </a:solidFill>
                  </a:rPr>
                  <a:t>)</a:t>
                </a:r>
              </a:p>
              <a:p>
                <a:pPr lvl="1"/>
                <a:endParaRPr lang="en-US" sz="1200" dirty="0">
                  <a:solidFill>
                    <a:schemeClr val="accent3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34A5512-1412-4295-A6AA-779EB36CB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293" y="915211"/>
                <a:ext cx="7443537" cy="5416868"/>
              </a:xfrm>
              <a:prstGeom prst="rect">
                <a:avLst/>
              </a:prstGeom>
              <a:blipFill>
                <a:blip r:embed="rId3"/>
                <a:stretch>
                  <a:fillRect l="-511" t="-468" r="-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BFAFDE89-A926-414E-9406-1C8B73F480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7"/>
          <a:stretch/>
        </p:blipFill>
        <p:spPr>
          <a:xfrm>
            <a:off x="7919264" y="1654559"/>
            <a:ext cx="4272736" cy="35488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1C7FA98-5B9B-49DC-8B16-5DAA35FEA358}"/>
              </a:ext>
            </a:extLst>
          </p:cNvPr>
          <p:cNvSpPr txBox="1"/>
          <p:nvPr/>
        </p:nvSpPr>
        <p:spPr>
          <a:xfrm>
            <a:off x="8451661" y="5203440"/>
            <a:ext cx="2845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From Fig. 14 in McDonald and Weiss 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FA2EA5-E0D5-530B-C2FC-D07DAB34AA1E}"/>
              </a:ext>
            </a:extLst>
          </p:cNvPr>
          <p:cNvSpPr txBox="1"/>
          <p:nvPr/>
        </p:nvSpPr>
        <p:spPr>
          <a:xfrm>
            <a:off x="-57141" y="5640365"/>
            <a:ext cx="4501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trike="sngStrike" dirty="0">
                <a:solidFill>
                  <a:schemeClr val="accent2"/>
                </a:solidFill>
              </a:rPr>
              <a:t>What role does baroclinic vorticity generation play in HSLC QLCS vortices?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3993CA3-6D44-975B-1C91-7A6C4633B998}"/>
              </a:ext>
            </a:extLst>
          </p:cNvPr>
          <p:cNvSpPr/>
          <p:nvPr/>
        </p:nvSpPr>
        <p:spPr>
          <a:xfrm>
            <a:off x="9296402" y="1654559"/>
            <a:ext cx="1740944" cy="143288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092A20-A3BF-5915-7A42-79179ACFC80C}"/>
              </a:ext>
            </a:extLst>
          </p:cNvPr>
          <p:cNvSpPr txBox="1"/>
          <p:nvPr/>
        </p:nvSpPr>
        <p:spPr>
          <a:xfrm>
            <a:off x="4260948" y="5501865"/>
            <a:ext cx="4501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</a:rPr>
              <a:t>What are cold pool and vortex structures in HSLC QLCSs? </a:t>
            </a:r>
          </a:p>
        </p:txBody>
      </p:sp>
    </p:spTree>
    <p:extLst>
      <p:ext uri="{BB962C8B-B14F-4D97-AF65-F5344CB8AC3E}">
        <p14:creationId xmlns:p14="http://schemas.microsoft.com/office/powerpoint/2010/main" val="1282461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89F21F-9E29-4954-8523-0EFB1F436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EB6A1-650C-46DF-A443-FA2278F553D0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D14A06B-004E-4CE6-9B6C-E0C6406BDD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76901"/>
              </p:ext>
            </p:extLst>
          </p:nvPr>
        </p:nvGraphicFramePr>
        <p:xfrm>
          <a:off x="152399" y="1626042"/>
          <a:ext cx="6819312" cy="5060601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568074">
                  <a:extLst>
                    <a:ext uri="{9D8B030D-6E8A-4147-A177-3AD203B41FA5}">
                      <a16:colId xmlns:a16="http://schemas.microsoft.com/office/drawing/2014/main" val="3397102684"/>
                    </a:ext>
                  </a:extLst>
                </a:gridCol>
                <a:gridCol w="4251238">
                  <a:extLst>
                    <a:ext uri="{9D8B030D-6E8A-4147-A177-3AD203B41FA5}">
                      <a16:colId xmlns:a16="http://schemas.microsoft.com/office/drawing/2014/main" val="2374902706"/>
                    </a:ext>
                  </a:extLst>
                </a:gridCol>
              </a:tblGrid>
              <a:tr h="34262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0857065"/>
                  </a:ext>
                </a:extLst>
              </a:tr>
              <a:tr h="460689">
                <a:tc>
                  <a:txBody>
                    <a:bodyPr/>
                    <a:lstStyle/>
                    <a:p>
                      <a:r>
                        <a:rPr lang="en-US" sz="1600" b="1" dirty="0"/>
                        <a:t>Model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CM1v19.5 </a:t>
                      </a:r>
                      <a:r>
                        <a:rPr lang="en-US" sz="1100" dirty="0"/>
                        <a:t>(modified to include several fixes through 19.10)</a:t>
                      </a:r>
                      <a:endParaRPr lang="en-US" sz="17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6585319"/>
                  </a:ext>
                </a:extLst>
              </a:tr>
              <a:tr h="460689">
                <a:tc>
                  <a:txBody>
                    <a:bodyPr/>
                    <a:lstStyle/>
                    <a:p>
                      <a:r>
                        <a:rPr lang="en-US" sz="1600" b="1" dirty="0"/>
                        <a:t>Domain Size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309.5 x 202 x 18 km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5163834"/>
                  </a:ext>
                </a:extLst>
              </a:tr>
              <a:tr h="460689">
                <a:tc>
                  <a:txBody>
                    <a:bodyPr/>
                    <a:lstStyle/>
                    <a:p>
                      <a:r>
                        <a:rPr lang="en-US" sz="1600" b="1" dirty="0"/>
                        <a:t>Horizontal Grid Spacing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700" dirty="0" err="1"/>
                        <a:t>Δx</a:t>
                      </a:r>
                      <a:r>
                        <a:rPr lang="en-US" sz="1700" dirty="0"/>
                        <a:t> = 250 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0916232"/>
                  </a:ext>
                </a:extLst>
              </a:tr>
              <a:tr h="460689">
                <a:tc>
                  <a:txBody>
                    <a:bodyPr/>
                    <a:lstStyle/>
                    <a:p>
                      <a:r>
                        <a:rPr lang="en-US" sz="1600" b="1" dirty="0"/>
                        <a:t>Vertical Grid Spacing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700" dirty="0" err="1"/>
                        <a:t>Δz</a:t>
                      </a:r>
                      <a:r>
                        <a:rPr lang="en-US" sz="1700" dirty="0"/>
                        <a:t> = 10 m, stretched to 250 m at 9.75 km </a:t>
                      </a:r>
                      <a:r>
                        <a:rPr lang="en-US" sz="1100" dirty="0"/>
                        <a:t>(23 grid points in the lowest 1 km)</a:t>
                      </a:r>
                      <a:endParaRPr lang="en-US" sz="17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347232"/>
                  </a:ext>
                </a:extLst>
              </a:tr>
              <a:tr h="460689">
                <a:tc>
                  <a:txBody>
                    <a:bodyPr/>
                    <a:lstStyle/>
                    <a:p>
                      <a:r>
                        <a:rPr lang="en-US" sz="1600" b="1" dirty="0"/>
                        <a:t>Lateral Boundaries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X: open radiative, Y: Periodic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6206705"/>
                  </a:ext>
                </a:extLst>
              </a:tr>
              <a:tr h="460689">
                <a:tc>
                  <a:txBody>
                    <a:bodyPr/>
                    <a:lstStyle/>
                    <a:p>
                      <a:r>
                        <a:rPr lang="en-US" sz="1600" b="1" dirty="0"/>
                        <a:t>Bottom Boundaries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solidFill>
                            <a:schemeClr val="accent3"/>
                          </a:solidFill>
                        </a:rPr>
                        <a:t>Free-slip OR semislip (C</a:t>
                      </a:r>
                      <a:r>
                        <a:rPr lang="en-US" sz="1700" b="1" baseline="-25000" dirty="0">
                          <a:solidFill>
                            <a:schemeClr val="accent3"/>
                          </a:solidFill>
                        </a:rPr>
                        <a:t>d</a:t>
                      </a:r>
                      <a:r>
                        <a:rPr lang="en-US" sz="1700" b="1" dirty="0">
                          <a:solidFill>
                            <a:schemeClr val="accent3"/>
                          </a:solidFill>
                        </a:rPr>
                        <a:t> = 0.01)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2468607"/>
                  </a:ext>
                </a:extLst>
              </a:tr>
              <a:tr h="460689">
                <a:tc>
                  <a:txBody>
                    <a:bodyPr/>
                    <a:lstStyle/>
                    <a:p>
                      <a:r>
                        <a:rPr lang="en-US" sz="1600" b="1" dirty="0"/>
                        <a:t>Microphysics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NSSL double-moment (hail and graupel)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7812230"/>
                  </a:ext>
                </a:extLst>
              </a:tr>
              <a:tr h="460689">
                <a:tc>
                  <a:txBody>
                    <a:bodyPr/>
                    <a:lstStyle/>
                    <a:p>
                      <a:r>
                        <a:rPr lang="en-US" sz="1600" b="1" dirty="0"/>
                        <a:t>Coriolis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None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8833983"/>
                  </a:ext>
                </a:extLst>
              </a:tr>
              <a:tr h="460689">
                <a:tc>
                  <a:txBody>
                    <a:bodyPr/>
                    <a:lstStyle/>
                    <a:p>
                      <a:r>
                        <a:rPr lang="en-US" sz="1600" b="1" dirty="0"/>
                        <a:t>Run 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43200 s (12 hours)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4059237"/>
                  </a:ext>
                </a:extLst>
              </a:tr>
              <a:tr h="460689">
                <a:tc>
                  <a:txBody>
                    <a:bodyPr/>
                    <a:lstStyle/>
                    <a:p>
                      <a:r>
                        <a:rPr lang="en-US" sz="1600" b="1" dirty="0"/>
                        <a:t>Grid Translation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Dynamic (Schueth et al., to be submitted)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9680641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E640BC37-D1CF-66A2-A884-7414F2B5F235}"/>
              </a:ext>
            </a:extLst>
          </p:cNvPr>
          <p:cNvSpPr/>
          <p:nvPr/>
        </p:nvSpPr>
        <p:spPr>
          <a:xfrm>
            <a:off x="0" y="1"/>
            <a:ext cx="12192000" cy="75596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/>
              <a:t>  </a:t>
            </a:r>
            <a:r>
              <a:rPr lang="en-US" sz="3200" dirty="0">
                <a:solidFill>
                  <a:schemeClr val="tx1"/>
                </a:solidFill>
              </a:rPr>
              <a:t>Model Parameters</a:t>
            </a:r>
          </a:p>
        </p:txBody>
      </p:sp>
      <p:pic>
        <p:nvPicPr>
          <p:cNvPr id="15" name="Picture 10">
            <a:extLst>
              <a:ext uri="{FF2B5EF4-FFF2-40B4-BE49-F238E27FC236}">
                <a16:creationId xmlns:a16="http://schemas.microsoft.com/office/drawing/2014/main" id="{0804E11E-2815-BC4D-5718-CB87D9572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916" y="1366346"/>
            <a:ext cx="5263084" cy="549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18798B63-526A-02BF-C108-7CA797425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082" y="1814479"/>
            <a:ext cx="2770519" cy="200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FE34D05-B735-46FF-D3D7-187E204906D9}"/>
              </a:ext>
            </a:extLst>
          </p:cNvPr>
          <p:cNvSpPr txBox="1"/>
          <p:nvPr/>
        </p:nvSpPr>
        <p:spPr>
          <a:xfrm>
            <a:off x="7668880" y="728717"/>
            <a:ext cx="34783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Sounding based on Sherburn and Parker (2019)</a:t>
            </a:r>
          </a:p>
          <a:p>
            <a:pPr algn="ctr"/>
            <a:endParaRPr lang="en-US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FB477D-025A-648E-CB2F-B31FA9C9BC9B}"/>
              </a:ext>
            </a:extLst>
          </p:cNvPr>
          <p:cNvSpPr txBox="1"/>
          <p:nvPr/>
        </p:nvSpPr>
        <p:spPr>
          <a:xfrm>
            <a:off x="152399" y="997014"/>
            <a:ext cx="6239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2 different CM1 simulations: varying boundary conditions</a:t>
            </a:r>
          </a:p>
        </p:txBody>
      </p:sp>
    </p:spTree>
    <p:extLst>
      <p:ext uri="{BB962C8B-B14F-4D97-AF65-F5344CB8AC3E}">
        <p14:creationId xmlns:p14="http://schemas.microsoft.com/office/powerpoint/2010/main" val="2854605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4C972A-8F21-9FA6-0283-74A8EC02F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EB6A1-650C-46DF-A443-FA2278F553D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1266E2-6765-A820-9580-1E250443EAC3}"/>
              </a:ext>
            </a:extLst>
          </p:cNvPr>
          <p:cNvSpPr/>
          <p:nvPr/>
        </p:nvSpPr>
        <p:spPr>
          <a:xfrm>
            <a:off x="0" y="-7688"/>
            <a:ext cx="12192000" cy="75596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/>
              <a:t> </a:t>
            </a:r>
            <a:r>
              <a:rPr lang="en-US" sz="3200" dirty="0">
                <a:solidFill>
                  <a:schemeClr val="tx1"/>
                </a:solidFill>
              </a:rPr>
              <a:t>Model Results Overview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3398AFE3-DEEA-A8AA-9DA8-BD8F20190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77" y="892827"/>
            <a:ext cx="5941924" cy="587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665D2BC-1870-15D4-3C5C-94B1C205D434}"/>
              </a:ext>
            </a:extLst>
          </p:cNvPr>
          <p:cNvSpPr/>
          <p:nvPr/>
        </p:nvSpPr>
        <p:spPr>
          <a:xfrm>
            <a:off x="6316233" y="884248"/>
            <a:ext cx="355118" cy="387275"/>
          </a:xfrm>
          <a:prstGeom prst="rect">
            <a:avLst/>
          </a:prstGeom>
          <a:solidFill>
            <a:srgbClr val="D3E4F0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D9E5C1-9BF5-E0AD-FB0B-BD81254624F4}"/>
              </a:ext>
            </a:extLst>
          </p:cNvPr>
          <p:cNvSpPr txBox="1"/>
          <p:nvPr/>
        </p:nvSpPr>
        <p:spPr>
          <a:xfrm>
            <a:off x="6671351" y="922054"/>
            <a:ext cx="2786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Vortex analysis periods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964279-E4DC-1A92-1E9A-3D440B1BD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597" y="1454403"/>
            <a:ext cx="3527609" cy="510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7DAD4E3-8792-9D39-FD33-20E599D8FFE0}"/>
              </a:ext>
            </a:extLst>
          </p:cNvPr>
          <p:cNvSpPr/>
          <p:nvPr/>
        </p:nvSpPr>
        <p:spPr>
          <a:xfrm>
            <a:off x="9986170" y="1978380"/>
            <a:ext cx="901337" cy="235131"/>
          </a:xfrm>
          <a:prstGeom prst="rect">
            <a:avLst/>
          </a:prstGeom>
          <a:noFill/>
          <a:ln w="28575">
            <a:solidFill>
              <a:srgbClr val="154B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F79F7B1-A967-E321-A47B-78959EE4C580}"/>
              </a:ext>
            </a:extLst>
          </p:cNvPr>
          <p:cNvSpPr/>
          <p:nvPr/>
        </p:nvSpPr>
        <p:spPr>
          <a:xfrm>
            <a:off x="9996928" y="4007217"/>
            <a:ext cx="901337" cy="235131"/>
          </a:xfrm>
          <a:prstGeom prst="rect">
            <a:avLst/>
          </a:prstGeom>
          <a:noFill/>
          <a:ln w="28575">
            <a:solidFill>
              <a:srgbClr val="97A7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668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4C972A-8F21-9FA6-0283-74A8EC02F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EB6A1-650C-46DF-A443-FA2278F553D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1266E2-6765-A820-9580-1E250443EAC3}"/>
              </a:ext>
            </a:extLst>
          </p:cNvPr>
          <p:cNvSpPr/>
          <p:nvPr/>
        </p:nvSpPr>
        <p:spPr>
          <a:xfrm>
            <a:off x="0" y="-7688"/>
            <a:ext cx="12192000" cy="75596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/>
              <a:t> </a:t>
            </a:r>
            <a:r>
              <a:rPr lang="en-US" sz="3200" dirty="0">
                <a:solidFill>
                  <a:schemeClr val="tx1"/>
                </a:solidFill>
              </a:rPr>
              <a:t>Model Results Overview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3398AFE3-DEEA-A8AA-9DA8-BD8F20190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77" y="892827"/>
            <a:ext cx="5941924" cy="587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1AE65614-6679-680E-7323-D5A78D99E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28" y="1785461"/>
            <a:ext cx="5019909" cy="393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1127D0-C57B-6FAF-C215-93B91074336E}"/>
              </a:ext>
            </a:extLst>
          </p:cNvPr>
          <p:cNvSpPr txBox="1"/>
          <p:nvPr/>
        </p:nvSpPr>
        <p:spPr>
          <a:xfrm>
            <a:off x="6947627" y="5723359"/>
            <a:ext cx="50199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Comparison to observations shows reasonable cold pool deficits and dew point depression </a:t>
            </a:r>
          </a:p>
          <a:p>
            <a:r>
              <a:rPr lang="en-US" dirty="0"/>
              <a:t>(T-Td) relationship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65D2BC-1870-15D4-3C5C-94B1C205D434}"/>
              </a:ext>
            </a:extLst>
          </p:cNvPr>
          <p:cNvSpPr/>
          <p:nvPr/>
        </p:nvSpPr>
        <p:spPr>
          <a:xfrm>
            <a:off x="6316233" y="884248"/>
            <a:ext cx="355118" cy="387275"/>
          </a:xfrm>
          <a:prstGeom prst="rect">
            <a:avLst/>
          </a:prstGeom>
          <a:solidFill>
            <a:srgbClr val="D3E4F0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D9E5C1-9BF5-E0AD-FB0B-BD81254624F4}"/>
              </a:ext>
            </a:extLst>
          </p:cNvPr>
          <p:cNvSpPr txBox="1"/>
          <p:nvPr/>
        </p:nvSpPr>
        <p:spPr>
          <a:xfrm>
            <a:off x="6671351" y="922054"/>
            <a:ext cx="2786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Vortex analysis periods</a:t>
            </a:r>
          </a:p>
        </p:txBody>
      </p:sp>
    </p:spTree>
    <p:extLst>
      <p:ext uri="{BB962C8B-B14F-4D97-AF65-F5344CB8AC3E}">
        <p14:creationId xmlns:p14="http://schemas.microsoft.com/office/powerpoint/2010/main" val="1908597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4C972A-8F21-9FA6-0283-74A8EC02F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EB6A1-650C-46DF-A443-FA2278F553D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1266E2-6765-A820-9580-1E250443EAC3}"/>
              </a:ext>
            </a:extLst>
          </p:cNvPr>
          <p:cNvSpPr/>
          <p:nvPr/>
        </p:nvSpPr>
        <p:spPr>
          <a:xfrm>
            <a:off x="0" y="-7688"/>
            <a:ext cx="12192000" cy="75596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</a:rPr>
              <a:t>Vortices and TLVs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5499EC-672A-B351-915E-42AED5933E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06"/>
          <a:stretch/>
        </p:blipFill>
        <p:spPr>
          <a:xfrm>
            <a:off x="5080002" y="988527"/>
            <a:ext cx="7111998" cy="52517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B400E2-136C-F02B-AE22-759623BF5B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630"/>
          <a:stretch/>
        </p:blipFill>
        <p:spPr>
          <a:xfrm>
            <a:off x="5080002" y="6279044"/>
            <a:ext cx="2794002" cy="3912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F55000-5906-FE76-5DD6-A9858C7EEE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00" t="16728" r="20000" b="53370"/>
          <a:stretch/>
        </p:blipFill>
        <p:spPr>
          <a:xfrm>
            <a:off x="5080002" y="6017751"/>
            <a:ext cx="1676400" cy="2192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8AAC6A-2B78-E68D-2F96-3B2C60E333A0}"/>
              </a:ext>
            </a:extLst>
          </p:cNvPr>
          <p:cNvSpPr txBox="1"/>
          <p:nvPr/>
        </p:nvSpPr>
        <p:spPr>
          <a:xfrm>
            <a:off x="63499" y="2046230"/>
            <a:ext cx="5391148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 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－</a:t>
            </a:r>
            <a:r>
              <a:rPr lang="en-US" sz="2400" b="1" dirty="0"/>
              <a:t> Vortex definition: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Contiguous object of </a:t>
            </a:r>
            <a:r>
              <a:rPr lang="en-US" b="1" dirty="0">
                <a:solidFill>
                  <a:schemeClr val="accent3"/>
                </a:solidFill>
              </a:rPr>
              <a:t>OW ≤ -0.001 s</a:t>
            </a:r>
            <a:r>
              <a:rPr lang="en-US" b="1" baseline="30000" dirty="0">
                <a:solidFill>
                  <a:schemeClr val="accent3"/>
                </a:solidFill>
              </a:rPr>
              <a:t>-2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depth ≥ 500 m 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lowest grid point &lt; 30 m AGL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Exists for at least 1 minute </a:t>
            </a:r>
            <a:endParaRPr lang="en-US" sz="2400" b="1" dirty="0"/>
          </a:p>
          <a:p>
            <a:pPr>
              <a:spcAft>
                <a:spcPts val="600"/>
              </a:spcAft>
            </a:pPr>
            <a:r>
              <a:rPr lang="en-US" sz="2800" b="1" dirty="0"/>
              <a:t>－</a:t>
            </a:r>
            <a:r>
              <a:rPr lang="en-US" sz="2400" b="1" dirty="0"/>
              <a:t> TLV definition: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Vortex definition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Contains min </a:t>
            </a:r>
            <a:r>
              <a:rPr lang="en-US" b="1" dirty="0">
                <a:solidFill>
                  <a:schemeClr val="accent3"/>
                </a:solidFill>
              </a:rPr>
              <a:t>OW ≤ -0.01 s</a:t>
            </a:r>
            <a:r>
              <a:rPr lang="en-US" b="1" baseline="30000" dirty="0">
                <a:solidFill>
                  <a:schemeClr val="accent3"/>
                </a:solidFill>
              </a:rPr>
              <a:t>-2</a:t>
            </a:r>
            <a:endParaRPr lang="en-US" b="1" dirty="0">
              <a:solidFill>
                <a:schemeClr val="accent3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>
              <a:spcAft>
                <a:spcPts val="600"/>
              </a:spcAft>
            </a:pPr>
            <a:r>
              <a:rPr lang="en-US" sz="10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5F6899-C7F5-58BA-A433-6A1BE2BB4D19}"/>
              </a:ext>
            </a:extLst>
          </p:cNvPr>
          <p:cNvSpPr txBox="1"/>
          <p:nvPr/>
        </p:nvSpPr>
        <p:spPr>
          <a:xfrm>
            <a:off x="63499" y="949734"/>
            <a:ext cx="4927604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Okubo-Weiss</a:t>
            </a:r>
            <a:r>
              <a:rPr lang="en-US" sz="2000" b="1" dirty="0"/>
              <a:t> (OW) = S</a:t>
            </a:r>
            <a:r>
              <a:rPr lang="en-US" sz="2000" b="1" baseline="-25000" dirty="0"/>
              <a:t>n</a:t>
            </a:r>
            <a:r>
              <a:rPr lang="en-US" sz="2000" b="1" baseline="30000" dirty="0"/>
              <a:t>2</a:t>
            </a:r>
            <a:r>
              <a:rPr lang="en-US" sz="2000" b="1" dirty="0"/>
              <a:t> + S</a:t>
            </a:r>
            <a:r>
              <a:rPr lang="en-US" sz="2000" b="1" baseline="-25000" dirty="0"/>
              <a:t>s</a:t>
            </a:r>
            <a:r>
              <a:rPr lang="en-US" sz="2000" b="1" baseline="30000" dirty="0"/>
              <a:t>2</a:t>
            </a:r>
            <a:r>
              <a:rPr lang="en-US" sz="2000" b="1" dirty="0"/>
              <a:t> - </a:t>
            </a:r>
            <a:r>
              <a:rPr lang="el-GR" sz="2000" b="1" dirty="0"/>
              <a:t>ζ</a:t>
            </a:r>
            <a:r>
              <a:rPr lang="en-US" sz="2000" b="1" baseline="30000" dirty="0"/>
              <a:t> 2</a:t>
            </a:r>
            <a:r>
              <a:rPr lang="en-US" sz="2000" b="1" dirty="0"/>
              <a:t> </a:t>
            </a:r>
          </a:p>
          <a:p>
            <a:pPr algn="ctr"/>
            <a:r>
              <a:rPr lang="en-US" sz="500" dirty="0">
                <a:solidFill>
                  <a:schemeClr val="accent3"/>
                </a:solidFill>
              </a:rPr>
              <a:t> </a:t>
            </a:r>
          </a:p>
          <a:p>
            <a:pPr algn="ctr"/>
            <a:r>
              <a:rPr lang="en-US" sz="1600" dirty="0">
                <a:solidFill>
                  <a:schemeClr val="accent3"/>
                </a:solidFill>
              </a:rPr>
              <a:t>S</a:t>
            </a:r>
            <a:r>
              <a:rPr lang="en-US" sz="1600" baseline="-25000" dirty="0">
                <a:solidFill>
                  <a:schemeClr val="accent3"/>
                </a:solidFill>
              </a:rPr>
              <a:t>n</a:t>
            </a:r>
            <a:r>
              <a:rPr lang="en-US" sz="1600" dirty="0">
                <a:solidFill>
                  <a:schemeClr val="accent3"/>
                </a:solidFill>
              </a:rPr>
              <a:t> = normal strain component, S</a:t>
            </a:r>
            <a:r>
              <a:rPr lang="en-US" sz="1600" baseline="-25000" dirty="0">
                <a:solidFill>
                  <a:schemeClr val="accent3"/>
                </a:solidFill>
              </a:rPr>
              <a:t>s</a:t>
            </a:r>
            <a:r>
              <a:rPr lang="en-US" sz="1600" dirty="0">
                <a:solidFill>
                  <a:schemeClr val="accent3"/>
                </a:solidFill>
              </a:rPr>
              <a:t> = shear strain component, </a:t>
            </a:r>
            <a:r>
              <a:rPr lang="el-GR" sz="1600" dirty="0">
                <a:solidFill>
                  <a:schemeClr val="accent3"/>
                </a:solidFill>
              </a:rPr>
              <a:t>ζ</a:t>
            </a:r>
            <a:r>
              <a:rPr lang="en-US" sz="1600" baseline="30000" dirty="0">
                <a:solidFill>
                  <a:schemeClr val="accent3"/>
                </a:solidFill>
              </a:rPr>
              <a:t> </a:t>
            </a:r>
            <a:r>
              <a:rPr lang="en-US" sz="1600" dirty="0">
                <a:solidFill>
                  <a:schemeClr val="accent3"/>
                </a:solidFill>
              </a:rPr>
              <a:t> = vertical vorticity</a:t>
            </a:r>
            <a:endParaRPr lang="en-US" sz="2000" dirty="0">
              <a:solidFill>
                <a:schemeClr val="accent3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9B8A804-B81D-73A7-F2A5-C2E1A34D19F9}"/>
              </a:ext>
            </a:extLst>
          </p:cNvPr>
          <p:cNvCxnSpPr>
            <a:cxnSpLocks/>
          </p:cNvCxnSpPr>
          <p:nvPr/>
        </p:nvCxnSpPr>
        <p:spPr>
          <a:xfrm>
            <a:off x="152399" y="4335349"/>
            <a:ext cx="3429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68E8519F-0AD8-753B-1F40-BFFC9525EB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3327123"/>
              </p:ext>
            </p:extLst>
          </p:nvPr>
        </p:nvGraphicFramePr>
        <p:xfrm>
          <a:off x="323849" y="5469111"/>
          <a:ext cx="417830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2768">
                  <a:extLst>
                    <a:ext uri="{9D8B030D-6E8A-4147-A177-3AD203B41FA5}">
                      <a16:colId xmlns:a16="http://schemas.microsoft.com/office/drawing/2014/main" val="2404267196"/>
                    </a:ext>
                  </a:extLst>
                </a:gridCol>
                <a:gridCol w="1392768">
                  <a:extLst>
                    <a:ext uri="{9D8B030D-6E8A-4147-A177-3AD203B41FA5}">
                      <a16:colId xmlns:a16="http://schemas.microsoft.com/office/drawing/2014/main" val="1993287738"/>
                    </a:ext>
                  </a:extLst>
                </a:gridCol>
                <a:gridCol w="1392768">
                  <a:extLst>
                    <a:ext uri="{9D8B030D-6E8A-4147-A177-3AD203B41FA5}">
                      <a16:colId xmlns:a16="http://schemas.microsoft.com/office/drawing/2014/main" val="3448052318"/>
                    </a:ext>
                  </a:extLst>
                </a:gridCol>
              </a:tblGrid>
              <a:tr h="358844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N Vortices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N TLVs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9185113"/>
                  </a:ext>
                </a:extLst>
              </a:tr>
              <a:tr h="358844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Free-slip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8BB5">
                        <a:alpha val="2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8BB5">
                        <a:alpha val="2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8BB5">
                        <a:alpha val="290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72468"/>
                  </a:ext>
                </a:extLst>
              </a:tr>
              <a:tr h="358844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Semislip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A71E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A71E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A71E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2224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9393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4C972A-8F21-9FA6-0283-74A8EC02F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EB6A1-650C-46DF-A443-FA2278F553D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1266E2-6765-A820-9580-1E250443EAC3}"/>
              </a:ext>
            </a:extLst>
          </p:cNvPr>
          <p:cNvSpPr/>
          <p:nvPr/>
        </p:nvSpPr>
        <p:spPr>
          <a:xfrm>
            <a:off x="0" y="-7688"/>
            <a:ext cx="12192000" cy="75596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 TLVs</a:t>
            </a:r>
          </a:p>
        </p:txBody>
      </p:sp>
      <p:pic>
        <p:nvPicPr>
          <p:cNvPr id="11274" name="Picture 10">
            <a:extLst>
              <a:ext uri="{FF2B5EF4-FFF2-40B4-BE49-F238E27FC236}">
                <a16:creationId xmlns:a16="http://schemas.microsoft.com/office/drawing/2014/main" id="{BBD8DA27-7BE3-1917-A607-C60C78913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832549"/>
            <a:ext cx="6718302" cy="331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B0EDF2-9012-F00A-7180-86F385A08EB7}"/>
              </a:ext>
            </a:extLst>
          </p:cNvPr>
          <p:cNvSpPr txBox="1"/>
          <p:nvPr/>
        </p:nvSpPr>
        <p:spPr>
          <a:xfrm>
            <a:off x="152398" y="1308100"/>
            <a:ext cx="5003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Composites around each TLV at their strongest time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/>
                </a:solidFill>
              </a:rPr>
              <a:t>Majority/all vortices caused by HSI release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/>
                </a:solidFill>
              </a:rPr>
              <a:t>Free-slip vortices are more occluded and have weaker updrafts than semislip</a:t>
            </a:r>
          </a:p>
        </p:txBody>
      </p:sp>
    </p:spTree>
    <p:extLst>
      <p:ext uri="{BB962C8B-B14F-4D97-AF65-F5344CB8AC3E}">
        <p14:creationId xmlns:p14="http://schemas.microsoft.com/office/powerpoint/2010/main" val="29129938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12247</TotalTime>
  <Words>1328</Words>
  <Application>Microsoft Office PowerPoint</Application>
  <PresentationFormat>Widescreen</PresentationFormat>
  <Paragraphs>248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 McD</dc:creator>
  <cp:lastModifiedBy>Jess McD</cp:lastModifiedBy>
  <cp:revision>35</cp:revision>
  <dcterms:created xsi:type="dcterms:W3CDTF">2022-01-21T19:12:55Z</dcterms:created>
  <dcterms:modified xsi:type="dcterms:W3CDTF">2023-11-16T23:23:24Z</dcterms:modified>
</cp:coreProperties>
</file>